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2"/>
  </p:notesMasterIdLst>
  <p:sldIdLst>
    <p:sldId id="267" r:id="rId2"/>
    <p:sldId id="268" r:id="rId3"/>
    <p:sldId id="259" r:id="rId4"/>
    <p:sldId id="256" r:id="rId5"/>
    <p:sldId id="272" r:id="rId6"/>
    <p:sldId id="260" r:id="rId7"/>
    <p:sldId id="261" r:id="rId8"/>
    <p:sldId id="262" r:id="rId9"/>
    <p:sldId id="263" r:id="rId10"/>
    <p:sldId id="27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67" autoAdjust="0"/>
    <p:restoredTop sz="94653" autoAdjust="0"/>
  </p:normalViewPr>
  <p:slideViewPr>
    <p:cSldViewPr>
      <p:cViewPr>
        <p:scale>
          <a:sx n="77" d="100"/>
          <a:sy n="77" d="100"/>
        </p:scale>
        <p:origin x="-942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50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16238596491228074"/>
          <c:y val="2.7350230032663126E-3"/>
        </c:manualLayout>
      </c:layout>
      <c:overlay val="0"/>
      <c:txPr>
        <a:bodyPr/>
        <a:lstStyle/>
        <a:p>
          <a:pPr>
            <a:defRPr>
              <a:solidFill>
                <a:schemeClr val="tx2"/>
              </a:solidFill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6.8314655490513784E-2"/>
          <c:y val="0.12062013720104134"/>
          <c:w val="0.64774212627221495"/>
          <c:h val="0.7625263783623124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POČET OBYVATEL (V MILIONECH)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cat>
            <c:numRef>
              <c:f>List1!$A$2:$A$9</c:f>
              <c:numCache>
                <c:formatCode>General</c:formatCode>
                <c:ptCount val="8"/>
                <c:pt idx="0">
                  <c:v>1754</c:v>
                </c:pt>
                <c:pt idx="1">
                  <c:v>1869</c:v>
                </c:pt>
                <c:pt idx="2">
                  <c:v>1910</c:v>
                </c:pt>
                <c:pt idx="3">
                  <c:v>1950</c:v>
                </c:pt>
                <c:pt idx="4">
                  <c:v>1970</c:v>
                </c:pt>
                <c:pt idx="5">
                  <c:v>1991</c:v>
                </c:pt>
                <c:pt idx="6">
                  <c:v>2001</c:v>
                </c:pt>
                <c:pt idx="7">
                  <c:v>2010</c:v>
                </c:pt>
              </c:numCache>
            </c:numRef>
          </c:cat>
          <c:val>
            <c:numRef>
              <c:f>List1!$B$2:$B$9</c:f>
              <c:numCache>
                <c:formatCode>General</c:formatCode>
                <c:ptCount val="8"/>
                <c:pt idx="0">
                  <c:v>3.36</c:v>
                </c:pt>
                <c:pt idx="1">
                  <c:v>7.6199999999999966</c:v>
                </c:pt>
                <c:pt idx="2">
                  <c:v>10.08</c:v>
                </c:pt>
                <c:pt idx="3">
                  <c:v>8.9</c:v>
                </c:pt>
                <c:pt idx="4">
                  <c:v>9.81</c:v>
                </c:pt>
                <c:pt idx="5">
                  <c:v>10.3</c:v>
                </c:pt>
                <c:pt idx="6">
                  <c:v>10.229999999999999</c:v>
                </c:pt>
                <c:pt idx="7">
                  <c:v>10.53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270848"/>
        <c:axId val="86121472"/>
      </c:barChart>
      <c:catAx>
        <c:axId val="62270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  <c:crossAx val="86121472"/>
        <c:crosses val="autoZero"/>
        <c:auto val="1"/>
        <c:lblAlgn val="ctr"/>
        <c:lblOffset val="100"/>
        <c:noMultiLvlLbl val="0"/>
      </c:catAx>
      <c:valAx>
        <c:axId val="861214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2"/>
                </a:solidFill>
              </a:defRPr>
            </a:pPr>
            <a:endParaRPr lang="cs-CZ"/>
          </a:p>
        </c:txPr>
        <c:crossAx val="6227084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0444729935073902"/>
          <c:y val="0.39508954454613693"/>
          <c:w val="0.28502638485978793"/>
          <c:h val="0.22031880892547859"/>
        </c:manualLayout>
      </c:layout>
      <c:overlay val="0"/>
      <c:txPr>
        <a:bodyPr/>
        <a:lstStyle/>
        <a:p>
          <a:pPr>
            <a:defRPr>
              <a:solidFill>
                <a:schemeClr val="tx2"/>
              </a:solidFill>
            </a:defRPr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struktura obyvatelstva</c:v>
                </c:pt>
              </c:strCache>
            </c:strRef>
          </c:tx>
          <c:explosion val="42"/>
          <c:dPt>
            <c:idx val="0"/>
            <c:bubble3D val="0"/>
            <c:explosion val="0"/>
          </c:dPt>
          <c:cat>
            <c:strRef>
              <c:f>List1!$A$2:$A$13</c:f>
              <c:strCache>
                <c:ptCount val="12"/>
                <c:pt idx="0">
                  <c:v>Češi</c:v>
                </c:pt>
                <c:pt idx="1">
                  <c:v>Moravané</c:v>
                </c:pt>
                <c:pt idx="2">
                  <c:v>Slezané</c:v>
                </c:pt>
                <c:pt idx="3">
                  <c:v>Slováci</c:v>
                </c:pt>
                <c:pt idx="4">
                  <c:v>Poláci</c:v>
                </c:pt>
                <c:pt idx="5">
                  <c:v>Němci</c:v>
                </c:pt>
                <c:pt idx="6">
                  <c:v>Ukrajinci</c:v>
                </c:pt>
                <c:pt idx="7">
                  <c:v>Vietnamci</c:v>
                </c:pt>
                <c:pt idx="8">
                  <c:v>Maďaři</c:v>
                </c:pt>
                <c:pt idx="9">
                  <c:v>Rusové</c:v>
                </c:pt>
                <c:pt idx="10">
                  <c:v>Romové</c:v>
                </c:pt>
                <c:pt idx="11">
                  <c:v>Ostatní</c:v>
                </c:pt>
              </c:strCache>
            </c:strRef>
          </c:cat>
          <c:val>
            <c:numRef>
              <c:f>List1!$B$2:$B$13</c:f>
              <c:numCache>
                <c:formatCode>0.00%</c:formatCode>
                <c:ptCount val="12"/>
                <c:pt idx="0">
                  <c:v>0.90500000000000003</c:v>
                </c:pt>
                <c:pt idx="1">
                  <c:v>3.6999999999999998E-2</c:v>
                </c:pt>
                <c:pt idx="2">
                  <c:v>1.0000000000000011E-3</c:v>
                </c:pt>
                <c:pt idx="3">
                  <c:v>1.9000000000000017E-2</c:v>
                </c:pt>
                <c:pt idx="4">
                  <c:v>5.0000000000000044E-3</c:v>
                </c:pt>
                <c:pt idx="5">
                  <c:v>4.0000000000000044E-3</c:v>
                </c:pt>
                <c:pt idx="6">
                  <c:v>2.0000000000000022E-3</c:v>
                </c:pt>
                <c:pt idx="7">
                  <c:v>2.0000000000000022E-3</c:v>
                </c:pt>
                <c:pt idx="8">
                  <c:v>1.0000000000000011E-3</c:v>
                </c:pt>
                <c:pt idx="9">
                  <c:v>1.0000000000000011E-3</c:v>
                </c:pt>
                <c:pt idx="10">
                  <c:v>1.0000000000000011E-3</c:v>
                </c:pt>
                <c:pt idx="11">
                  <c:v>2.1999999999999999E-2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NÁZEV:</a:t>
          </a:r>
          <a:r>
            <a:rPr lang="cs-CZ" sz="2000" baseline="0" dirty="0" smtClean="0">
              <a:solidFill>
                <a:schemeClr val="tx2"/>
              </a:solidFill>
            </a:rPr>
            <a:t> VY_32_INOVACE_12_Z_07</a:t>
          </a:r>
          <a:endParaRPr lang="cs-CZ" sz="2000" dirty="0">
            <a:solidFill>
              <a:schemeClr val="tx2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baseline="0" dirty="0" smtClean="0">
              <a:solidFill>
                <a:schemeClr val="tx2"/>
              </a:solidFill>
            </a:rPr>
            <a:t>NÁZEV ŠKOLY:</a:t>
          </a:r>
          <a:r>
            <a:rPr lang="cs-CZ" sz="1000" dirty="0" smtClean="0">
              <a:solidFill>
                <a:schemeClr val="tx2"/>
              </a:solidFill>
            </a:rPr>
            <a:t>Základní škola, Uherský Ostroh, okres Uherské Hradiště, příspěvková organizace</a:t>
          </a:r>
          <a:endParaRPr lang="cs-CZ" sz="1000" baseline="0" dirty="0">
            <a:solidFill>
              <a:schemeClr val="tx2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AUTOR: Mgr. Jana </a:t>
          </a:r>
          <a:r>
            <a:rPr lang="cs-CZ" sz="2000" dirty="0" err="1" smtClean="0">
              <a:solidFill>
                <a:schemeClr val="tx2"/>
              </a:solidFill>
            </a:rPr>
            <a:t>Pulcová</a:t>
          </a:r>
          <a:endParaRPr lang="cs-CZ" sz="2000" dirty="0">
            <a:solidFill>
              <a:schemeClr val="tx2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TEMA: Z – 9</a:t>
          </a:r>
          <a:r>
            <a:rPr lang="cs-CZ" sz="2000" dirty="0" smtClean="0">
              <a:solidFill>
                <a:schemeClr val="tx2"/>
              </a:solidFill>
            </a:rPr>
            <a:t>. A </a:t>
          </a:r>
          <a:r>
            <a:rPr lang="cs-CZ" sz="2000" dirty="0" smtClean="0">
              <a:solidFill>
                <a:schemeClr val="tx2"/>
              </a:solidFill>
            </a:rPr>
            <a:t>- Obyvatelstvo ČR</a:t>
          </a:r>
          <a:endParaRPr lang="cs-CZ" sz="2000" dirty="0">
            <a:solidFill>
              <a:schemeClr val="tx2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>
              <a:solidFill>
                <a:schemeClr val="tx2"/>
              </a:solidFill>
            </a:rPr>
            <a:t>ČÍSLO PROJEKTU: CZ.1.07/1.4.00/21.1616  </a:t>
          </a:r>
          <a:endParaRPr lang="cs-CZ" sz="2000" dirty="0">
            <a:solidFill>
              <a:schemeClr val="tx2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CBD3A69-4B22-4331-9ECB-AA056A8AA5A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4A7A2FB-7C3B-4671-9AD6-2EF4EBB21CCE}" type="presOf" srcId="{B651F6E3-6281-48DB-9319-2AEAFDAE7572}" destId="{6BB5E863-4638-4E1D-BFDE-399D028AC4ED}" srcOrd="1" destOrd="0" presId="urn:microsoft.com/office/officeart/2005/8/layout/target3"/>
    <dgm:cxn modelId="{4C3697EC-C8BB-4FD0-9021-05199176FC64}" type="presOf" srcId="{D1B46980-6531-4606-95E6-44980827E919}" destId="{6140AFEC-043D-4C43-A2F9-D0F5331DF3A3}" srcOrd="0" destOrd="0" presId="urn:microsoft.com/office/officeart/2005/8/layout/target3"/>
    <dgm:cxn modelId="{343CE029-CE23-4249-8D75-2559F36869ED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A827BAD-B2D8-409F-BCE1-945326A1B982}" type="presOf" srcId="{D1B46980-6531-4606-95E6-44980827E919}" destId="{2BE915AB-18AA-4053-B92C-3BFC9ED204BB}" srcOrd="1" destOrd="0" presId="urn:microsoft.com/office/officeart/2005/8/layout/target3"/>
    <dgm:cxn modelId="{2E6032EF-5D28-4014-9B95-A4976B0140E6}" type="presOf" srcId="{4C35D32F-0EAB-4CD7-82EE-45574DC2A586}" destId="{890E4F0B-2866-4A3F-A3C7-2A14B1797930}" srcOrd="1" destOrd="0" presId="urn:microsoft.com/office/officeart/2005/8/layout/target3"/>
    <dgm:cxn modelId="{866ABD6E-3B77-4606-99A4-3D748D325173}" type="presOf" srcId="{4C35D32F-0EAB-4CD7-82EE-45574DC2A586}" destId="{8BEBB6EC-1DAA-4CAC-8A25-BC0FCBD5DBD5}" srcOrd="0" destOrd="0" presId="urn:microsoft.com/office/officeart/2005/8/layout/target3"/>
    <dgm:cxn modelId="{9A6A3352-8FC1-4621-A2AB-71FB8BA6C058}" type="presOf" srcId="{B651F6E3-6281-48DB-9319-2AEAFDAE7572}" destId="{619D679B-A015-4ECF-8348-D1034C574F40}" srcOrd="0" destOrd="0" presId="urn:microsoft.com/office/officeart/2005/8/layout/target3"/>
    <dgm:cxn modelId="{5E3E212D-63DC-49AD-A937-DF2E0DD68571}" type="presOf" srcId="{757F3AB3-0718-4624-B441-E567A8F0AB56}" destId="{333A1088-737F-45CB-B68E-254E46348037}" srcOrd="0" destOrd="0" presId="urn:microsoft.com/office/officeart/2005/8/layout/target3"/>
    <dgm:cxn modelId="{06EC3C20-1D3A-456D-BD07-8A55CC8E0E6A}" type="presOf" srcId="{D1D4F407-5343-4D3F-B5B9-D407B03CAEB4}" destId="{D005CE8C-CC26-4C3E-AC11-E15060ECD759}" srcOrd="0" destOrd="0" presId="urn:microsoft.com/office/officeart/2005/8/layout/target3"/>
    <dgm:cxn modelId="{56008C94-9722-4ABC-8EFD-17D57BC67CAC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35C3D79-030E-418E-B0A5-A2F32240D40A}" type="presParOf" srcId="{333A1088-737F-45CB-B68E-254E46348037}" destId="{F5ABB229-8D3B-4694-996A-96F23CF14429}" srcOrd="0" destOrd="0" presId="urn:microsoft.com/office/officeart/2005/8/layout/target3"/>
    <dgm:cxn modelId="{16BAF6AD-0CD5-4A73-971F-0C1F51D4997B}" type="presParOf" srcId="{333A1088-737F-45CB-B68E-254E46348037}" destId="{F41139FD-01EE-4571-8B17-4FB00FC51163}" srcOrd="1" destOrd="0" presId="urn:microsoft.com/office/officeart/2005/8/layout/target3"/>
    <dgm:cxn modelId="{A70257A8-1574-4856-8A97-A0C9F51CEB4D}" type="presParOf" srcId="{333A1088-737F-45CB-B68E-254E46348037}" destId="{D005CE8C-CC26-4C3E-AC11-E15060ECD759}" srcOrd="2" destOrd="0" presId="urn:microsoft.com/office/officeart/2005/8/layout/target3"/>
    <dgm:cxn modelId="{CA47B40F-752A-456F-B172-A80ECD463E26}" type="presParOf" srcId="{333A1088-737F-45CB-B68E-254E46348037}" destId="{2C702D82-9B77-49B7-9568-BB8EB47C3372}" srcOrd="3" destOrd="0" presId="urn:microsoft.com/office/officeart/2005/8/layout/target3"/>
    <dgm:cxn modelId="{E691881B-30A4-4844-8B89-69DC9CE562ED}" type="presParOf" srcId="{333A1088-737F-45CB-B68E-254E46348037}" destId="{A52A0455-90FF-4808-ABD0-F02540D31D5A}" srcOrd="4" destOrd="0" presId="urn:microsoft.com/office/officeart/2005/8/layout/target3"/>
    <dgm:cxn modelId="{357D4FE6-DB6D-4E56-89BD-69CFC431CD41}" type="presParOf" srcId="{333A1088-737F-45CB-B68E-254E46348037}" destId="{6140AFEC-043D-4C43-A2F9-D0F5331DF3A3}" srcOrd="5" destOrd="0" presId="urn:microsoft.com/office/officeart/2005/8/layout/target3"/>
    <dgm:cxn modelId="{85856732-45FD-4416-8F71-116E7D5E75C1}" type="presParOf" srcId="{333A1088-737F-45CB-B68E-254E46348037}" destId="{9358AC05-5D7D-4327-9F80-1AD486AEA664}" srcOrd="6" destOrd="0" presId="urn:microsoft.com/office/officeart/2005/8/layout/target3"/>
    <dgm:cxn modelId="{2C839216-DA22-4FCD-A3C2-F6A93C14488E}" type="presParOf" srcId="{333A1088-737F-45CB-B68E-254E46348037}" destId="{313FC574-E1CD-4FB4-B054-0B805CE0447D}" srcOrd="7" destOrd="0" presId="urn:microsoft.com/office/officeart/2005/8/layout/target3"/>
    <dgm:cxn modelId="{1EDBDB08-3E02-430E-928D-D6DC4C81316E}" type="presParOf" srcId="{333A1088-737F-45CB-B68E-254E46348037}" destId="{619D679B-A015-4ECF-8348-D1034C574F40}" srcOrd="8" destOrd="0" presId="urn:microsoft.com/office/officeart/2005/8/layout/target3"/>
    <dgm:cxn modelId="{1A72B0D8-1036-4B9E-BE71-44A515251287}" type="presParOf" srcId="{333A1088-737F-45CB-B68E-254E46348037}" destId="{322283A8-4A27-4CDA-BAE3-F381106A9174}" srcOrd="9" destOrd="0" presId="urn:microsoft.com/office/officeart/2005/8/layout/target3"/>
    <dgm:cxn modelId="{0E06336B-8AFD-48E9-8EFA-AE1EB75537B7}" type="presParOf" srcId="{333A1088-737F-45CB-B68E-254E46348037}" destId="{FFC9F71D-1B4F-4AD9-A4A6-86ADEFC8AF5C}" srcOrd="10" destOrd="0" presId="urn:microsoft.com/office/officeart/2005/8/layout/target3"/>
    <dgm:cxn modelId="{6CB8E22D-73D8-433F-9FD9-29C6D88DAF45}" type="presParOf" srcId="{333A1088-737F-45CB-B68E-254E46348037}" destId="{25B08C86-7E15-44DC-BE7F-FFB55DD49D12}" srcOrd="11" destOrd="0" presId="urn:microsoft.com/office/officeart/2005/8/layout/target3"/>
    <dgm:cxn modelId="{B7E875E3-5EC5-4F13-9555-BD4C49CA1C83}" type="presParOf" srcId="{333A1088-737F-45CB-B68E-254E46348037}" destId="{76644BE8-9D7C-4C09-B250-3D10AF48CBB7}" srcOrd="12" destOrd="0" presId="urn:microsoft.com/office/officeart/2005/8/layout/target3"/>
    <dgm:cxn modelId="{9877FD8D-6272-40F2-A084-6F374C7D8955}" type="presParOf" srcId="{333A1088-737F-45CB-B68E-254E46348037}" destId="{EE85B701-7295-41C0-BA7A-34D3756A2AE6}" srcOrd="13" destOrd="0" presId="urn:microsoft.com/office/officeart/2005/8/layout/target3"/>
    <dgm:cxn modelId="{7A022FB5-7C64-4ACF-91C5-1616C83758E7}" type="presParOf" srcId="{333A1088-737F-45CB-B68E-254E46348037}" destId="{8BEBB6EC-1DAA-4CAC-8A25-BC0FCBD5DBD5}" srcOrd="14" destOrd="0" presId="urn:microsoft.com/office/officeart/2005/8/layout/target3"/>
    <dgm:cxn modelId="{5E8B3029-767D-4572-A957-A92063C9EE84}" type="presParOf" srcId="{333A1088-737F-45CB-B68E-254E46348037}" destId="{AED2198E-93D5-4001-81B4-73124B309672}" srcOrd="15" destOrd="0" presId="urn:microsoft.com/office/officeart/2005/8/layout/target3"/>
    <dgm:cxn modelId="{DF58B4F6-A013-40A7-804C-88CC2F7729FE}" type="presParOf" srcId="{333A1088-737F-45CB-B68E-254E46348037}" destId="{2BE915AB-18AA-4053-B92C-3BFC9ED204BB}" srcOrd="16" destOrd="0" presId="urn:microsoft.com/office/officeart/2005/8/layout/target3"/>
    <dgm:cxn modelId="{F6E841F5-5C4C-4725-839B-3B512CEE62B0}" type="presParOf" srcId="{333A1088-737F-45CB-B68E-254E46348037}" destId="{6BB5E863-4638-4E1D-BFDE-399D028AC4ED}" srcOrd="17" destOrd="0" presId="urn:microsoft.com/office/officeart/2005/8/layout/target3"/>
    <dgm:cxn modelId="{8D3914D7-E62E-4C7E-A0C9-5CA3112A587D}" type="presParOf" srcId="{333A1088-737F-45CB-B68E-254E46348037}" destId="{5A5FFA88-C948-4069-8E93-59FA12366E83}" srcOrd="18" destOrd="0" presId="urn:microsoft.com/office/officeart/2005/8/layout/target3"/>
    <dgm:cxn modelId="{EE9ECB4C-731E-4188-929A-8A4F6ACF1873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baseline="0" dirty="0" smtClean="0">
              <a:solidFill>
                <a:schemeClr val="tx2"/>
              </a:solidFill>
            </a:rPr>
            <a:t>NÁZEV ŠKOLY:</a:t>
          </a:r>
          <a:r>
            <a:rPr lang="cs-CZ" sz="1000" kern="1200" dirty="0" smtClean="0">
              <a:solidFill>
                <a:schemeClr val="tx2"/>
              </a:solidFill>
            </a:rPr>
            <a:t>Základní škola, Uherský Ostroh, okres Uherské Hradiště, příspěvková organizace</a:t>
          </a:r>
          <a:endParaRPr lang="cs-CZ" sz="1000" kern="1200" baseline="0" dirty="0">
            <a:solidFill>
              <a:schemeClr val="tx2"/>
            </a:solidFill>
          </a:endParaRPr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AUTOR: Mgr. Jana </a:t>
          </a:r>
          <a:r>
            <a:rPr lang="cs-CZ" sz="2000" kern="1200" dirty="0" err="1" smtClean="0">
              <a:solidFill>
                <a:schemeClr val="tx2"/>
              </a:solidFill>
            </a:rPr>
            <a:t>Pulcová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NÁZEV:</a:t>
          </a:r>
          <a:r>
            <a:rPr lang="cs-CZ" sz="2000" kern="1200" baseline="0" dirty="0" smtClean="0">
              <a:solidFill>
                <a:schemeClr val="tx2"/>
              </a:solidFill>
            </a:rPr>
            <a:t> VY_32_INOVACE_12_Z_07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TEMA: Z – 9</a:t>
          </a:r>
          <a:r>
            <a:rPr lang="cs-CZ" sz="2000" kern="1200" dirty="0" smtClean="0">
              <a:solidFill>
                <a:schemeClr val="tx2"/>
              </a:solidFill>
            </a:rPr>
            <a:t>. A </a:t>
          </a:r>
          <a:r>
            <a:rPr lang="cs-CZ" sz="2000" kern="1200" dirty="0" smtClean="0">
              <a:solidFill>
                <a:schemeClr val="tx2"/>
              </a:solidFill>
            </a:rPr>
            <a:t>- Obyvatelstvo ČR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4000"/>
              </a:schemeClr>
            </a:gs>
            <a:gs pos="49000">
              <a:schemeClr val="accent1">
                <a:hueOff val="0"/>
                <a:satOff val="0"/>
                <a:lumOff val="0"/>
                <a:alphaOff val="0"/>
                <a:tint val="96000"/>
                <a:shade val="84000"/>
                <a:satMod val="110000"/>
              </a:schemeClr>
            </a:gs>
            <a:gs pos="49100">
              <a:schemeClr val="accent1">
                <a:hueOff val="0"/>
                <a:satOff val="0"/>
                <a:lumOff val="0"/>
                <a:alphaOff val="0"/>
                <a:shade val="55000"/>
                <a:satMod val="150000"/>
              </a:schemeClr>
            </a:gs>
            <a:gs pos="92000">
              <a:schemeClr val="accent1">
                <a:hueOff val="0"/>
                <a:satOff val="0"/>
                <a:lumOff val="0"/>
                <a:alphaOff val="0"/>
                <a:tint val="98000"/>
                <a:shade val="90000"/>
                <a:satMod val="128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0000"/>
                <a:shade val="97000"/>
                <a:satMod val="128000"/>
              </a:schemeClr>
            </a:gs>
          </a:gsLst>
          <a:lin ang="5400000" scaled="1"/>
        </a:gradFill>
        <a:ln>
          <a:noFill/>
        </a:ln>
        <a:effectLst>
          <a:outerShdw blurRad="39000" dist="25400" dir="5400000" rotWithShape="0">
            <a:schemeClr val="accent1"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500000"/>
          </a:lightRig>
        </a:scene3d>
        <a:sp3d extrusionH="127000" prstMaterial="powder">
          <a:bevelT w="508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3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9000" dist="25400" dir="5400000" rotWithShape="0">
            <a:schemeClr val="lt1">
              <a:alpha val="90000"/>
              <a:hueOff val="0"/>
              <a:satOff val="0"/>
              <a:lumOff val="0"/>
              <a:alphaOff val="0"/>
              <a:shade val="33000"/>
              <a:alpha val="83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2"/>
              </a:solidFill>
            </a:rPr>
            <a:t>ČÍSLO PROJEKTU: CZ.1.07/1.4.00/21.1616  </a:t>
          </a:r>
          <a:endParaRPr lang="cs-CZ" sz="2000" kern="1200" dirty="0">
            <a:solidFill>
              <a:schemeClr val="tx2"/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E16156-E2B2-42B9-908E-6AB00090D02B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8F55CF-84D0-4331-B8C3-8FDA9B8B618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53516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229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8132E67-41D6-4935-9A56-E56F652CA20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9FFA04-A2C0-42A6-A924-3C02E56856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8F55CF-84D0-4331-B8C3-8FDA9B8B618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7853C249-4886-430F-9869-5BC9CCE838D5}" type="datetimeFigureOut">
              <a:rPr lang="cs-CZ" smtClean="0"/>
              <a:pPr/>
              <a:t>13.3.2012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8F66EA4-DC40-4E2F-B375-0164108676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1852408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Obrázek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85860"/>
            <a:ext cx="7704856" cy="5169876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Tento digitální učební materiál je určený pro výklad učiva ZEMĚPISU 9. ročníku.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Je vytvořen v programu Microsoft PowerPoint.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Obsahuje základní přehled učiva o obyvatelstvu v České republice, menšinách v České republice, také o struktuře </a:t>
            </a:r>
            <a:r>
              <a:rPr lang="cs-CZ" dirty="0" smtClean="0">
                <a:solidFill>
                  <a:schemeClr val="tx2"/>
                </a:solidFill>
              </a:rPr>
              <a:t>obyvatelstva.</a:t>
            </a: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Po prezentaci jsou žáci schopni vyjmenovat základní rozdělení národností v České republice, jejich věkové složení atd. 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Jako doplňující pomůcka k této prezentaci byla využita nástěnná mapa České republiky.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pPr algn="ctr"/>
            <a:r>
              <a:rPr lang="cs-CZ" dirty="0" smtClean="0"/>
              <a:t>Obyvatelstvo </a:t>
            </a:r>
            <a:br>
              <a:rPr lang="cs-CZ" dirty="0" smtClean="0"/>
            </a:br>
            <a:r>
              <a:rPr lang="cs-CZ" dirty="0" smtClean="0"/>
              <a:t>ČR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anchor="ctr"/>
          <a:lstStyle/>
          <a:p>
            <a:pPr algn="ctr"/>
            <a:r>
              <a:rPr lang="cs-CZ" dirty="0" smtClean="0">
                <a:solidFill>
                  <a:schemeClr val="accent4"/>
                </a:solidFill>
              </a:rPr>
              <a:t>Učivo 9. ročníku ZŠ </a:t>
            </a:r>
            <a:endParaRPr lang="cs-CZ" dirty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Počet obyvatel</a:t>
            </a:r>
            <a:endParaRPr lang="cs-CZ" dirty="0"/>
          </a:p>
        </p:txBody>
      </p:sp>
      <p:sp>
        <p:nvSpPr>
          <p:cNvPr id="16" name="Zástupný symbol pro obsah 15"/>
          <p:cNvSpPr>
            <a:spLocks noGrp="1"/>
          </p:cNvSpPr>
          <p:nvPr>
            <p:ph idx="1"/>
          </p:nvPr>
        </p:nvSpPr>
        <p:spPr>
          <a:xfrm>
            <a:off x="214282" y="928670"/>
            <a:ext cx="7858180" cy="571504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ČR patří mezi středně zalidněné státy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počet obyvatel 10,5 milionu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hustota zalidnění 133 obyvatel/km</a:t>
            </a:r>
            <a:r>
              <a:rPr lang="cs-CZ" baseline="30000" dirty="0" smtClean="0">
                <a:solidFill>
                  <a:schemeClr val="accent4"/>
                </a:solidFill>
              </a:rPr>
              <a:t>2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 Evropě – 14. místo (ze 44 zemí)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na světě – 78. místo (ze 194 zemí)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země s podobným počtem obyvatel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Řecko, Belgie, Portugalsko, Maďarsko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počet obyvatel ovlivňují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porodnost a úmrtnost (přirozený přírůstek/úbytek)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migrace (stěhování - emigrace/imigrace)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hustotu zalidnění ovlivňují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přírodní podmínky (nížiny a údolí řek)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hospodářské podmínky (těžba, průmysl – práce)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accent4"/>
              </a:solidFill>
            </a:endParaRPr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285992"/>
            <a:ext cx="2571768" cy="1753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Vývoj počtu obyvatel</a:t>
            </a:r>
            <a:endParaRPr lang="cs-CZ" dirty="0"/>
          </a:p>
        </p:txBody>
      </p:sp>
      <p:graphicFrame>
        <p:nvGraphicFramePr>
          <p:cNvPr id="14" name="Zástupný symbol pro obsah 13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7615262" cy="54292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ovéPole 14"/>
          <p:cNvSpPr txBox="1"/>
          <p:nvPr/>
        </p:nvSpPr>
        <p:spPr>
          <a:xfrm>
            <a:off x="357158" y="121442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08630"/>
          </a:xfrm>
        </p:spPr>
        <p:txBody>
          <a:bodyPr>
            <a:normAutofit/>
          </a:bodyPr>
          <a:lstStyle/>
          <a:p>
            <a:r>
              <a:rPr lang="cs-CZ" dirty="0" smtClean="0"/>
              <a:t>Porodnost a úmrtnost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786742" cy="5857892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porodnost = natalita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udává podíl narozených dětí v určité skupině za určitý čas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uvádí se v </a:t>
            </a:r>
            <a:r>
              <a:rPr lang="cs-CZ" b="1" dirty="0" smtClean="0">
                <a:solidFill>
                  <a:schemeClr val="accent4"/>
                </a:solidFill>
              </a:rPr>
              <a:t>‰</a:t>
            </a:r>
            <a:r>
              <a:rPr lang="cs-CZ" dirty="0" smtClean="0">
                <a:solidFill>
                  <a:schemeClr val="accent4"/>
                </a:solidFill>
              </a:rPr>
              <a:t> (promilích) – na 1000 obyvatel	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porodnost v minulosti kolísala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velmi vzrostla po světových válkách (až na 21 </a:t>
            </a:r>
            <a:r>
              <a:rPr lang="cs-CZ" b="1" dirty="0" smtClean="0">
                <a:solidFill>
                  <a:schemeClr val="tx2"/>
                </a:solidFill>
              </a:rPr>
              <a:t>‰</a:t>
            </a:r>
            <a:r>
              <a:rPr lang="cs-CZ" dirty="0" smtClean="0">
                <a:solidFill>
                  <a:schemeClr val="tx2"/>
                </a:solidFill>
              </a:rPr>
              <a:t>)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1994 se porodnost v ČR dostala pod hranici úmrtnosti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2006 se porodnost zvýšila nad hranici úmrtnosti (10,3</a:t>
            </a:r>
            <a:r>
              <a:rPr lang="cs-CZ" b="1" dirty="0" smtClean="0">
                <a:solidFill>
                  <a:schemeClr val="accent4"/>
                </a:solidFill>
              </a:rPr>
              <a:t> </a:t>
            </a:r>
            <a:r>
              <a:rPr lang="cs-CZ" b="1" dirty="0" smtClean="0">
                <a:solidFill>
                  <a:schemeClr val="tx2"/>
                </a:solidFill>
              </a:rPr>
              <a:t>‰</a:t>
            </a:r>
            <a:r>
              <a:rPr lang="cs-CZ" dirty="0" smtClean="0">
                <a:solidFill>
                  <a:schemeClr val="tx2"/>
                </a:solidFill>
              </a:rPr>
              <a:t>)</a:t>
            </a:r>
          </a:p>
          <a:p>
            <a:pPr lvl="2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úmrtnost = mortalita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udává podíl zemřelých v určité skupině za určitý čas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uvádí se v </a:t>
            </a:r>
            <a:r>
              <a:rPr lang="cs-CZ" b="1" dirty="0" smtClean="0">
                <a:solidFill>
                  <a:schemeClr val="accent4"/>
                </a:solidFill>
              </a:rPr>
              <a:t>‰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úmrtnost ovlivňují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životní styl (civilizační choroby)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genetické předpoklady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výskyt rizikových faktorů (stres atd.)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využívání zdravotní péče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  <a:p>
            <a:pPr lvl="2">
              <a:buFont typeface="Wingdings" pitchFamily="2" charset="2"/>
              <a:buChar char="Ø"/>
            </a:pPr>
            <a:endParaRPr lang="cs-CZ" dirty="0" smtClean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migrace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migrace je pohyb obyvatelstva, kdy dochází ke změně bydliště uvnitř státu nebo mimo stát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migrace má důsledky na ekonomiku a kulturu daného místa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dělení migrace 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imigrace – přistěhování obyvatelstva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emigrace – odstěhování obyvatelstva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reemigrace – znovu navrácení zpět	</a:t>
            </a:r>
          </a:p>
          <a:p>
            <a:pPr lvl="1">
              <a:buNone/>
            </a:pPr>
            <a:endParaRPr lang="cs-CZ" dirty="0" smtClean="0">
              <a:solidFill>
                <a:schemeClr val="accent4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2428860" y="4714884"/>
            <a:ext cx="2786082" cy="1143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ahnutá šipka doleva 19"/>
          <p:cNvSpPr/>
          <p:nvPr/>
        </p:nvSpPr>
        <p:spPr>
          <a:xfrm>
            <a:off x="4786314" y="5000636"/>
            <a:ext cx="1643074" cy="5715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Zahnutá šipka nahoru 23"/>
          <p:cNvSpPr/>
          <p:nvPr/>
        </p:nvSpPr>
        <p:spPr>
          <a:xfrm>
            <a:off x="1500166" y="5286388"/>
            <a:ext cx="1500198" cy="642942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Zahnutá šipka doprava 24"/>
          <p:cNvSpPr/>
          <p:nvPr/>
        </p:nvSpPr>
        <p:spPr>
          <a:xfrm>
            <a:off x="3643306" y="5572140"/>
            <a:ext cx="428628" cy="8572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složení obyvatelstva </a:t>
            </a:r>
            <a:r>
              <a:rPr lang="cs-CZ" dirty="0" err="1" smtClean="0"/>
              <a:t>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553356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podle pohlaví a věku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znázorňuje tzn. věková pyramida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V ČR převažují ženy nad muži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ženy 51,5 %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muži 48,5 %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věkové složení obyvatelstva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děti (0-14 let) – asi 13%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produktivní skupina (15-64 let) – asi 70%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4"/>
                </a:solidFill>
              </a:rPr>
              <a:t>staří lidé (65-x let) – asi 17%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accent4"/>
              </a:solidFill>
            </a:endParaRPr>
          </a:p>
          <a:p>
            <a:pPr lvl="1"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857232"/>
            <a:ext cx="2775305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4786322"/>
            <a:ext cx="2357454" cy="1768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71802" y="4786322"/>
            <a:ext cx="2214578" cy="17917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322" y="4429132"/>
            <a:ext cx="1762124" cy="221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složení obyvatelstva ČR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786742" cy="571504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chemeClr val="tx2"/>
                </a:solidFill>
              </a:rPr>
              <a:t>podle národností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Češi – 90,5 %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Moravané – 3,7 %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Slezané – 0,1 %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Slováci – 1,9 %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Poláci – 0,5 %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Němci – 0,4 %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Ukrajinci – 0,2 %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Vietnamci – 0,2 %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Maďaři – 0,1 %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Rusové – 0,1 %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Romové – 0,1 %</a:t>
            </a:r>
          </a:p>
          <a:p>
            <a:pPr lvl="1">
              <a:buNone/>
            </a:pPr>
            <a:r>
              <a:rPr lang="cs-CZ" dirty="0" smtClean="0">
                <a:solidFill>
                  <a:schemeClr val="accent4"/>
                </a:solidFill>
              </a:rPr>
              <a:t>Ostatní – 2,2 %</a:t>
            </a:r>
          </a:p>
        </p:txBody>
      </p:sp>
      <p:graphicFrame>
        <p:nvGraphicFramePr>
          <p:cNvPr id="14" name="Graf 13"/>
          <p:cNvGraphicFramePr/>
          <p:nvPr/>
        </p:nvGraphicFramePr>
        <p:xfrm>
          <a:off x="2571736" y="1214422"/>
          <a:ext cx="5453058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4282" y="1000108"/>
            <a:ext cx="7786742" cy="5715040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Soubor:</a:t>
            </a:r>
            <a:r>
              <a:rPr lang="cs-CZ" dirty="0" err="1" smtClean="0">
                <a:solidFill>
                  <a:schemeClr val="tx2"/>
                </a:solidFill>
              </a:rPr>
              <a:t>HumanNewborn.JPG</a:t>
            </a:r>
            <a:r>
              <a:rPr lang="cs-CZ" dirty="0" smtClean="0">
                <a:solidFill>
                  <a:schemeClr val="tx2"/>
                </a:solidFill>
              </a:rPr>
              <a:t>. In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: </a:t>
            </a:r>
            <a:r>
              <a:rPr lang="cs-CZ" dirty="0" err="1" smtClean="0">
                <a:solidFill>
                  <a:schemeClr val="tx2"/>
                </a:solidFill>
              </a:rPr>
              <a:t>the</a:t>
            </a:r>
            <a:r>
              <a:rPr lang="cs-CZ" dirty="0" smtClean="0">
                <a:solidFill>
                  <a:schemeClr val="tx2"/>
                </a:solidFill>
              </a:rPr>
              <a:t> free </a:t>
            </a:r>
            <a:r>
              <a:rPr lang="cs-CZ" dirty="0" err="1" smtClean="0">
                <a:solidFill>
                  <a:schemeClr val="tx2"/>
                </a:solidFill>
              </a:rPr>
              <a:t>encyclopedia</a:t>
            </a:r>
            <a:r>
              <a:rPr lang="cs-CZ" dirty="0" smtClean="0">
                <a:solidFill>
                  <a:schemeClr val="tx2"/>
                </a:solidFill>
              </a:rPr>
              <a:t> [online]. St. </a:t>
            </a:r>
            <a:r>
              <a:rPr lang="cs-CZ" dirty="0" err="1" smtClean="0">
                <a:solidFill>
                  <a:schemeClr val="tx2"/>
                </a:solidFill>
              </a:rPr>
              <a:t>Petersburg</a:t>
            </a:r>
            <a:r>
              <a:rPr lang="cs-CZ" dirty="0" smtClean="0">
                <a:solidFill>
                  <a:schemeClr val="tx2"/>
                </a:solidFill>
              </a:rPr>
              <a:t> (Florida) :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Foundation</a:t>
            </a:r>
            <a:r>
              <a:rPr lang="cs-CZ" dirty="0" smtClean="0">
                <a:solidFill>
                  <a:schemeClr val="tx2"/>
                </a:solidFill>
              </a:rPr>
              <a:t>, 29. 8. 2006, 15:10 [cit. 2011-11-24]. Dostupné z WWW: &lt;http://cs.wikipedia.org/wiki/Soubor:HumanNewborn.JPG&gt;.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Soubor:</a:t>
            </a:r>
            <a:r>
              <a:rPr lang="cs-CZ" dirty="0" err="1" smtClean="0">
                <a:solidFill>
                  <a:schemeClr val="tx2"/>
                </a:solidFill>
              </a:rPr>
              <a:t>Population</a:t>
            </a:r>
            <a:r>
              <a:rPr lang="cs-CZ" dirty="0" smtClean="0">
                <a:solidFill>
                  <a:schemeClr val="tx2"/>
                </a:solidFill>
              </a:rPr>
              <a:t> pyramid CZE 2007rel.png. In </a:t>
            </a:r>
            <a:r>
              <a:rPr lang="cs-CZ" i="1" dirty="0" err="1" smtClean="0">
                <a:solidFill>
                  <a:schemeClr val="tx2"/>
                </a:solidFill>
              </a:rPr>
              <a:t>Wikipedia</a:t>
            </a:r>
            <a:r>
              <a:rPr lang="cs-CZ" i="1" dirty="0" smtClean="0">
                <a:solidFill>
                  <a:schemeClr val="tx2"/>
                </a:solidFill>
              </a:rPr>
              <a:t> : </a:t>
            </a:r>
            <a:r>
              <a:rPr lang="cs-CZ" i="1" dirty="0" err="1" smtClean="0">
                <a:solidFill>
                  <a:schemeClr val="tx2"/>
                </a:solidFill>
              </a:rPr>
              <a:t>the</a:t>
            </a:r>
            <a:r>
              <a:rPr lang="cs-CZ" i="1" dirty="0" smtClean="0">
                <a:solidFill>
                  <a:schemeClr val="tx2"/>
                </a:solidFill>
              </a:rPr>
              <a:t> free </a:t>
            </a:r>
            <a:r>
              <a:rPr lang="cs-CZ" i="1" dirty="0" err="1" smtClean="0">
                <a:solidFill>
                  <a:schemeClr val="tx2"/>
                </a:solidFill>
              </a:rPr>
              <a:t>encyclopedia</a:t>
            </a:r>
            <a:r>
              <a:rPr lang="cs-CZ" dirty="0" smtClean="0">
                <a:solidFill>
                  <a:schemeClr val="tx2"/>
                </a:solidFill>
              </a:rPr>
              <a:t> [online]. St. </a:t>
            </a:r>
            <a:r>
              <a:rPr lang="cs-CZ" dirty="0" err="1" smtClean="0">
                <a:solidFill>
                  <a:schemeClr val="tx2"/>
                </a:solidFill>
              </a:rPr>
              <a:t>Petersburg</a:t>
            </a:r>
            <a:r>
              <a:rPr lang="cs-CZ" dirty="0" smtClean="0">
                <a:solidFill>
                  <a:schemeClr val="tx2"/>
                </a:solidFill>
              </a:rPr>
              <a:t> (Florida) :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Foundation</a:t>
            </a:r>
            <a:r>
              <a:rPr lang="cs-CZ" dirty="0" smtClean="0">
                <a:solidFill>
                  <a:schemeClr val="tx2"/>
                </a:solidFill>
              </a:rPr>
              <a:t>, 11. 11. 2008, 10:36 Náhled verze z 11. 11. 2008, 10:36 [cit. 2011-11-24]. Dostupné z WWW: &lt;http://cs.wikipedia.org/wiki/Soubor:Population_pyramid_CZE_2007rel.png&gt;.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Soubor:</a:t>
            </a:r>
            <a:r>
              <a:rPr lang="cs-CZ" dirty="0" err="1" smtClean="0">
                <a:solidFill>
                  <a:schemeClr val="tx2"/>
                </a:solidFill>
              </a:rPr>
              <a:t>Niemowle.JPG</a:t>
            </a:r>
            <a:r>
              <a:rPr lang="cs-CZ" dirty="0" smtClean="0">
                <a:solidFill>
                  <a:schemeClr val="tx2"/>
                </a:solidFill>
              </a:rPr>
              <a:t>. In </a:t>
            </a:r>
            <a:r>
              <a:rPr lang="cs-CZ" i="1" dirty="0" err="1" smtClean="0">
                <a:solidFill>
                  <a:schemeClr val="tx2"/>
                </a:solidFill>
              </a:rPr>
              <a:t>Wikipedia</a:t>
            </a:r>
            <a:r>
              <a:rPr lang="cs-CZ" i="1" dirty="0" smtClean="0">
                <a:solidFill>
                  <a:schemeClr val="tx2"/>
                </a:solidFill>
              </a:rPr>
              <a:t> : </a:t>
            </a:r>
            <a:r>
              <a:rPr lang="cs-CZ" i="1" dirty="0" err="1" smtClean="0">
                <a:solidFill>
                  <a:schemeClr val="tx2"/>
                </a:solidFill>
              </a:rPr>
              <a:t>the</a:t>
            </a:r>
            <a:r>
              <a:rPr lang="cs-CZ" i="1" dirty="0" smtClean="0">
                <a:solidFill>
                  <a:schemeClr val="tx2"/>
                </a:solidFill>
              </a:rPr>
              <a:t> free </a:t>
            </a:r>
            <a:r>
              <a:rPr lang="cs-CZ" i="1" dirty="0" err="1" smtClean="0">
                <a:solidFill>
                  <a:schemeClr val="tx2"/>
                </a:solidFill>
              </a:rPr>
              <a:t>encyclopedia</a:t>
            </a:r>
            <a:r>
              <a:rPr lang="cs-CZ" dirty="0" smtClean="0">
                <a:solidFill>
                  <a:schemeClr val="tx2"/>
                </a:solidFill>
              </a:rPr>
              <a:t> [online]. St. </a:t>
            </a:r>
            <a:r>
              <a:rPr lang="cs-CZ" dirty="0" err="1" smtClean="0">
                <a:solidFill>
                  <a:schemeClr val="tx2"/>
                </a:solidFill>
              </a:rPr>
              <a:t>Petersburg</a:t>
            </a:r>
            <a:r>
              <a:rPr lang="cs-CZ" dirty="0" smtClean="0">
                <a:solidFill>
                  <a:schemeClr val="tx2"/>
                </a:solidFill>
              </a:rPr>
              <a:t> (Florida) :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Foundation</a:t>
            </a:r>
            <a:r>
              <a:rPr lang="cs-CZ" dirty="0" smtClean="0">
                <a:solidFill>
                  <a:schemeClr val="tx2"/>
                </a:solidFill>
              </a:rPr>
              <a:t>, 23. 12. 2005, 01:56 Náhled verze z 23. 12. 2005, 01:56 [cit. 2011-11-24]. Dostupné z WWW: &lt;http://cs.wikipedia.org/wiki/Soubor:Niemowle.JPG&gt;.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Soubor:</a:t>
            </a:r>
            <a:r>
              <a:rPr lang="cs-CZ" dirty="0" err="1" smtClean="0">
                <a:solidFill>
                  <a:schemeClr val="tx2"/>
                </a:solidFill>
              </a:rPr>
              <a:t>Weaving</a:t>
            </a:r>
            <a:r>
              <a:rPr lang="cs-CZ" dirty="0" smtClean="0">
                <a:solidFill>
                  <a:schemeClr val="tx2"/>
                </a:solidFill>
              </a:rPr>
              <a:t> profile.</a:t>
            </a:r>
            <a:r>
              <a:rPr lang="cs-CZ" dirty="0" err="1" smtClean="0">
                <a:solidFill>
                  <a:schemeClr val="tx2"/>
                </a:solidFill>
              </a:rPr>
              <a:t>jpg</a:t>
            </a:r>
            <a:r>
              <a:rPr lang="cs-CZ" dirty="0" smtClean="0">
                <a:solidFill>
                  <a:schemeClr val="tx2"/>
                </a:solidFill>
              </a:rPr>
              <a:t>. In </a:t>
            </a:r>
            <a:r>
              <a:rPr lang="cs-CZ" i="1" dirty="0" err="1" smtClean="0">
                <a:solidFill>
                  <a:schemeClr val="tx2"/>
                </a:solidFill>
              </a:rPr>
              <a:t>Wikipedia</a:t>
            </a:r>
            <a:r>
              <a:rPr lang="cs-CZ" i="1" dirty="0" smtClean="0">
                <a:solidFill>
                  <a:schemeClr val="tx2"/>
                </a:solidFill>
              </a:rPr>
              <a:t> : </a:t>
            </a:r>
            <a:r>
              <a:rPr lang="cs-CZ" i="1" dirty="0" err="1" smtClean="0">
                <a:solidFill>
                  <a:schemeClr val="tx2"/>
                </a:solidFill>
              </a:rPr>
              <a:t>the</a:t>
            </a:r>
            <a:r>
              <a:rPr lang="cs-CZ" i="1" dirty="0" smtClean="0">
                <a:solidFill>
                  <a:schemeClr val="tx2"/>
                </a:solidFill>
              </a:rPr>
              <a:t> free </a:t>
            </a:r>
            <a:r>
              <a:rPr lang="cs-CZ" i="1" dirty="0" err="1" smtClean="0">
                <a:solidFill>
                  <a:schemeClr val="tx2"/>
                </a:solidFill>
              </a:rPr>
              <a:t>encyclopedia</a:t>
            </a:r>
            <a:r>
              <a:rPr lang="cs-CZ" dirty="0" smtClean="0">
                <a:solidFill>
                  <a:schemeClr val="tx2"/>
                </a:solidFill>
              </a:rPr>
              <a:t> [online]. St. </a:t>
            </a:r>
            <a:r>
              <a:rPr lang="cs-CZ" dirty="0" err="1" smtClean="0">
                <a:solidFill>
                  <a:schemeClr val="tx2"/>
                </a:solidFill>
              </a:rPr>
              <a:t>Petersburg</a:t>
            </a:r>
            <a:r>
              <a:rPr lang="cs-CZ" dirty="0" smtClean="0">
                <a:solidFill>
                  <a:schemeClr val="tx2"/>
                </a:solidFill>
              </a:rPr>
              <a:t> (Florida) :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Foundation</a:t>
            </a:r>
            <a:r>
              <a:rPr lang="cs-CZ" dirty="0" smtClean="0">
                <a:solidFill>
                  <a:schemeClr val="tx2"/>
                </a:solidFill>
              </a:rPr>
              <a:t>, 18. 9. 2004, 08:46 [cit. 2011-11-24]. Dostupné z WWW: &lt;http://cs.wikipedia.org/wiki/Soubor:Weaving_profile.jpg&gt;.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tx2"/>
                </a:solidFill>
              </a:rPr>
              <a:t>Soubor:</a:t>
            </a:r>
            <a:r>
              <a:rPr lang="cs-CZ" dirty="0" err="1" smtClean="0">
                <a:solidFill>
                  <a:schemeClr val="tx2"/>
                </a:solidFill>
              </a:rPr>
              <a:t>Elderly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Woman</a:t>
            </a:r>
            <a:r>
              <a:rPr lang="cs-CZ" dirty="0" smtClean="0">
                <a:solidFill>
                  <a:schemeClr val="tx2"/>
                </a:solidFill>
              </a:rPr>
              <a:t> , B%26W image by </a:t>
            </a:r>
            <a:r>
              <a:rPr lang="cs-CZ" dirty="0" err="1" smtClean="0">
                <a:solidFill>
                  <a:schemeClr val="tx2"/>
                </a:solidFill>
              </a:rPr>
              <a:t>Chalmers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Butterfield.jpg</a:t>
            </a:r>
            <a:r>
              <a:rPr lang="cs-CZ" dirty="0" smtClean="0">
                <a:solidFill>
                  <a:schemeClr val="tx2"/>
                </a:solidFill>
              </a:rPr>
              <a:t>. In </a:t>
            </a:r>
            <a:r>
              <a:rPr lang="cs-CZ" i="1" dirty="0" err="1" smtClean="0">
                <a:solidFill>
                  <a:schemeClr val="tx2"/>
                </a:solidFill>
              </a:rPr>
              <a:t>Wikipedia</a:t>
            </a:r>
            <a:r>
              <a:rPr lang="cs-CZ" i="1" dirty="0" smtClean="0">
                <a:solidFill>
                  <a:schemeClr val="tx2"/>
                </a:solidFill>
              </a:rPr>
              <a:t> : </a:t>
            </a:r>
            <a:r>
              <a:rPr lang="cs-CZ" i="1" dirty="0" err="1" smtClean="0">
                <a:solidFill>
                  <a:schemeClr val="tx2"/>
                </a:solidFill>
              </a:rPr>
              <a:t>the</a:t>
            </a:r>
            <a:r>
              <a:rPr lang="cs-CZ" i="1" dirty="0" smtClean="0">
                <a:solidFill>
                  <a:schemeClr val="tx2"/>
                </a:solidFill>
              </a:rPr>
              <a:t> free </a:t>
            </a:r>
            <a:r>
              <a:rPr lang="cs-CZ" i="1" dirty="0" err="1" smtClean="0">
                <a:solidFill>
                  <a:schemeClr val="tx2"/>
                </a:solidFill>
              </a:rPr>
              <a:t>encyclopedia</a:t>
            </a:r>
            <a:r>
              <a:rPr lang="cs-CZ" dirty="0" smtClean="0">
                <a:solidFill>
                  <a:schemeClr val="tx2"/>
                </a:solidFill>
              </a:rPr>
              <a:t> [online]. St. </a:t>
            </a:r>
            <a:r>
              <a:rPr lang="cs-CZ" dirty="0" err="1" smtClean="0">
                <a:solidFill>
                  <a:schemeClr val="tx2"/>
                </a:solidFill>
              </a:rPr>
              <a:t>Petersburg</a:t>
            </a:r>
            <a:r>
              <a:rPr lang="cs-CZ" dirty="0" smtClean="0">
                <a:solidFill>
                  <a:schemeClr val="tx2"/>
                </a:solidFill>
              </a:rPr>
              <a:t> (Florida) : </a:t>
            </a:r>
            <a:r>
              <a:rPr lang="cs-CZ" dirty="0" err="1" smtClean="0">
                <a:solidFill>
                  <a:schemeClr val="tx2"/>
                </a:solidFill>
              </a:rPr>
              <a:t>Wikipedia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err="1" smtClean="0">
                <a:solidFill>
                  <a:schemeClr val="tx2"/>
                </a:solidFill>
              </a:rPr>
              <a:t>Foundation</a:t>
            </a:r>
            <a:r>
              <a:rPr lang="cs-CZ" dirty="0" smtClean="0">
                <a:solidFill>
                  <a:schemeClr val="tx2"/>
                </a:solidFill>
              </a:rPr>
              <a:t>, 12. 2. 2008, 18:04 [cit. </a:t>
            </a:r>
            <a:r>
              <a:rPr lang="cs-CZ" smtClean="0">
                <a:solidFill>
                  <a:schemeClr val="tx2"/>
                </a:solidFill>
              </a:rPr>
              <a:t>2011-11-24]. </a:t>
            </a:r>
            <a:r>
              <a:rPr lang="cs-CZ" dirty="0" smtClean="0">
                <a:solidFill>
                  <a:schemeClr val="tx2"/>
                </a:solidFill>
              </a:rPr>
              <a:t>Dostupné z WWW: &lt;http://cs.wikipedia.org/wiki/Soubor:Elderly_Woman_,_B%26W_image_by_Chalmers_Butterfield.jpg&gt;.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>
                <a:solidFill>
                  <a:schemeClr val="tx2"/>
                </a:solidFill>
              </a:rPr>
              <a:t>Dále: vlastní autorské dílo</a:t>
            </a:r>
          </a:p>
          <a:p>
            <a:pPr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dirty="0" smtClean="0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638</TotalTime>
  <Words>459</Words>
  <Application>Microsoft Office PowerPoint</Application>
  <PresentationFormat>Předvádění na obrazovce (4:3)</PresentationFormat>
  <Paragraphs>101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Bohatý</vt:lpstr>
      <vt:lpstr>Prezentace aplikace PowerPoint</vt:lpstr>
      <vt:lpstr>Anotace</vt:lpstr>
      <vt:lpstr>Obyvatelstvo  ČR</vt:lpstr>
      <vt:lpstr>Počet obyvatel</vt:lpstr>
      <vt:lpstr>Vývoj počtu obyvatel</vt:lpstr>
      <vt:lpstr>Porodnost a úmrtnost</vt:lpstr>
      <vt:lpstr>migrace</vt:lpstr>
      <vt:lpstr>složení obyvatelstva Čr</vt:lpstr>
      <vt:lpstr>složení obyvatelstva ČR</vt:lpstr>
      <vt:lpstr>citace</vt:lpstr>
    </vt:vector>
  </TitlesOfParts>
  <Company>ZŠ Uh.Ostroh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Obyvatelstvo ČR</dc:title>
  <dc:creator>Jana Pulcová</dc:creator>
  <cp:lastModifiedBy>Martin Králík</cp:lastModifiedBy>
  <cp:revision>93</cp:revision>
  <dcterms:created xsi:type="dcterms:W3CDTF">2011-11-08T06:18:53Z</dcterms:created>
  <dcterms:modified xsi:type="dcterms:W3CDTF">2012-03-13T20:31:44Z</dcterms:modified>
</cp:coreProperties>
</file>