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63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469941-2368-4ECC-B0CB-AA04FAB7E6F7}" type="datetimeFigureOut">
              <a:rPr lang="cs-CZ" smtClean="0"/>
              <a:pPr/>
              <a:t>14.3.2012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389F1A0-9B88-4EA7-977C-C44A0886697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268760"/>
            <a:ext cx="7851648" cy="1828800"/>
          </a:xfrm>
        </p:spPr>
        <p:txBody>
          <a:bodyPr>
            <a:normAutofit/>
          </a:bodyPr>
          <a:lstStyle/>
          <a:p>
            <a:r>
              <a:rPr lang="cs-CZ" sz="7200" dirty="0" smtClean="0"/>
              <a:t>Finanční gramotnost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149080"/>
            <a:ext cx="7854696" cy="17526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Leasing</a:t>
            </a:r>
            <a:endParaRPr lang="cs-CZ" sz="4000" dirty="0">
              <a:solidFill>
                <a:srgbClr val="FFFF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ZŠ Hejnice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8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Mgr. Jan Kašpar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ZŠ Hejnice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Na začátku byla tato situace:</a:t>
            </a:r>
            <a:endParaRPr lang="cs-CZ" dirty="0"/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95536" y="1844824"/>
            <a:ext cx="8424936" cy="3312368"/>
          </a:xfrm>
          <a:prstGeom prst="rect">
            <a:avLst/>
          </a:prstGeom>
        </p:spPr>
        <p:txBody>
          <a:bodyPr vert="horz" lIns="0" rIns="0" bIns="0" anchor="b">
            <a:normAutofit fontScale="97500"/>
          </a:bodyPr>
          <a:lstStyle/>
          <a:p>
            <a:pPr lvl="0">
              <a:spcBef>
                <a:spcPct val="0"/>
              </a:spcBef>
            </a:pPr>
            <a:r>
              <a:rPr lang="cs-CZ" sz="4000" dirty="0" smtClean="0"/>
              <a:t>Pan Novák si chce koupit nové auto </a:t>
            </a:r>
            <a:br>
              <a:rPr lang="cs-CZ" sz="4000" dirty="0" smtClean="0"/>
            </a:br>
            <a:r>
              <a:rPr lang="cs-CZ" sz="4000" dirty="0" smtClean="0"/>
              <a:t>v ceně 320 000,- Kč. K dispozici na hotovosti má  pouze 100 000,-. Rozhodne se proto pro </a:t>
            </a:r>
            <a:r>
              <a:rPr lang="cs-CZ" sz="4000" b="1" dirty="0" smtClean="0">
                <a:solidFill>
                  <a:srgbClr val="C00000"/>
                </a:solidFill>
              </a:rPr>
              <a:t>finanční </a:t>
            </a:r>
            <a:r>
              <a:rPr lang="cs-CZ" sz="4000" b="1" dirty="0" err="1" smtClean="0">
                <a:solidFill>
                  <a:srgbClr val="C00000"/>
                </a:solidFill>
              </a:rPr>
              <a:t>lesing</a:t>
            </a:r>
            <a:endParaRPr lang="cs-CZ" sz="4000" b="1" dirty="0" smtClean="0">
              <a:solidFill>
                <a:srgbClr val="C00000"/>
              </a:solidFill>
            </a:endParaRPr>
          </a:p>
          <a:p>
            <a:pPr lvl="0">
              <a:spcBef>
                <a:spcPct val="0"/>
              </a:spcBef>
            </a:pPr>
            <a:r>
              <a:rPr lang="cs-CZ" sz="4000" dirty="0">
                <a:latin typeface="+mj-lt"/>
                <a:ea typeface="+mj-ea"/>
                <a:cs typeface="+mj-cs"/>
              </a:rPr>
              <a:t>n</a:t>
            </a:r>
            <a:r>
              <a:rPr kumimoji="0" lang="cs-CZ" sz="4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 dobu 3 let</a:t>
            </a:r>
            <a:endParaRPr kumimoji="0" lang="cs-CZ" sz="4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67544" y="5301208"/>
            <a:ext cx="8496944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Leasing = dlouhodobý finanční pronájem, po jehož ukončení se věc stane majetkem nájemce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611560" y="836712"/>
            <a:ext cx="7854696" cy="57606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Jak to tedy s nákupem vozu vypadá: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44" name="Podnadpis 5"/>
          <p:cNvSpPr txBox="1">
            <a:spLocks/>
          </p:cNvSpPr>
          <p:nvPr/>
        </p:nvSpPr>
        <p:spPr>
          <a:xfrm>
            <a:off x="323528" y="1628800"/>
            <a:ext cx="8568952" cy="4608512"/>
          </a:xfrm>
          <a:prstGeom prst="rect">
            <a:avLst/>
          </a:prstGeom>
        </p:spPr>
        <p:txBody>
          <a:bodyPr vert="horz" lIns="0" rIns="18288">
            <a:normAutofit/>
          </a:bodyPr>
          <a:lstStyle/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Akontace (první vklad) činí 30% ceny vozu – 96 000,-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cs-CZ" sz="2600" dirty="0" smtClean="0"/>
              <a:t> Je nutné uhradit poplatek za uzavření smlouvy – 4 000,-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Měsíční splátka bez  povinného pojištění – 7 000,-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cs-CZ" sz="2600" dirty="0"/>
              <a:t> P</a:t>
            </a:r>
            <a:r>
              <a:rPr lang="cs-CZ" sz="2600" dirty="0" smtClean="0"/>
              <a:t>ovinně placené pojištění (včetně havarijního) – 1 050,-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cs-CZ" sz="2600" dirty="0"/>
              <a:t> </a:t>
            </a:r>
            <a:r>
              <a:rPr lang="cs-CZ" sz="2600" dirty="0" smtClean="0"/>
              <a:t>Zůstatková hodnota vozu po ukončení leasingu – 1 200,-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Kolik tedy pan Novák zaplatí:</a:t>
            </a:r>
          </a:p>
          <a:p>
            <a:pPr marR="45720" lvl="1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Akontace  + poplatek + splátky + zůstatková cena</a:t>
            </a:r>
          </a:p>
          <a:p>
            <a:pPr marR="45720" lvl="1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</a:pPr>
            <a:r>
              <a:rPr lang="cs-CZ" sz="2600" dirty="0" smtClean="0"/>
              <a:t>96 000 + 4 000 + 36 </a:t>
            </a:r>
            <a:r>
              <a:rPr lang="cs-CZ" sz="2600" dirty="0" smtClean="0"/>
              <a:t>· </a:t>
            </a:r>
            <a:r>
              <a:rPr lang="cs-CZ" sz="2600" dirty="0" smtClean="0"/>
              <a:t>7 000 + 1 200 = </a:t>
            </a:r>
            <a:r>
              <a:rPr lang="cs-CZ" sz="2800" b="1" dirty="0" smtClean="0">
                <a:solidFill>
                  <a:srgbClr val="92D050"/>
                </a:solidFill>
              </a:rPr>
              <a:t>353 200,- Kč</a:t>
            </a:r>
            <a:endParaRPr kumimoji="0" lang="cs-CZ" sz="26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6" name="Přímá spojovací čára 45"/>
          <p:cNvCxnSpPr/>
          <p:nvPr/>
        </p:nvCxnSpPr>
        <p:spPr>
          <a:xfrm>
            <a:off x="0" y="4005064"/>
            <a:ext cx="8964488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1259632" y="6021288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Pojištění neuvažujeme, platilo by se v každém případě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611560" y="836712"/>
            <a:ext cx="7854696" cy="57606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solidFill>
                  <a:srgbClr val="FFC000"/>
                </a:solidFill>
              </a:rPr>
              <a:t>Rekapitulace:</a:t>
            </a:r>
            <a:endParaRPr lang="cs-CZ" sz="3200" dirty="0">
              <a:solidFill>
                <a:srgbClr val="FFC000"/>
              </a:solidFill>
            </a:endParaRPr>
          </a:p>
        </p:txBody>
      </p:sp>
      <p:sp>
        <p:nvSpPr>
          <p:cNvPr id="44" name="Podnadpis 5"/>
          <p:cNvSpPr txBox="1">
            <a:spLocks/>
          </p:cNvSpPr>
          <p:nvPr/>
        </p:nvSpPr>
        <p:spPr>
          <a:xfrm>
            <a:off x="323528" y="1628800"/>
            <a:ext cx="8568952" cy="460851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/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Cena nového vozu při koupi v hotovosti:	</a:t>
            </a:r>
            <a:r>
              <a:rPr kumimoji="0" lang="cs-CZ" sz="2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320 000,-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lang="cs-CZ" sz="2600" dirty="0" smtClean="0"/>
              <a:t> Cena nového vozu při využití leasingu:	</a:t>
            </a:r>
            <a:r>
              <a:rPr lang="cs-CZ" sz="2600" b="1" dirty="0" smtClean="0">
                <a:solidFill>
                  <a:srgbClr val="92D050"/>
                </a:solidFill>
              </a:rPr>
              <a:t>353 200,-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45720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</a:pPr>
            <a:r>
              <a:rPr lang="cs-CZ" sz="2600" dirty="0"/>
              <a:t> </a:t>
            </a:r>
            <a:r>
              <a:rPr lang="cs-CZ" sz="2600" dirty="0" smtClean="0"/>
              <a:t>Závěr:</a:t>
            </a: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4572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Arial" pitchFamily="34" charset="0"/>
              <a:buChar char="•"/>
              <a:tabLst/>
              <a:defRPr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Při využití finančního leasingu pan Novák zaplatí </a:t>
            </a:r>
            <a:b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 o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33 200,- Kč </a:t>
            </a: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více než při nákupu v hotovosti</a:t>
            </a:r>
          </a:p>
          <a:p>
            <a:pPr marR="45720" lvl="1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</a:pPr>
            <a:r>
              <a:rPr kumimoji="0" lang="cs-CZ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Majetkem p. Nováka se vůz stává až po ukončení leasingu a zaplacení zůstatkové hodnoty, tj.</a:t>
            </a:r>
            <a:r>
              <a:rPr kumimoji="0" lang="cs-CZ" sz="2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po 3 letech</a:t>
            </a:r>
            <a:endParaRPr kumimoji="0" lang="cs-CZ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45720" lvl="1">
              <a:spcBef>
                <a:spcPct val="20000"/>
              </a:spcBef>
              <a:buClr>
                <a:schemeClr val="accent3"/>
              </a:buClr>
              <a:buSzPct val="95000"/>
              <a:buFont typeface="Arial" pitchFamily="34" charset="0"/>
              <a:buChar char="•"/>
            </a:pPr>
            <a:r>
              <a:rPr lang="cs-CZ" sz="2600" dirty="0" smtClean="0"/>
              <a:t>Cena při pořízení vozu leasingem je tedy vyšší o 11,4%</a:t>
            </a:r>
            <a:endParaRPr kumimoji="0" lang="cs-CZ" sz="26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6" name="Přímá spojovací čára 45"/>
          <p:cNvCxnSpPr/>
          <p:nvPr/>
        </p:nvCxnSpPr>
        <p:spPr>
          <a:xfrm>
            <a:off x="179512" y="3573016"/>
            <a:ext cx="8964488" cy="0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159</Words>
  <Application>Microsoft Office PowerPoint</Application>
  <PresentationFormat>Předvádění na obrazovce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Tok</vt:lpstr>
      <vt:lpstr>Finanční gramotnost</vt:lpstr>
      <vt:lpstr>Na začátku byla tato situace: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gramotnost</dc:title>
  <dc:creator>Honza</dc:creator>
  <cp:lastModifiedBy>Dum</cp:lastModifiedBy>
  <cp:revision>25</cp:revision>
  <dcterms:created xsi:type="dcterms:W3CDTF">2011-05-15T09:05:44Z</dcterms:created>
  <dcterms:modified xsi:type="dcterms:W3CDTF">2012-03-14T07:03:15Z</dcterms:modified>
</cp:coreProperties>
</file>