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5" r:id="rId4"/>
    <p:sldId id="262" r:id="rId5"/>
    <p:sldId id="264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916832"/>
            <a:ext cx="7851648" cy="182880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Finanční gramotnost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05064"/>
            <a:ext cx="7854696" cy="17526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Platební  karty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Mgr. Jan Kašpar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3610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Vlastnosti platebních karet</a:t>
            </a:r>
            <a:endParaRPr lang="cs-CZ" sz="3600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95536" y="1340768"/>
            <a:ext cx="8496944" cy="5400600"/>
          </a:xfrm>
          <a:prstGeom prst="rect">
            <a:avLst/>
          </a:prstGeom>
        </p:spPr>
        <p:txBody>
          <a:bodyPr vert="horz" lIns="0" rIns="0" bIns="0" anchor="b">
            <a:normAutofit fontScale="97500"/>
          </a:bodyPr>
          <a:lstStyle/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Umožňují výběry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 z bankomatů, platby v obchodech, hotelích, za služby  i na Internetu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baseline="0" dirty="0" smtClean="0">
                <a:latin typeface="+mj-lt"/>
                <a:ea typeface="+mj-ea"/>
                <a:cs typeface="+mj-cs"/>
              </a:rPr>
              <a:t>Chráněny podpisovým vzorem a </a:t>
            </a:r>
            <a:r>
              <a:rPr lang="cs-CZ" sz="3200" baseline="0" dirty="0" err="1" smtClean="0">
                <a:latin typeface="+mj-lt"/>
                <a:ea typeface="+mj-ea"/>
                <a:cs typeface="+mj-cs"/>
              </a:rPr>
              <a:t>PINem</a:t>
            </a:r>
            <a:endParaRPr lang="cs-CZ" sz="3200" dirty="0" smtClean="0">
              <a:latin typeface="+mj-lt"/>
              <a:ea typeface="+mj-ea"/>
              <a:cs typeface="+mj-cs"/>
            </a:endParaRP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PIN = čtyřmístné identifikační číslo každé karty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Embosované karty – vystupující reliéf písma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Debetní karty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– využití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 až do výše zůstatku</a:t>
            </a:r>
            <a:endParaRPr kumimoji="0" lang="cs-CZ" sz="320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Kontokorent – možnost debetní karty jít do mínusu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Kreditní karty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– čerpání do výše dohodnutého úvěru od banky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Většina karet má mezinárodní platnost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Možnost pojištění karty proti zneužití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836712"/>
            <a:ext cx="8280920" cy="1080120"/>
          </a:xfrm>
        </p:spPr>
        <p:txBody>
          <a:bodyPr>
            <a:noAutofit/>
          </a:bodyPr>
          <a:lstStyle/>
          <a:p>
            <a:r>
              <a:rPr lang="cs-CZ" sz="5400" dirty="0" smtClean="0"/>
              <a:t>Co obsahuje platební karta: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348880"/>
            <a:ext cx="8712968" cy="3960440"/>
          </a:xfrm>
        </p:spPr>
        <p:txBody>
          <a:bodyPr>
            <a:normAutofit fontScale="70000" lnSpcReduction="2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Jméno a příjmení majitele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Název finančního ústavu, který kartu vydal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Číslo karty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Údaje o druhu karty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Údaje o době platnosti karty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Magnetický proužek (zpravidla vzadu)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FF00"/>
                </a:solidFill>
              </a:rPr>
              <a:t>Podpis držitele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….případně čip, fotografii majitele, biometrická data</a:t>
            </a:r>
          </a:p>
          <a:p>
            <a:pPr algn="l">
              <a:buFont typeface="Arial" pitchFamily="34" charset="0"/>
              <a:buChar char="•"/>
            </a:pPr>
            <a:endParaRPr lang="cs-CZ" sz="4000" dirty="0" smtClean="0">
              <a:solidFill>
                <a:srgbClr val="FFFF00"/>
              </a:solidFill>
            </a:endParaRPr>
          </a:p>
          <a:p>
            <a:pPr algn="l">
              <a:buFont typeface="Arial" pitchFamily="34" charset="0"/>
              <a:buChar char="•"/>
            </a:pPr>
            <a:endParaRPr lang="cs-CZ" sz="4000" dirty="0" smtClean="0">
              <a:solidFill>
                <a:srgbClr val="FFFF00"/>
              </a:solidFill>
            </a:endParaRPr>
          </a:p>
          <a:p>
            <a:pPr algn="l">
              <a:buFont typeface="Arial" pitchFamily="34" charset="0"/>
              <a:buChar char="•"/>
            </a:pPr>
            <a:endParaRPr lang="cs-CZ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539552" y="692696"/>
            <a:ext cx="7854696" cy="576064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Ukázky platebních karet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44" name="Podnadpis 5"/>
          <p:cNvSpPr txBox="1">
            <a:spLocks/>
          </p:cNvSpPr>
          <p:nvPr/>
        </p:nvSpPr>
        <p:spPr>
          <a:xfrm>
            <a:off x="323528" y="2924944"/>
            <a:ext cx="8568952" cy="460851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0" marR="4572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Arial" pitchFamily="34" charset="0"/>
              <a:buChar char="•"/>
              <a:tabLst/>
              <a:defRPr/>
            </a:pPr>
            <a:endParaRPr kumimoji="0" lang="cs-CZ" sz="2600" b="1" i="0" u="none" strike="noStrike" kern="1200" cap="none" spc="0" normalizeH="0" baseline="0" noProof="0" dirty="0">
              <a:ln>
                <a:noFill/>
              </a:ln>
              <a:solidFill>
                <a:srgbClr val="92D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339752" y="623731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Čip na kartě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2" name="Šipka nahoru 51"/>
          <p:cNvSpPr/>
          <p:nvPr/>
        </p:nvSpPr>
        <p:spPr>
          <a:xfrm rot="2203090" flipH="1">
            <a:off x="3770972" y="4896100"/>
            <a:ext cx="233141" cy="148762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Šipka nahoru 53"/>
          <p:cNvSpPr/>
          <p:nvPr/>
        </p:nvSpPr>
        <p:spPr>
          <a:xfrm rot="19338143">
            <a:off x="2072187" y="4965130"/>
            <a:ext cx="303026" cy="134796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5940152" y="623731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Embosování karty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6" name="Šipka nahoru 55"/>
          <p:cNvSpPr/>
          <p:nvPr/>
        </p:nvSpPr>
        <p:spPr>
          <a:xfrm rot="232443">
            <a:off x="7419077" y="5094098"/>
            <a:ext cx="303026" cy="115777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179512" y="5805264"/>
            <a:ext cx="792088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Obr.1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1" name="Obrázek 10" descr="08-platebni-kart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  <p:bldP spid="52" grpId="0" animBg="1"/>
      <p:bldP spid="54" grpId="0" animBg="1"/>
      <p:bldP spid="55" grpId="0"/>
      <p:bldP spid="5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836712"/>
            <a:ext cx="8280920" cy="1080120"/>
          </a:xfrm>
        </p:spPr>
        <p:txBody>
          <a:bodyPr>
            <a:normAutofit fontScale="90000"/>
          </a:bodyPr>
          <a:lstStyle/>
          <a:p>
            <a:r>
              <a:rPr lang="cs-CZ" sz="7200" dirty="0" smtClean="0"/>
              <a:t>Druhy platebních karet: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348880"/>
            <a:ext cx="8712968" cy="2632256"/>
          </a:xfrm>
        </p:spPr>
        <p:txBody>
          <a:bodyPr>
            <a:normAutofit fontScale="62500" lnSpcReduction="2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Visa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Visa Elektron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Maestro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</a:t>
            </a:r>
            <a:r>
              <a:rPr lang="cs-CZ" sz="4000" dirty="0" err="1" smtClean="0">
                <a:solidFill>
                  <a:srgbClr val="FFFF00"/>
                </a:solidFill>
              </a:rPr>
              <a:t>MasterCard</a:t>
            </a:r>
            <a:endParaRPr lang="cs-CZ" sz="4000" dirty="0" smtClean="0">
              <a:solidFill>
                <a:srgbClr val="FFFF00"/>
              </a:solidFill>
            </a:endParaRP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</a:t>
            </a:r>
            <a:r>
              <a:rPr lang="cs-CZ" sz="4000" dirty="0" err="1" smtClean="0">
                <a:solidFill>
                  <a:srgbClr val="FFFF00"/>
                </a:solidFill>
              </a:rPr>
              <a:t>EuroCard</a:t>
            </a:r>
            <a:endParaRPr lang="cs-CZ" sz="4000" dirty="0" smtClean="0">
              <a:solidFill>
                <a:srgbClr val="FFFF00"/>
              </a:solidFill>
            </a:endParaRPr>
          </a:p>
          <a:p>
            <a:pPr algn="l">
              <a:buFont typeface="Arial" pitchFamily="34" charset="0"/>
              <a:buChar char="•"/>
            </a:pPr>
            <a:r>
              <a:rPr lang="cs-CZ" sz="4000" dirty="0" smtClean="0"/>
              <a:t> Ve světě pak např. </a:t>
            </a:r>
            <a:r>
              <a:rPr lang="cs-CZ" sz="4000" dirty="0" err="1" smtClean="0">
                <a:solidFill>
                  <a:srgbClr val="FFFF00"/>
                </a:solidFill>
              </a:rPr>
              <a:t>American</a:t>
            </a:r>
            <a:r>
              <a:rPr lang="cs-CZ" sz="4000" dirty="0" smtClean="0">
                <a:solidFill>
                  <a:srgbClr val="FFFF00"/>
                </a:solidFill>
              </a:rPr>
              <a:t> Expres, Japan </a:t>
            </a:r>
            <a:r>
              <a:rPr lang="cs-CZ" sz="4000" dirty="0" err="1" smtClean="0">
                <a:solidFill>
                  <a:srgbClr val="FFFF00"/>
                </a:solidFill>
              </a:rPr>
              <a:t>Credit</a:t>
            </a:r>
            <a:r>
              <a:rPr lang="cs-CZ" sz="4000" dirty="0" smtClean="0">
                <a:solidFill>
                  <a:srgbClr val="FFFF00"/>
                </a:solidFill>
              </a:rPr>
              <a:t> </a:t>
            </a:r>
            <a:r>
              <a:rPr lang="cs-CZ" sz="4000" dirty="0" err="1" smtClean="0">
                <a:solidFill>
                  <a:srgbClr val="FFFF00"/>
                </a:solidFill>
              </a:rPr>
              <a:t>Bureau</a:t>
            </a:r>
            <a:r>
              <a:rPr lang="cs-CZ" sz="4000" dirty="0" smtClean="0">
                <a:solidFill>
                  <a:srgbClr val="FFFF00"/>
                </a:solidFill>
              </a:rPr>
              <a:t>, </a:t>
            </a:r>
            <a:r>
              <a:rPr lang="cs-CZ" sz="4000" dirty="0" err="1" smtClean="0">
                <a:solidFill>
                  <a:srgbClr val="FFFF00"/>
                </a:solidFill>
              </a:rPr>
              <a:t>Dinerś</a:t>
            </a:r>
            <a:r>
              <a:rPr lang="cs-CZ" sz="4000" dirty="0" smtClean="0">
                <a:solidFill>
                  <a:srgbClr val="FFFF00"/>
                </a:solidFill>
              </a:rPr>
              <a:t> </a:t>
            </a:r>
            <a:r>
              <a:rPr lang="cs-CZ" sz="4000" dirty="0" err="1" smtClean="0">
                <a:solidFill>
                  <a:srgbClr val="FFFF00"/>
                </a:solidFill>
              </a:rPr>
              <a:t>Club</a:t>
            </a:r>
            <a:r>
              <a:rPr lang="cs-CZ" sz="4000" dirty="0" smtClean="0">
                <a:solidFill>
                  <a:srgbClr val="FFFF00"/>
                </a:solidFill>
              </a:rPr>
              <a:t> </a:t>
            </a:r>
            <a:r>
              <a:rPr lang="cs-CZ" sz="4000" dirty="0" err="1" smtClean="0">
                <a:solidFill>
                  <a:srgbClr val="FFFF00"/>
                </a:solidFill>
              </a:rPr>
              <a:t>International</a:t>
            </a:r>
            <a:r>
              <a:rPr lang="cs-CZ" sz="4000" dirty="0" smtClean="0">
                <a:solidFill>
                  <a:srgbClr val="FFFF00"/>
                </a:solidFill>
              </a:rPr>
              <a:t>……</a:t>
            </a:r>
          </a:p>
          <a:p>
            <a:pPr algn="l">
              <a:buFont typeface="Arial" pitchFamily="34" charset="0"/>
              <a:buChar char="•"/>
            </a:pPr>
            <a:endParaRPr lang="cs-CZ" sz="4000" dirty="0" smtClean="0">
              <a:solidFill>
                <a:srgbClr val="FFFF00"/>
              </a:solidFill>
            </a:endParaRPr>
          </a:p>
          <a:p>
            <a:pPr algn="l">
              <a:buFont typeface="Arial" pitchFamily="34" charset="0"/>
              <a:buChar char="•"/>
            </a:pPr>
            <a:endParaRPr lang="cs-CZ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Ztráta platební karty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40768"/>
            <a:ext cx="8784976" cy="5112568"/>
          </a:xfrm>
        </p:spPr>
        <p:txBody>
          <a:bodyPr>
            <a:normAutofit/>
          </a:bodyPr>
          <a:lstStyle/>
          <a:p>
            <a:r>
              <a:rPr lang="cs-CZ" dirty="0" smtClean="0"/>
              <a:t>Ztrátu je třeba okamžitě nahlásit bance, která ji vydala. </a:t>
            </a:r>
          </a:p>
          <a:p>
            <a:r>
              <a:rPr lang="cs-CZ" b="1" dirty="0" smtClean="0"/>
              <a:t>Blokace</a:t>
            </a:r>
            <a:r>
              <a:rPr lang="cs-CZ" dirty="0" smtClean="0"/>
              <a:t> – je to dočasné nebo trvalé omezení práva používat platební kartu. Zablokování je otázkou několika minut. Při nahlášení ztráty karty stačí k absolutnímu znemožnění jejího použití pouhá blokace této karty </a:t>
            </a:r>
            <a:br>
              <a:rPr lang="cs-CZ" dirty="0" smtClean="0"/>
            </a:br>
            <a:r>
              <a:rPr lang="cs-CZ" dirty="0" smtClean="0"/>
              <a:t>v systému. </a:t>
            </a:r>
            <a:br>
              <a:rPr lang="cs-CZ" dirty="0" smtClean="0"/>
            </a:br>
            <a:r>
              <a:rPr lang="cs-CZ" dirty="0" smtClean="0"/>
              <a:t>Blokace elektronické platební karty stojí řádově stokoruny. </a:t>
            </a:r>
          </a:p>
          <a:p>
            <a:r>
              <a:rPr lang="cs-CZ" b="1" dirty="0" err="1" smtClean="0"/>
              <a:t>Stoplistace</a:t>
            </a:r>
            <a:r>
              <a:rPr lang="cs-CZ" dirty="0" smtClean="0"/>
              <a:t> – týká se embosovaných karet (s reliéfním písmem), se kterými je možné provádět neověřené transakce. Jedná se o trvalé, nevratné zrušení práva používat platební kartu. Kartu již nelze nikdy používat.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748464" cy="457413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Obr.1: Fotoarchiv autora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507</TotalTime>
  <Words>229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Finanční gramotnost</vt:lpstr>
      <vt:lpstr>Vlastnosti platebních karet</vt:lpstr>
      <vt:lpstr>Co obsahuje platební karta:</vt:lpstr>
      <vt:lpstr>Snímek 4</vt:lpstr>
      <vt:lpstr>Druhy platebních karet:</vt:lpstr>
      <vt:lpstr>Ztráta platební karty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Honza</dc:creator>
  <cp:lastModifiedBy>Dum</cp:lastModifiedBy>
  <cp:revision>36</cp:revision>
  <dcterms:created xsi:type="dcterms:W3CDTF">2011-05-15T09:05:44Z</dcterms:created>
  <dcterms:modified xsi:type="dcterms:W3CDTF">2012-03-14T07:13:54Z</dcterms:modified>
</cp:coreProperties>
</file>