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11" r:id="rId2"/>
    <p:sldId id="312" r:id="rId3"/>
    <p:sldId id="313" r:id="rId4"/>
    <p:sldId id="260" r:id="rId5"/>
    <p:sldId id="265" r:id="rId6"/>
    <p:sldId id="316" r:id="rId7"/>
    <p:sldId id="317" r:id="rId8"/>
    <p:sldId id="318" r:id="rId9"/>
    <p:sldId id="33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327" r:id="rId18"/>
    <p:sldId id="328" r:id="rId19"/>
    <p:sldId id="329" r:id="rId20"/>
    <p:sldId id="330" r:id="rId21"/>
    <p:sldId id="331" r:id="rId22"/>
    <p:sldId id="332" r:id="rId23"/>
    <p:sldId id="333" r:id="rId24"/>
    <p:sldId id="334" r:id="rId25"/>
    <p:sldId id="335" r:id="rId26"/>
    <p:sldId id="336" r:id="rId27"/>
    <p:sldId id="337" r:id="rId28"/>
    <p:sldId id="338" r:id="rId29"/>
    <p:sldId id="31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6D0CBEB-A4C1-48C1-8E37-FC873592DF5E}">
          <p14:sldIdLst>
            <p14:sldId id="311"/>
            <p14:sldId id="312"/>
            <p14:sldId id="313"/>
            <p14:sldId id="260"/>
            <p14:sldId id="265"/>
            <p14:sldId id="316"/>
            <p14:sldId id="317"/>
            <p14:sldId id="318"/>
            <p14:sldId id="339"/>
            <p14:sldId id="320"/>
            <p14:sldId id="321"/>
            <p14:sldId id="322"/>
            <p14:sldId id="323"/>
          </p14:sldIdLst>
        </p14:section>
        <p14:section name="Oddíl bez názvu" id="{ED80D826-6376-4339-B628-F82931DD77A0}">
          <p14:sldIdLst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1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830" y="-90"/>
      </p:cViewPr>
      <p:guideLst>
        <p:guide orient="horz" pos="2188"/>
        <p:guide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-2382" y="-102"/>
      </p:cViewPr>
      <p:guideLst>
        <p:guide orient="horz" pos="2880"/>
        <p:guide pos="2160"/>
      </p:guideLst>
    </p:cSldViewPr>
  </p:notes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3281F-2584-4FE5-B503-467C265EF7E1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BC4F-1B9D-4234-8043-CC6744FE985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124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002A7-6E7B-473D-B472-55FE8BBDBB61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A2F30-CCCF-4A1B-9734-FF068B21F8B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1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185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840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7846C-E3F0-4BCC-825F-77F7BC65B687}" type="datetimeFigureOut">
              <a:rPr lang="cs-CZ" smtClean="0"/>
              <a:t>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18.xml"/><Relationship Id="rId18" Type="http://schemas.openxmlformats.org/officeDocument/2006/relationships/slide" Target="slide11.xml"/><Relationship Id="rId3" Type="http://schemas.openxmlformats.org/officeDocument/2006/relationships/slide" Target="slide9.xml"/><Relationship Id="rId21" Type="http://schemas.openxmlformats.org/officeDocument/2006/relationships/slide" Target="slide8.xml"/><Relationship Id="rId7" Type="http://schemas.openxmlformats.org/officeDocument/2006/relationships/slide" Target="slide13.xml"/><Relationship Id="rId12" Type="http://schemas.openxmlformats.org/officeDocument/2006/relationships/slide" Target="slide14.xml"/><Relationship Id="rId17" Type="http://schemas.openxmlformats.org/officeDocument/2006/relationships/slide" Target="slide7.xml"/><Relationship Id="rId25" Type="http://schemas.openxmlformats.org/officeDocument/2006/relationships/slide" Target="slide12.xml"/><Relationship Id="rId2" Type="http://schemas.openxmlformats.org/officeDocument/2006/relationships/slide" Target="slide5.xml"/><Relationship Id="rId16" Type="http://schemas.openxmlformats.org/officeDocument/2006/relationships/slide" Target="slide2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5.xml"/><Relationship Id="rId11" Type="http://schemas.openxmlformats.org/officeDocument/2006/relationships/slide" Target="slide10.xml"/><Relationship Id="rId24" Type="http://schemas.openxmlformats.org/officeDocument/2006/relationships/slide" Target="slide24.xml"/><Relationship Id="rId5" Type="http://schemas.openxmlformats.org/officeDocument/2006/relationships/slide" Target="slide21.xml"/><Relationship Id="rId15" Type="http://schemas.openxmlformats.org/officeDocument/2006/relationships/slide" Target="slide26.xml"/><Relationship Id="rId23" Type="http://schemas.openxmlformats.org/officeDocument/2006/relationships/slide" Target="slide20.xml"/><Relationship Id="rId10" Type="http://schemas.openxmlformats.org/officeDocument/2006/relationships/slide" Target="slide27.xml"/><Relationship Id="rId19" Type="http://schemas.openxmlformats.org/officeDocument/2006/relationships/slide" Target="slide15.xml"/><Relationship Id="rId4" Type="http://schemas.openxmlformats.org/officeDocument/2006/relationships/slide" Target="slide17.xml"/><Relationship Id="rId9" Type="http://schemas.openxmlformats.org/officeDocument/2006/relationships/slide" Target="slide23.xml"/><Relationship Id="rId14" Type="http://schemas.openxmlformats.org/officeDocument/2006/relationships/slide" Target="slide22.xml"/><Relationship Id="rId22" Type="http://schemas.openxmlformats.org/officeDocument/2006/relationships/slide" Target="slide1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slideLayout" Target="../slideLayouts/slideLayout7.xml"/><Relationship Id="rId7" Type="http://schemas.openxmlformats.org/officeDocument/2006/relationships/slide" Target="slide4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Relationship Id="rId9" Type="http://schemas.openxmlformats.org/officeDocument/2006/relationships/slide" Target="slide2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16.4.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VY_32_INOVACE_1C_AJ8_06_Let′s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learn  		      English by plaing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Vědomostní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soutěž v angličtině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game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game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rules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choose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category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47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815882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Vědomostní hra v angličtině I.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869160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Soutěží 2-4 týmy. Soutěžící si vybírají střídavě libovolné okruhy otázek.  Po zvukovém signálu musí tým zodpovědět zvolenou otázku. Pokud odpověď bude chybná </a:t>
            </a:r>
            <a:r>
              <a:rPr lang="cs-CZ" dirty="0"/>
              <a:t>,</a:t>
            </a:r>
            <a:r>
              <a:rPr lang="cs-CZ" dirty="0" smtClean="0"/>
              <a:t> nebo </a:t>
            </a:r>
            <a:r>
              <a:rPr lang="cs-CZ" dirty="0" smtClean="0"/>
              <a:t>otázka nebude zodpovězena vůbec, odpovídat </a:t>
            </a:r>
            <a:r>
              <a:rPr lang="cs-CZ" dirty="0"/>
              <a:t> </a:t>
            </a:r>
            <a:r>
              <a:rPr lang="cs-CZ" dirty="0" smtClean="0"/>
              <a:t>může další tým. Po kliknutí se pod modrým polem objeví správná odpověď.  Učitel zaznamenává příslušný počet bodů. V případě nesprávné odpovědi se  body odečítají. Vyhrává tým s nejvyšším počtem bodů</a:t>
            </a:r>
            <a:r>
              <a:rPr lang="cs-CZ" b="1" dirty="0" smtClean="0"/>
              <a:t> </a:t>
            </a:r>
            <a:r>
              <a:rPr lang="cs-CZ" dirty="0" smtClean="0"/>
              <a:t>.  </a:t>
            </a:r>
            <a:r>
              <a:rPr lang="cs-CZ" dirty="0"/>
              <a:t>T</a:t>
            </a:r>
            <a:r>
              <a:rPr lang="cs-CZ" dirty="0" smtClean="0"/>
              <a:t>lačítkem „back“ se vrátíte na herní pole.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86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16832"/>
            <a:ext cx="9143999" cy="2985433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Let′s learn English by playing  I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Users\Uživatel\AppData\Local\Microsoft\Windows\Temporary Internet Files\Content.IE5\P491G3CX\MP9004237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180" y="209534"/>
            <a:ext cx="2647172" cy="26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P491G3CX\MC90040465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8991">
            <a:off x="80672" y="301012"/>
            <a:ext cx="2567211" cy="267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77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264759" y="1091370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7692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1" name="Obdélník 30">
            <a:hlinkClick r:id="rId4" action="ppaction://hlinksldjump"/>
          </p:cNvPr>
          <p:cNvSpPr/>
          <p:nvPr/>
        </p:nvSpPr>
        <p:spPr>
          <a:xfrm>
            <a:off x="4671474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2" name="Obdélník 31">
            <a:hlinkClick r:id="rId5" action="ppaction://hlinksldjump"/>
          </p:cNvPr>
          <p:cNvSpPr/>
          <p:nvPr/>
        </p:nvSpPr>
        <p:spPr>
          <a:xfrm>
            <a:off x="6140800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3" name="Obdélník 32">
            <a:hlinkClick r:id="rId6" action="ppaction://hlinksldjump"/>
          </p:cNvPr>
          <p:cNvSpPr/>
          <p:nvPr/>
        </p:nvSpPr>
        <p:spPr>
          <a:xfrm>
            <a:off x="7609575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4" name="Obdélník 33">
            <a:hlinkClick r:id="rId7" action="ppaction://hlinksldjump"/>
          </p:cNvPr>
          <p:cNvSpPr/>
          <p:nvPr/>
        </p:nvSpPr>
        <p:spPr>
          <a:xfrm>
            <a:off x="321708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5" name="Obdélník 34">
            <a:hlinkClick r:id="rId8" action="ppaction://hlinksldjump"/>
          </p:cNvPr>
          <p:cNvSpPr/>
          <p:nvPr/>
        </p:nvSpPr>
        <p:spPr>
          <a:xfrm>
            <a:off x="26475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6" name="Obdélník 35">
            <a:hlinkClick r:id="rId9" action="ppaction://hlinksldjump"/>
          </p:cNvPr>
          <p:cNvSpPr/>
          <p:nvPr/>
        </p:nvSpPr>
        <p:spPr>
          <a:xfrm>
            <a:off x="6132975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7" name="Obdélník 36">
            <a:hlinkClick r:id="rId10" action="ppaction://hlinksldjump"/>
          </p:cNvPr>
          <p:cNvSpPr/>
          <p:nvPr/>
        </p:nvSpPr>
        <p:spPr>
          <a:xfrm>
            <a:off x="7609575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8" name="Obdélník 37">
            <a:hlinkClick r:id="rId11" action="ppaction://hlinksldjump"/>
          </p:cNvPr>
          <p:cNvSpPr/>
          <p:nvPr/>
        </p:nvSpPr>
        <p:spPr>
          <a:xfrm>
            <a:off x="177692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9" name="Obdélník 38">
            <a:hlinkClick r:id="rId12" action="ppaction://hlinksldjump"/>
          </p:cNvPr>
          <p:cNvSpPr/>
          <p:nvPr/>
        </p:nvSpPr>
        <p:spPr>
          <a:xfrm>
            <a:off x="321708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0" name="Obdélník 39">
            <a:hlinkClick r:id="rId13" action="ppaction://hlinksldjump"/>
          </p:cNvPr>
          <p:cNvSpPr/>
          <p:nvPr/>
        </p:nvSpPr>
        <p:spPr>
          <a:xfrm>
            <a:off x="465724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1" name="Obdélník 40">
            <a:hlinkClick r:id="rId14" action="ppaction://hlinksldjump"/>
          </p:cNvPr>
          <p:cNvSpPr/>
          <p:nvPr/>
        </p:nvSpPr>
        <p:spPr>
          <a:xfrm>
            <a:off x="614737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2" name="Obdélník 41">
            <a:hlinkClick r:id="rId15" action="ppaction://hlinksldjump"/>
          </p:cNvPr>
          <p:cNvSpPr/>
          <p:nvPr/>
        </p:nvSpPr>
        <p:spPr>
          <a:xfrm>
            <a:off x="7609575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3" name="Obdélník 42">
            <a:hlinkClick r:id="rId16" action="ppaction://hlinksldjump"/>
          </p:cNvPr>
          <p:cNvSpPr/>
          <p:nvPr/>
        </p:nvSpPr>
        <p:spPr>
          <a:xfrm>
            <a:off x="7609575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4" name="Obdélník 43">
            <a:hlinkClick r:id="rId17" action="ppaction://hlinksldjump"/>
          </p:cNvPr>
          <p:cNvSpPr/>
          <p:nvPr/>
        </p:nvSpPr>
        <p:spPr>
          <a:xfrm>
            <a:off x="264759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5" name="Obdélník 44">
            <a:hlinkClick r:id="rId18" action="ppaction://hlinksldjump"/>
          </p:cNvPr>
          <p:cNvSpPr/>
          <p:nvPr/>
        </p:nvSpPr>
        <p:spPr>
          <a:xfrm>
            <a:off x="177692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6" name="Obdélník 45">
            <a:hlinkClick r:id="rId19" action="ppaction://hlinksldjump"/>
          </p:cNvPr>
          <p:cNvSpPr/>
          <p:nvPr/>
        </p:nvSpPr>
        <p:spPr>
          <a:xfrm>
            <a:off x="321708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7" name="Obdélník 46">
            <a:hlinkClick r:id="rId20" action="ppaction://hlinksldjump"/>
          </p:cNvPr>
          <p:cNvSpPr/>
          <p:nvPr/>
        </p:nvSpPr>
        <p:spPr>
          <a:xfrm>
            <a:off x="465724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8" name="Obdélník 47">
            <a:hlinkClick r:id="rId21" action="ppaction://hlinksldjump"/>
          </p:cNvPr>
          <p:cNvSpPr/>
          <p:nvPr/>
        </p:nvSpPr>
        <p:spPr>
          <a:xfrm>
            <a:off x="264759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9" name="Obdélník 48">
            <a:hlinkClick r:id="rId22" action="ppaction://hlinksldjump"/>
          </p:cNvPr>
          <p:cNvSpPr/>
          <p:nvPr/>
        </p:nvSpPr>
        <p:spPr>
          <a:xfrm>
            <a:off x="321708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0" name="Obdélník 49">
            <a:hlinkClick r:id="rId23" action="ppaction://hlinksldjump"/>
          </p:cNvPr>
          <p:cNvSpPr/>
          <p:nvPr/>
        </p:nvSpPr>
        <p:spPr>
          <a:xfrm>
            <a:off x="465724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1" name="Obdélník 50">
            <a:hlinkClick r:id="rId24" action="ppaction://hlinksldjump"/>
          </p:cNvPr>
          <p:cNvSpPr/>
          <p:nvPr/>
        </p:nvSpPr>
        <p:spPr>
          <a:xfrm>
            <a:off x="6132975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2" name="Obdélník 51">
            <a:hlinkClick r:id="rId25" action="ppaction://hlinksldjump"/>
          </p:cNvPr>
          <p:cNvSpPr/>
          <p:nvPr/>
        </p:nvSpPr>
        <p:spPr>
          <a:xfrm>
            <a:off x="177692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45079" y="233645"/>
            <a:ext cx="147330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Vocabulary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604389" y="269725"/>
            <a:ext cx="1436345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Geography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6475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Grammar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70491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Animals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729255" y="246923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Culture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146214" y="26972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Idioms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46088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Put this sentence in the plural.</a:t>
            </a:r>
          </a:p>
          <a:p>
            <a:r>
              <a:rPr lang="cs-CZ" sz="2400" b="1" dirty="0" smtClean="0"/>
              <a:t>The chair is missing.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60" y="2071127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The chairs are missing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11560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Grammer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849" y="5959886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485189" y="602843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46088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Ask the right question for this reply.</a:t>
            </a:r>
          </a:p>
          <a:p>
            <a:r>
              <a:rPr lang="cs-CZ" sz="2400" b="1" dirty="0" smtClean="0"/>
              <a:t>I get up when I want to.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When do you get up?</a:t>
            </a:r>
          </a:p>
          <a:p>
            <a:pPr lvl="0"/>
            <a:r>
              <a:rPr lang="cs-CZ" sz="2800" dirty="0" smtClean="0"/>
              <a:t>What time do you get up?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4530" y="202715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3479" y="581426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41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539628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Fill in the gap with </a:t>
            </a:r>
            <a:r>
              <a:rPr lang="cs-CZ" sz="2400" b="1" i="1" dirty="0" smtClean="0"/>
              <a:t>good</a:t>
            </a:r>
            <a:r>
              <a:rPr lang="cs-CZ" sz="2400" i="1" dirty="0" smtClean="0"/>
              <a:t>, </a:t>
            </a:r>
            <a:r>
              <a:rPr lang="cs-CZ" sz="2400" b="1" i="1" dirty="0" smtClean="0"/>
              <a:t>better</a:t>
            </a:r>
            <a:r>
              <a:rPr lang="cs-CZ" sz="2400" i="1" dirty="0"/>
              <a:t> </a:t>
            </a:r>
            <a:r>
              <a:rPr lang="cs-CZ" sz="2400" i="1" dirty="0" smtClean="0"/>
              <a:t>or </a:t>
            </a:r>
            <a:r>
              <a:rPr lang="cs-CZ" sz="2400" b="1" i="1" dirty="0" smtClean="0"/>
              <a:t>best</a:t>
            </a:r>
            <a:endParaRPr lang="cs-CZ" sz="2400" b="1" dirty="0" smtClean="0"/>
          </a:p>
          <a:p>
            <a:r>
              <a:rPr lang="cs-CZ" sz="2800" b="1" dirty="0" smtClean="0"/>
              <a:t>He speaks French …..than I do.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better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  <a:endParaRPr lang="cs-CZ" sz="4000" dirty="0" smtClean="0"/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7" action="ppaction://hlinksldjump"/>
          </p:cNvPr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9" action="ppaction://hlinksldjump"/>
          </p:cNvPr>
          <p:cNvSpPr/>
          <p:nvPr/>
        </p:nvSpPr>
        <p:spPr>
          <a:xfrm>
            <a:off x="611559" y="593933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9714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Say this sentence using </a:t>
            </a:r>
            <a:r>
              <a:rPr lang="cs-CZ" sz="2400" b="1" dirty="0" smtClean="0"/>
              <a:t>the simple past </a:t>
            </a:r>
            <a:r>
              <a:rPr lang="cs-CZ" sz="2400" dirty="0" smtClean="0"/>
              <a:t>tense.</a:t>
            </a:r>
          </a:p>
          <a:p>
            <a:r>
              <a:rPr lang="cs-CZ" sz="2800" b="1" dirty="0" smtClean="0"/>
              <a:t>We see our friends.</a:t>
            </a:r>
            <a:endParaRPr lang="cs-CZ" sz="32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We saw our friends.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26793" y="189883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1559" y="589432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971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How many legs does </a:t>
            </a:r>
            <a:r>
              <a:rPr lang="cs-CZ" sz="2400" b="1" dirty="0" smtClean="0"/>
              <a:t>a butterfly </a:t>
            </a:r>
            <a:r>
              <a:rPr lang="cs-CZ" sz="2400" dirty="0" smtClean="0"/>
              <a:t>have?</a:t>
            </a:r>
            <a:endParaRPr lang="cs-CZ" sz="32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six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173258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192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965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is the only </a:t>
            </a:r>
            <a:r>
              <a:rPr lang="cs-CZ" sz="2400" b="1" dirty="0" smtClean="0"/>
              <a:t>mammal </a:t>
            </a:r>
            <a:r>
              <a:rPr lang="cs-CZ" sz="2400" dirty="0" smtClean="0"/>
              <a:t>that </a:t>
            </a:r>
            <a:r>
              <a:rPr lang="cs-CZ" sz="2400" b="1" dirty="0" smtClean="0"/>
              <a:t>can fly</a:t>
            </a:r>
            <a:r>
              <a:rPr lang="cs-CZ" sz="2400" dirty="0" smtClean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/>
              <a:t>a </a:t>
            </a:r>
            <a:r>
              <a:rPr lang="cs-CZ" sz="3200" dirty="0" smtClean="0"/>
              <a:t>bat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629073" y="1749701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1559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209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1180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How long </a:t>
            </a:r>
            <a:r>
              <a:rPr lang="cs-CZ" sz="2400" b="1" dirty="0" smtClean="0"/>
              <a:t>can a camel </a:t>
            </a:r>
            <a:r>
              <a:rPr lang="cs-CZ" sz="2400" dirty="0" smtClean="0"/>
              <a:t>survive without </a:t>
            </a:r>
            <a:r>
              <a:rPr lang="cs-CZ" sz="2400" b="1" dirty="0" smtClean="0"/>
              <a:t>water</a:t>
            </a:r>
            <a:r>
              <a:rPr lang="cs-CZ" sz="2400" dirty="0" smtClean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49908" y="2365372"/>
            <a:ext cx="27838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t</a:t>
            </a:r>
            <a:r>
              <a:rPr lang="cs-CZ" sz="2800" dirty="0" smtClean="0"/>
              <a:t>hree weeks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72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How many </a:t>
            </a:r>
            <a:r>
              <a:rPr lang="cs-CZ" sz="2400" b="1" dirty="0" smtClean="0"/>
              <a:t>vertebrae</a:t>
            </a:r>
            <a:r>
              <a:rPr lang="cs-CZ" sz="2400" dirty="0" smtClean="0"/>
              <a:t> does </a:t>
            </a:r>
            <a:r>
              <a:rPr lang="cs-CZ" sz="2400" b="1" dirty="0" smtClean="0"/>
              <a:t>a giraffe </a:t>
            </a:r>
            <a:r>
              <a:rPr lang="cs-CZ" sz="2400" dirty="0" smtClean="0"/>
              <a:t>have in its neck?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7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1814443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66957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7229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of the following can′t be used to </a:t>
            </a:r>
            <a:r>
              <a:rPr lang="cs-CZ" sz="2400" b="1" dirty="0" smtClean="0"/>
              <a:t>travel by</a:t>
            </a:r>
            <a:r>
              <a:rPr lang="cs-CZ" sz="2400" dirty="0" smtClean="0"/>
              <a:t>?.</a:t>
            </a:r>
          </a:p>
          <a:p>
            <a:r>
              <a:rPr lang="cs-CZ" sz="2800" b="1" dirty="0" smtClean="0"/>
              <a:t>a plane     a belt      a boat       a bicycle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a belt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6910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1530" y="188639"/>
            <a:ext cx="68116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What are the first </a:t>
            </a:r>
            <a:r>
              <a:rPr lang="cs-CZ" sz="2800" b="1" dirty="0" smtClean="0"/>
              <a:t>eight months</a:t>
            </a:r>
            <a:r>
              <a:rPr lang="cs-CZ" sz="2800" b="1" dirty="0"/>
              <a:t> </a:t>
            </a:r>
            <a:r>
              <a:rPr lang="cs-CZ" sz="2800" dirty="0" smtClean="0"/>
              <a:t>of the year?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January-February-March</a:t>
            </a:r>
          </a:p>
          <a:p>
            <a:pPr lvl="0" algn="just"/>
            <a:r>
              <a:rPr lang="cs-CZ" sz="2800" dirty="0" smtClean="0"/>
              <a:t>-April-May-June- July</a:t>
            </a:r>
          </a:p>
          <a:p>
            <a:pPr lvl="0" algn="just"/>
            <a:r>
              <a:rPr lang="cs-CZ" sz="2800" dirty="0" smtClean="0"/>
              <a:t>-August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73291" y="201596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732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460884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Find the opposite of each word.</a:t>
            </a:r>
            <a:endParaRPr lang="cs-CZ" sz="2800" dirty="0" smtClean="0"/>
          </a:p>
          <a:p>
            <a:r>
              <a:rPr lang="cs-CZ" sz="2800" b="1" dirty="0" smtClean="0"/>
              <a:t>good           happy         loud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55110" y="2151437"/>
            <a:ext cx="306034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bad</a:t>
            </a:r>
          </a:p>
          <a:p>
            <a:pPr lvl="0"/>
            <a:r>
              <a:rPr lang="cs-CZ" sz="2800" dirty="0" smtClean="0"/>
              <a:t>sad</a:t>
            </a:r>
          </a:p>
          <a:p>
            <a:pPr lvl="0"/>
            <a:r>
              <a:rPr lang="cs-CZ" sz="2800" dirty="0" smtClean="0"/>
              <a:t>quiet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03950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1180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Complete the sentence: </a:t>
            </a:r>
            <a:endParaRPr lang="cs-CZ" sz="2400" b="1" dirty="0" smtClean="0"/>
          </a:p>
          <a:p>
            <a:r>
              <a:rPr lang="cs-CZ" sz="2400" b="1" dirty="0" smtClean="0"/>
              <a:t>Michael has been living in Paris …..1995.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since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185382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9198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5756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</a:t>
            </a:r>
            <a:r>
              <a:rPr lang="cs-CZ" sz="2400" b="1" dirty="0" smtClean="0"/>
              <a:t>bird</a:t>
            </a:r>
            <a:r>
              <a:rPr lang="cs-CZ" sz="2400" dirty="0" smtClean="0"/>
              <a:t> is the symbol of </a:t>
            </a:r>
            <a:r>
              <a:rPr lang="cs-CZ" sz="2400" b="1" dirty="0" smtClean="0"/>
              <a:t>New Zealand</a:t>
            </a:r>
            <a:r>
              <a:rPr lang="cs-CZ" sz="2400" dirty="0" smtClean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kiwi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11559" y="189883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28591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270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Who was </a:t>
            </a:r>
            <a:r>
              <a:rPr lang="cs-CZ" sz="2400" b="1" dirty="0" smtClean="0"/>
              <a:t>the first </a:t>
            </a:r>
            <a:r>
              <a:rPr lang="cs-CZ" sz="2400" dirty="0" smtClean="0"/>
              <a:t>President of </a:t>
            </a:r>
            <a:r>
              <a:rPr lang="cs-CZ" sz="2400" b="1" dirty="0" smtClean="0"/>
              <a:t>the USA</a:t>
            </a:r>
            <a:r>
              <a:rPr lang="cs-CZ" sz="2400" dirty="0" smtClean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George Washington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85382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83568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270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is the name of the narrow </a:t>
            </a:r>
            <a:r>
              <a:rPr lang="cs-CZ" sz="2400" b="1" dirty="0" smtClean="0"/>
              <a:t>area of water </a:t>
            </a:r>
            <a:r>
              <a:rPr lang="cs-CZ" sz="2400" dirty="0" smtClean="0"/>
              <a:t>that separates </a:t>
            </a:r>
            <a:r>
              <a:rPr lang="cs-CZ" sz="2400" b="1" dirty="0" smtClean="0"/>
              <a:t>Britain</a:t>
            </a:r>
            <a:r>
              <a:rPr lang="cs-CZ" sz="2400" dirty="0" smtClean="0"/>
              <a:t> and </a:t>
            </a:r>
            <a:r>
              <a:rPr lang="cs-CZ" sz="2400" b="1" dirty="0" smtClean="0"/>
              <a:t>France?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The English Channel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70117" y="185382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80992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47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How many rooms does Buckingham Palace have?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</a:p>
          <a:p>
            <a:r>
              <a:rPr lang="cs-CZ" sz="2800" dirty="0" smtClean="0"/>
              <a:t>9</a:t>
            </a:r>
          </a:p>
          <a:p>
            <a:r>
              <a:rPr lang="cs-CZ" sz="2800" dirty="0" smtClean="0"/>
              <a:t>8</a:t>
            </a:r>
          </a:p>
          <a:p>
            <a:r>
              <a:rPr lang="cs-CZ" sz="2800" dirty="0" smtClean="0"/>
              <a:t>7</a:t>
            </a:r>
          </a:p>
          <a:p>
            <a:r>
              <a:rPr lang="cs-CZ" sz="2800" dirty="0" smtClean="0"/>
              <a:t>6</a:t>
            </a:r>
          </a:p>
          <a:p>
            <a:r>
              <a:rPr lang="cs-CZ" sz="2800" dirty="0" smtClean="0"/>
              <a:t>5</a:t>
            </a:r>
          </a:p>
          <a:p>
            <a:r>
              <a:rPr lang="cs-CZ" sz="2800" dirty="0" smtClean="0"/>
              <a:t>4</a:t>
            </a:r>
          </a:p>
          <a:p>
            <a:r>
              <a:rPr lang="cs-CZ" sz="2800" dirty="0" smtClean="0"/>
              <a:t>3</a:t>
            </a:r>
          </a:p>
          <a:p>
            <a:r>
              <a:rPr lang="cs-CZ" sz="2800" dirty="0" smtClean="0"/>
              <a:t>2</a:t>
            </a:r>
          </a:p>
          <a:p>
            <a:r>
              <a:rPr lang="cs-CZ" sz="28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04490" y="753388"/>
            <a:ext cx="43654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/>
              <a:t>a)   between 500 and 599</a:t>
            </a:r>
          </a:p>
          <a:p>
            <a:pPr lvl="0"/>
            <a:r>
              <a:rPr lang="cs-CZ" sz="2400" b="1" dirty="0" smtClean="0"/>
              <a:t>b)   between 600 and 699</a:t>
            </a:r>
          </a:p>
          <a:p>
            <a:pPr lvl="0"/>
            <a:r>
              <a:rPr lang="cs-CZ" sz="2400" b="1" dirty="0" smtClean="0"/>
              <a:t>c)   between 700 and 799</a:t>
            </a:r>
          </a:p>
          <a:p>
            <a:pPr lvl="0"/>
            <a:r>
              <a:rPr lang="cs-CZ" sz="2400" b="1" dirty="0" smtClean="0"/>
              <a:t>d)   more than 800</a:t>
            </a:r>
            <a:endParaRPr lang="cs-CZ" sz="2000" b="1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04491" y="2843935"/>
            <a:ext cx="3017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  -  775 rooms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647564" y="248389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8364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When someone is in a dangerous situation we say : </a:t>
            </a:r>
          </a:p>
          <a:p>
            <a:r>
              <a:rPr lang="cs-CZ" sz="2400" dirty="0" smtClean="0"/>
              <a:t>′ They are playing with</a:t>
            </a:r>
            <a:r>
              <a:rPr lang="cs-CZ" sz="2400" dirty="0"/>
              <a:t>….. </a:t>
            </a:r>
            <a:r>
              <a:rPr lang="cs-CZ" sz="2400" dirty="0" smtClean="0"/>
              <a:t>′   </a:t>
            </a:r>
          </a:p>
          <a:p>
            <a:r>
              <a:rPr lang="cs-CZ" sz="2400" b="1" dirty="0" smtClean="0"/>
              <a:t>a) the devil       b) fire      c) tigers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</a:t>
            </a:r>
          </a:p>
          <a:p>
            <a:endParaRPr lang="cs-CZ" sz="2400" dirty="0" smtClean="0"/>
          </a:p>
          <a:p>
            <a:r>
              <a:rPr lang="cs-CZ" sz="2400" dirty="0"/>
              <a:t>	</a:t>
            </a:r>
            <a:r>
              <a:rPr lang="cs-CZ" sz="2400" dirty="0" smtClean="0"/>
              <a:t>		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fire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89883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8099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80133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If you have a good appetite and eat a lot, we say: ′You eat like ….. </a:t>
            </a:r>
            <a:r>
              <a:rPr lang="cs-CZ" sz="2800" dirty="0" smtClean="0"/>
              <a:t>′</a:t>
            </a:r>
          </a:p>
          <a:p>
            <a:r>
              <a:rPr lang="cs-CZ" sz="2400" b="1" dirty="0" smtClean="0"/>
              <a:t>a camel        an elephant       a horse</a:t>
            </a:r>
            <a:endParaRPr lang="cs-CZ" sz="2400" b="1" dirty="0"/>
          </a:p>
          <a:p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a horse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11559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285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6213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If you don′t like a certain activity, you say: </a:t>
            </a:r>
          </a:p>
          <a:p>
            <a:r>
              <a:rPr lang="cs-CZ" sz="2400" b="1" dirty="0" smtClean="0"/>
              <a:t>a) It ′s not my cup of coffee.</a:t>
            </a:r>
          </a:p>
          <a:p>
            <a:r>
              <a:rPr lang="cs-CZ" sz="2400" b="1" dirty="0" smtClean="0"/>
              <a:t>b) It ′s not my cup of tea.</a:t>
            </a:r>
          </a:p>
          <a:p>
            <a:r>
              <a:rPr lang="cs-CZ" sz="2400" b="1" dirty="0" smtClean="0"/>
              <a:t>c) It ′s not my cup at all.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24218" y="2418970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It</a:t>
            </a:r>
            <a:r>
              <a:rPr lang="cs-CZ" sz="2400" dirty="0" smtClean="0"/>
              <a:t> ′s not my cup of tea.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212385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65801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6525" y="188639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 English, we say someone is  ′as white as snow ′</a:t>
            </a:r>
          </a:p>
          <a:p>
            <a:r>
              <a:rPr lang="cs-CZ" sz="2400" dirty="0" smtClean="0"/>
              <a:t>when they are…… a) </a:t>
            </a:r>
            <a:r>
              <a:rPr lang="cs-CZ" sz="2400" b="1" dirty="0" smtClean="0"/>
              <a:t>honest   b) very white   c) beautiful</a:t>
            </a:r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honest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26173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3205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4608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is the capital of </a:t>
            </a:r>
            <a:r>
              <a:rPr lang="cs-CZ" sz="2400" b="1" dirty="0" smtClean="0"/>
              <a:t>Australia</a:t>
            </a:r>
            <a:r>
              <a:rPr lang="cs-CZ" sz="2400" dirty="0" smtClean="0"/>
              <a:t>?.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Canberra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97259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30736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521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is the capital city of </a:t>
            </a:r>
            <a:r>
              <a:rPr lang="cs-CZ" sz="2400" b="1" dirty="0" smtClean="0"/>
              <a:t>New Zealand?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Wellington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14459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8651" y="59749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8013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 term </a:t>
            </a:r>
            <a:r>
              <a:rPr lang="cs-CZ" sz="2400" b="1" dirty="0" smtClean="0"/>
              <a:t>′big apple</a:t>
            </a:r>
            <a:r>
              <a:rPr lang="cs-CZ" sz="2400" dirty="0" smtClean="0"/>
              <a:t>′ refers to which city?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New York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53172" y="585927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965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 which city can you see </a:t>
            </a:r>
            <a:r>
              <a:rPr lang="cs-CZ" sz="2400" b="1" dirty="0" smtClean="0"/>
              <a:t>Trafalgar Square?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London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20332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>
            <a:hlinkClick r:id="rId8" action="ppaction://hlinksldjump"/>
          </p:cNvPr>
          <p:cNvSpPr/>
          <p:nvPr/>
        </p:nvSpPr>
        <p:spPr>
          <a:xfrm>
            <a:off x="64756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dirty="0" smtClean="0"/>
              <a:t>English</a:t>
            </a:r>
            <a:r>
              <a:rPr lang="cs-CZ" sz="2000" dirty="0" smtClean="0"/>
              <a:t> game „Lingua </a:t>
            </a:r>
            <a:r>
              <a:rPr lang="cs-CZ" sz="2000" dirty="0" smtClean="0"/>
              <a:t>Ludica</a:t>
            </a:r>
            <a:r>
              <a:rPr lang="cs-CZ" sz="2000" dirty="0" smtClean="0"/>
              <a:t>“</a:t>
            </a:r>
            <a:r>
              <a:rPr lang="cs-CZ" sz="2000" dirty="0" smtClean="0"/>
              <a:t> </a:t>
            </a:r>
            <a:endParaRPr lang="cs-CZ" sz="2000" dirty="0"/>
          </a:p>
          <a:p>
            <a:pPr eaLnBrk="1" hangingPunct="1"/>
            <a:r>
              <a:rPr lang="cs-CZ" sz="2000" dirty="0" smtClean="0"/>
              <a:t>Obrázky</a:t>
            </a:r>
            <a:r>
              <a:rPr lang="cs-CZ" sz="2000" dirty="0"/>
              <a:t> </a:t>
            </a:r>
            <a:r>
              <a:rPr lang="cs-CZ" sz="2000" dirty="0" smtClean="0"/>
              <a:t>: </a:t>
            </a:r>
            <a:r>
              <a:rPr lang="cs-CZ" sz="2000" dirty="0" smtClean="0"/>
              <a:t>Galerie </a:t>
            </a:r>
            <a:r>
              <a:rPr lang="cs-CZ" sz="2000" dirty="0"/>
              <a:t>Microsoft Office </a:t>
            </a:r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108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3367</TotalTime>
  <Words>920</Words>
  <Application>Microsoft Office PowerPoint</Application>
  <PresentationFormat>Předvádění na obrazovce (4:3)</PresentationFormat>
  <Paragraphs>439</Paragraphs>
  <Slides>29</Slides>
  <Notes>2</Notes>
  <HiddenSlides>0</HiddenSlides>
  <MMClips>24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289</cp:revision>
  <dcterms:created xsi:type="dcterms:W3CDTF">2013-01-02T11:01:15Z</dcterms:created>
  <dcterms:modified xsi:type="dcterms:W3CDTF">2013-05-06T16:41:26Z</dcterms:modified>
</cp:coreProperties>
</file>