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5" r:id="rId4"/>
    <p:sldId id="262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556792"/>
            <a:ext cx="7851648" cy="18288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933056"/>
            <a:ext cx="7854696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Kurzy měn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3265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361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Několik základních pojmů:</a:t>
            </a:r>
            <a:endParaRPr lang="cs-CZ" sz="36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251520" y="2420888"/>
            <a:ext cx="8892480" cy="4680520"/>
          </a:xfrm>
          <a:prstGeom prst="rect">
            <a:avLst/>
          </a:prstGeom>
        </p:spPr>
        <p:txBody>
          <a:bodyPr vert="horz" lIns="0" rIns="0" bIns="0" anchor="b">
            <a:normAutofit fontScale="90000" lnSpcReduction="20000"/>
          </a:bodyPr>
          <a:lstStyle/>
          <a:p>
            <a:pPr lvl="0">
              <a:spcBef>
                <a:spcPct val="0"/>
              </a:spcBef>
            </a:pPr>
            <a:endParaRPr kumimoji="0" lang="cs-CZ" sz="32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0" lvl="1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k</a:t>
            </a: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urz </a:t>
            </a: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měn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= poměr výměny peněz jedné měny za druhou</a:t>
            </a:r>
          </a:p>
          <a:p>
            <a:pPr marL="0" lvl="1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k</a:t>
            </a: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urzovní </a:t>
            </a: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lístek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= přehled jednotlivých kurzů měn</a:t>
            </a:r>
          </a:p>
          <a:p>
            <a:pPr marL="0" lvl="1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s</a:t>
            </a: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měnárna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= místo pro směnu měn</a:t>
            </a:r>
          </a:p>
          <a:p>
            <a:pPr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v</a:t>
            </a: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aluty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= cizí měna v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hotovosti</a:t>
            </a:r>
            <a:endParaRPr lang="cs-CZ" sz="3200" dirty="0" smtClean="0">
              <a:latin typeface="+mj-lt"/>
              <a:ea typeface="+mj-ea"/>
              <a:cs typeface="+mj-cs"/>
            </a:endParaRP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d</a:t>
            </a: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evizy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= cizí měna v bezhotovostní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formě</a:t>
            </a:r>
            <a:endParaRPr lang="cs-CZ" sz="3200" dirty="0" smtClean="0">
              <a:latin typeface="+mj-lt"/>
              <a:ea typeface="+mj-ea"/>
              <a:cs typeface="+mj-cs"/>
            </a:endParaRPr>
          </a:p>
          <a:p>
            <a:pPr lvl="1">
              <a:spcBef>
                <a:spcPct val="0"/>
              </a:spcBef>
              <a:buFont typeface="Arial" pitchFamily="34" charset="0"/>
              <a:buChar char="•"/>
            </a:pPr>
            <a:r>
              <a:rPr lang="cs-CZ" sz="2900" dirty="0" smtClean="0"/>
              <a:t>Půjdu-li do směnárny, budu tedy požadovat </a:t>
            </a:r>
            <a:r>
              <a:rPr lang="cs-CZ" sz="2900" dirty="0" smtClean="0"/>
              <a:t>valuty.</a:t>
            </a:r>
            <a:endParaRPr lang="cs-CZ" sz="2900" dirty="0" smtClean="0">
              <a:latin typeface="+mj-lt"/>
              <a:ea typeface="+mj-ea"/>
              <a:cs typeface="+mj-cs"/>
            </a:endParaRP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ú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daj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„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nákup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“ = kurz, za jaký banka měnu nakupuje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údaj„</a:t>
            </a:r>
            <a:r>
              <a:rPr lang="cs-CZ" sz="3200" dirty="0" smtClean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prodej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“ = kurz, za jaký banka měnu prodává</a:t>
            </a:r>
          </a:p>
          <a:p>
            <a:pPr lvl="1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n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ákup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je vždy nižší než prodej (proč???)</a:t>
            </a:r>
          </a:p>
          <a:p>
            <a:pPr lvl="0">
              <a:spcBef>
                <a:spcPct val="0"/>
              </a:spcBef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s</a:t>
            </a:r>
            <a:r>
              <a:rPr lang="cs-CZ" sz="320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třed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3200" dirty="0" smtClean="0">
                <a:latin typeface="+mj-lt"/>
                <a:ea typeface="+mj-ea"/>
                <a:cs typeface="+mj-cs"/>
              </a:rPr>
              <a:t>= kurz sloužící pro zúčtování některých plateb, např. platební kartou</a:t>
            </a:r>
          </a:p>
          <a:p>
            <a:pPr lvl="1">
              <a:spcBef>
                <a:spcPct val="0"/>
              </a:spcBef>
            </a:pPr>
            <a:endParaRPr kumimoji="0" lang="cs-CZ" sz="32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lvl="1">
              <a:spcBef>
                <a:spcPct val="0"/>
              </a:spcBef>
              <a:buFont typeface="Arial" pitchFamily="34" charset="0"/>
              <a:buChar char="•"/>
            </a:pPr>
            <a:endParaRPr lang="cs-CZ" sz="3200" dirty="0" smtClean="0">
              <a:latin typeface="+mj-lt"/>
              <a:ea typeface="+mj-ea"/>
              <a:cs typeface="+mj-cs"/>
            </a:endParaRPr>
          </a:p>
          <a:p>
            <a:pPr lvl="1">
              <a:spcBef>
                <a:spcPct val="0"/>
              </a:spcBef>
              <a:buFont typeface="Arial" pitchFamily="34" charset="0"/>
              <a:buChar char="•"/>
            </a:pPr>
            <a:endParaRPr kumimoji="0" lang="cs-CZ" sz="32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lvl="1">
              <a:spcBef>
                <a:spcPct val="0"/>
              </a:spcBef>
              <a:buFont typeface="Arial" pitchFamily="34" charset="0"/>
              <a:buChar char="•"/>
            </a:pPr>
            <a:endParaRPr kumimoji="0" lang="cs-CZ" sz="32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16632"/>
            <a:ext cx="8280920" cy="1656184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/>
              <a:t>Poplatky za výměnu valut</a:t>
            </a:r>
            <a:br>
              <a:rPr lang="cs-CZ" sz="5400" dirty="0" smtClean="0"/>
            </a:br>
            <a:r>
              <a:rPr lang="cs-CZ" sz="5400" dirty="0" smtClean="0"/>
              <a:t>- různé možnosti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772816"/>
            <a:ext cx="8892480" cy="5085184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někde </a:t>
            </a:r>
            <a:r>
              <a:rPr lang="cs-CZ" sz="4000" dirty="0" smtClean="0">
                <a:solidFill>
                  <a:srgbClr val="FFFF00"/>
                </a:solidFill>
              </a:rPr>
              <a:t>bez </a:t>
            </a:r>
            <a:r>
              <a:rPr lang="cs-CZ" sz="4000" dirty="0" smtClean="0">
                <a:solidFill>
                  <a:srgbClr val="FFFF00"/>
                </a:solidFill>
              </a:rPr>
              <a:t>poplatků</a:t>
            </a: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stanoveny </a:t>
            </a:r>
            <a:r>
              <a:rPr lang="cs-CZ" sz="4000" dirty="0" smtClean="0">
                <a:solidFill>
                  <a:srgbClr val="FFFF00"/>
                </a:solidFill>
              </a:rPr>
              <a:t>paušální částkou: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4000" dirty="0" smtClean="0">
                <a:solidFill>
                  <a:srgbClr val="FFFF00"/>
                </a:solidFill>
              </a:rPr>
              <a:t>	</a:t>
            </a:r>
            <a:r>
              <a:rPr lang="cs-CZ" sz="3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za výměnu libovolné částky zaplatíme poplatek např. 100,-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stanoveny </a:t>
            </a:r>
            <a:r>
              <a:rPr lang="cs-CZ" sz="4000" dirty="0" smtClean="0">
                <a:solidFill>
                  <a:srgbClr val="FFFF00"/>
                </a:solidFill>
              </a:rPr>
              <a:t>procentuálně z výše směnovaného obnosu</a:t>
            </a:r>
          </a:p>
          <a:p>
            <a:pPr lvl="2" algn="l">
              <a:buFont typeface="Arial" pitchFamily="34" charset="0"/>
              <a:buChar char="•"/>
            </a:pPr>
            <a:r>
              <a:rPr lang="cs-CZ" sz="35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např. 2% z měněné částky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Některé směnárny nabízejí výhodnější kurzy pro vyšší částky (např. od 25 000</a:t>
            </a:r>
            <a:r>
              <a:rPr lang="cs-CZ" sz="4000" dirty="0" smtClean="0">
                <a:solidFill>
                  <a:srgbClr val="FFFF00"/>
                </a:solidFill>
              </a:rPr>
              <a:t>,-).</a:t>
            </a: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251520" y="692696"/>
            <a:ext cx="8352928" cy="115212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FFC000"/>
                </a:solidFill>
              </a:rPr>
              <a:t>Různé směnárny nabízejí různé podmínky;</a:t>
            </a:r>
            <a:br>
              <a:rPr lang="cs-CZ" sz="3200" dirty="0" smtClean="0">
                <a:solidFill>
                  <a:srgbClr val="FFC000"/>
                </a:solidFill>
              </a:rPr>
            </a:br>
            <a:r>
              <a:rPr lang="cs-CZ" sz="3200" dirty="0" smtClean="0">
                <a:solidFill>
                  <a:srgbClr val="FFC000"/>
                </a:solidFill>
              </a:rPr>
              <a:t>ukažme si to konkrétně na výměně 10.000 €:</a:t>
            </a:r>
            <a:endParaRPr lang="cs-CZ" sz="3200" dirty="0">
              <a:solidFill>
                <a:srgbClr val="FFC000"/>
              </a:solidFill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251520" y="2132859"/>
          <a:ext cx="8496942" cy="456213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16157"/>
                <a:gridCol w="1416157"/>
                <a:gridCol w="1416157"/>
                <a:gridCol w="1416157"/>
                <a:gridCol w="1416157"/>
                <a:gridCol w="1416157"/>
              </a:tblGrid>
              <a:tr h="110347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Název 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směnárny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Aktuální</a:t>
                      </a:r>
                    </a:p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kurz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Částka</a:t>
                      </a:r>
                      <a:br>
                        <a:rPr lang="cs-CZ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výměnu</a:t>
                      </a:r>
                      <a:br>
                        <a:rPr lang="cs-CZ" baseline="0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10 000 €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Poplatky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Cena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br>
                        <a:rPr lang="cs-CZ" baseline="0" dirty="0" smtClean="0">
                          <a:solidFill>
                            <a:schemeClr val="tx1"/>
                          </a:solidFill>
                        </a:rPr>
                      </a:b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celkem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Rozdíl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  <a:tr h="6298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Exchange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24,50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245 000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245 000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7070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Česká spořitelna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25,00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250 000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250 050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+ 5 050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70703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Komerční banka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25,01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250 100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2 500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252</a:t>
                      </a:r>
                      <a:r>
                        <a:rPr lang="cs-CZ" baseline="0" dirty="0" smtClean="0"/>
                        <a:t> 600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+ 7 600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69884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ČSOB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24,90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249 000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4 980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253 980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+ 8 980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715866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Unicredit</a:t>
                      </a:r>
                      <a:r>
                        <a:rPr lang="cs-CZ" dirty="0" smtClean="0"/>
                        <a:t/>
                      </a:r>
                      <a:br>
                        <a:rPr lang="cs-CZ" dirty="0" smtClean="0"/>
                      </a:br>
                      <a:r>
                        <a:rPr lang="cs-CZ" dirty="0" smtClean="0"/>
                        <a:t>Bank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25,158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251 580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2 516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254 096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+ 9 096</a:t>
                      </a:r>
                      <a:endParaRPr lang="cs-CZ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0"/>
            <a:ext cx="8280920" cy="1340768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/>
              <a:t>Závěr: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0768"/>
            <a:ext cx="8712968" cy="5517232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Věnujte pozornost výběru směnárny: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	</a:t>
            </a:r>
            <a:r>
              <a:rPr lang="cs-CZ" sz="4000" dirty="0" smtClean="0">
                <a:solidFill>
                  <a:schemeClr val="tx1">
                    <a:lumMod val="75000"/>
                  </a:schemeClr>
                </a:solidFill>
              </a:rPr>
              <a:t>s</a:t>
            </a:r>
            <a:r>
              <a:rPr lang="cs-CZ" sz="4000" dirty="0" smtClean="0">
                <a:solidFill>
                  <a:schemeClr val="tx1">
                    <a:lumMod val="75000"/>
                  </a:schemeClr>
                </a:solidFill>
              </a:rPr>
              <a:t>eznamte </a:t>
            </a:r>
            <a:r>
              <a:rPr lang="cs-CZ" sz="4000" dirty="0" smtClean="0">
                <a:solidFill>
                  <a:schemeClr val="tx1">
                    <a:lumMod val="75000"/>
                  </a:schemeClr>
                </a:solidFill>
              </a:rPr>
              <a:t>se s poplatky, které směnárny účtují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>
                    <a:lumMod val="75000"/>
                  </a:schemeClr>
                </a:solidFill>
              </a:rPr>
              <a:t> 	</a:t>
            </a:r>
            <a:r>
              <a:rPr lang="cs-CZ" sz="4000" dirty="0" smtClean="0">
                <a:solidFill>
                  <a:schemeClr val="tx1">
                    <a:lumMod val="75000"/>
                  </a:schemeClr>
                </a:solidFill>
              </a:rPr>
              <a:t>projděte </a:t>
            </a:r>
            <a:r>
              <a:rPr lang="cs-CZ" sz="4000" dirty="0" smtClean="0">
                <a:solidFill>
                  <a:schemeClr val="tx1">
                    <a:lumMod val="75000"/>
                  </a:schemeClr>
                </a:solidFill>
              </a:rPr>
              <a:t>si kurzy jednotlivých směnáren</a:t>
            </a: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tx1">
                    <a:lumMod val="75000"/>
                  </a:schemeClr>
                </a:solidFill>
              </a:rPr>
              <a:t> 	V zahraničí je zpravidla výhodnější na placení 	používat platební karty (účtuje se střed</a:t>
            </a:r>
            <a:r>
              <a:rPr lang="cs-CZ" sz="4000" dirty="0" smtClean="0">
                <a:solidFill>
                  <a:schemeClr val="tx1">
                    <a:lumMod val="75000"/>
                  </a:schemeClr>
                </a:solidFill>
              </a:rPr>
              <a:t>).</a:t>
            </a:r>
            <a:endParaRPr lang="cs-CZ" sz="4000" dirty="0" smtClean="0">
              <a:solidFill>
                <a:schemeClr val="tx1">
                  <a:lumMod val="75000"/>
                </a:schemeClr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 	Pozor na výběry z bankomatů v cizině: každá banka si účtuje manipulační poplatek za tuto transakci (zpravidla cca 100,- Kč za 1 výběr </a:t>
            </a:r>
            <a:r>
              <a:rPr lang="cs-CZ" sz="4000" dirty="0" smtClean="0">
                <a:solidFill>
                  <a:srgbClr val="FFFF00"/>
                </a:solidFill>
              </a:rPr>
              <a:t> v </a:t>
            </a:r>
            <a:r>
              <a:rPr lang="cs-CZ" sz="4000" dirty="0" smtClean="0">
                <a:solidFill>
                  <a:srgbClr val="FFFF00"/>
                </a:solidFill>
              </a:rPr>
              <a:t>cizině navíc</a:t>
            </a:r>
            <a:r>
              <a:rPr lang="cs-CZ" sz="4000" dirty="0" smtClean="0">
                <a:solidFill>
                  <a:srgbClr val="FFFF00"/>
                </a:solidFill>
              </a:rPr>
              <a:t>).</a:t>
            </a: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cs-CZ" sz="4000" dirty="0" smtClean="0">
                <a:solidFill>
                  <a:srgbClr val="FFFF00"/>
                </a:solidFill>
              </a:rPr>
              <a:t>Zpětná </a:t>
            </a:r>
            <a:r>
              <a:rPr lang="cs-CZ" sz="4000" smtClean="0">
                <a:solidFill>
                  <a:srgbClr val="FFFF00"/>
                </a:solidFill>
              </a:rPr>
              <a:t>výměna </a:t>
            </a:r>
            <a:r>
              <a:rPr lang="cs-CZ" sz="4000" smtClean="0">
                <a:solidFill>
                  <a:srgbClr val="FFFF00"/>
                </a:solidFill>
              </a:rPr>
              <a:t> valut </a:t>
            </a:r>
            <a:r>
              <a:rPr lang="cs-CZ" sz="4000" dirty="0" smtClean="0">
                <a:solidFill>
                  <a:srgbClr val="FFFF00"/>
                </a:solidFill>
              </a:rPr>
              <a:t>je  nevýhodná 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4000" dirty="0" smtClean="0">
                <a:solidFill>
                  <a:srgbClr val="FFFF00"/>
                </a:solidFill>
              </a:rPr>
              <a:t>(pokud nedojde ke změně </a:t>
            </a:r>
            <a:r>
              <a:rPr lang="cs-CZ" sz="4000" smtClean="0">
                <a:solidFill>
                  <a:srgbClr val="FFFF00"/>
                </a:solidFill>
              </a:rPr>
              <a:t>kurzu</a:t>
            </a:r>
            <a:r>
              <a:rPr lang="cs-CZ" sz="4000" smtClean="0">
                <a:solidFill>
                  <a:srgbClr val="FFFF00"/>
                </a:solidFill>
              </a:rPr>
              <a:t>).</a:t>
            </a:r>
            <a:r>
              <a:rPr lang="cs-CZ" sz="4000" dirty="0" smtClean="0">
                <a:solidFill>
                  <a:srgbClr val="FFFF00"/>
                </a:solidFill>
              </a:rPr>
              <a:t/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4000" dirty="0" smtClean="0">
                <a:solidFill>
                  <a:srgbClr val="FFFF00"/>
                </a:solidFill>
              </a:rPr>
              <a:t>- např. rozdíl nákup – prodej u 1 € činí 0,70 Kč, </a:t>
            </a:r>
            <a:br>
              <a:rPr lang="cs-CZ" sz="4000" dirty="0" smtClean="0">
                <a:solidFill>
                  <a:srgbClr val="FFFF00"/>
                </a:solidFill>
              </a:rPr>
            </a:br>
            <a:r>
              <a:rPr lang="cs-CZ" sz="4000" dirty="0" smtClean="0">
                <a:solidFill>
                  <a:srgbClr val="FFFF00"/>
                </a:solidFill>
              </a:rPr>
              <a:t>což by bylo u částky 10 000 €  rovných  </a:t>
            </a:r>
            <a:r>
              <a:rPr lang="cs-CZ" sz="4600" b="1" dirty="0" smtClean="0">
                <a:solidFill>
                  <a:srgbClr val="C00000"/>
                </a:solidFill>
              </a:rPr>
              <a:t>7 000 Kč!!!!!</a:t>
            </a:r>
            <a:endParaRPr lang="cs-CZ" sz="4000" b="1" dirty="0" smtClean="0">
              <a:solidFill>
                <a:srgbClr val="C00000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cs-CZ" sz="4000" dirty="0" smtClean="0"/>
              <a:t> </a:t>
            </a: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endParaRPr lang="cs-CZ" sz="4000" dirty="0" smtClean="0">
              <a:solidFill>
                <a:srgbClr val="FFFF00"/>
              </a:solidFill>
            </a:endParaRPr>
          </a:p>
          <a:p>
            <a:pPr algn="l">
              <a:buFont typeface="Arial" pitchFamily="34" charset="0"/>
              <a:buChar char="•"/>
            </a:pPr>
            <a:endParaRPr lang="cs-CZ" sz="4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552</TotalTime>
  <Words>192</Words>
  <Application>Microsoft Office PowerPoint</Application>
  <PresentationFormat>Předvádění na obrazovce (4:3)</PresentationFormat>
  <Paragraphs>71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Finanční gramotnost</vt:lpstr>
      <vt:lpstr>Několik základních pojmů:</vt:lpstr>
      <vt:lpstr>Poplatky za výměnu valut - různé možnosti</vt:lpstr>
      <vt:lpstr>Snímek 4</vt:lpstr>
      <vt:lpstr>Závěr: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Honza</dc:creator>
  <cp:lastModifiedBy>expert</cp:lastModifiedBy>
  <cp:revision>43</cp:revision>
  <dcterms:created xsi:type="dcterms:W3CDTF">2011-05-15T09:05:44Z</dcterms:created>
  <dcterms:modified xsi:type="dcterms:W3CDTF">2012-03-14T07:41:43Z</dcterms:modified>
</cp:coreProperties>
</file>