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74" r:id="rId3"/>
    <p:sldId id="258" r:id="rId4"/>
    <p:sldId id="261" r:id="rId5"/>
    <p:sldId id="268" r:id="rId6"/>
    <p:sldId id="262" r:id="rId7"/>
    <p:sldId id="269" r:id="rId8"/>
    <p:sldId id="263" r:id="rId9"/>
    <p:sldId id="270" r:id="rId10"/>
    <p:sldId id="264" r:id="rId11"/>
    <p:sldId id="271" r:id="rId12"/>
    <p:sldId id="265" r:id="rId13"/>
    <p:sldId id="272" r:id="rId14"/>
    <p:sldId id="266" r:id="rId15"/>
    <p:sldId id="273" r:id="rId16"/>
    <p:sldId id="275" r:id="rId17"/>
    <p:sldId id="25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35052470"/>
              </p:ext>
            </p:extLst>
          </p:nvPr>
        </p:nvGraphicFramePr>
        <p:xfrm>
          <a:off x="846154" y="1985942"/>
          <a:ext cx="7254238" cy="3398362"/>
        </p:xfrm>
        <a:graphic>
          <a:graphicData uri="http://schemas.openxmlformats.org/drawingml/2006/table">
            <a:tbl>
              <a:tblPr/>
              <a:tblGrid>
                <a:gridCol w="2606114"/>
                <a:gridCol w="4648124"/>
              </a:tblGrid>
              <a:tr h="283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3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3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7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VY_32_INOVACE_02_02_04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7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3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Příchod Slovanů - test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3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51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 ročník.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Slouží k opakování.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686800" cy="982216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 Black" pitchFamily="34" charset="0"/>
              </a:rPr>
              <a:t>Anotace: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8668072" cy="40192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latin typeface="Arial Black" pitchFamily="34" charset="0"/>
              </a:rPr>
              <a:t>1. Materiál je určen pro práci na interaktivní tabuli a na PC.</a:t>
            </a:r>
          </a:p>
          <a:p>
            <a:pPr marL="0" indent="0">
              <a:buNone/>
            </a:pPr>
            <a:r>
              <a:rPr lang="cs-CZ" sz="2000" dirty="0">
                <a:latin typeface="Arial Black" pitchFamily="34" charset="0"/>
              </a:rPr>
              <a:t>2. Není časově </a:t>
            </a:r>
            <a:r>
              <a:rPr lang="cs-CZ" sz="2000" dirty="0" smtClean="0">
                <a:latin typeface="Arial Black" pitchFamily="34" charset="0"/>
              </a:rPr>
              <a:t>náročný.</a:t>
            </a:r>
            <a:endParaRPr lang="cs-CZ" sz="2000" dirty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Arial Black" pitchFamily="34" charset="0"/>
              </a:rPr>
              <a:t>3. </a:t>
            </a:r>
            <a:r>
              <a:rPr lang="cs-CZ" sz="2000" dirty="0" smtClean="0">
                <a:latin typeface="Arial Black" pitchFamily="34" charset="0"/>
              </a:rPr>
              <a:t>Zvolený způsob opakování (také procvičování) by mohl žáky zaujmout.</a:t>
            </a:r>
          </a:p>
          <a:p>
            <a:pPr marL="0" indent="0">
              <a:buNone/>
            </a:pPr>
            <a:r>
              <a:rPr lang="cs-CZ" sz="2000" dirty="0" smtClean="0">
                <a:latin typeface="Arial Black" pitchFamily="34" charset="0"/>
              </a:rPr>
              <a:t>4</a:t>
            </a:r>
            <a:r>
              <a:rPr lang="cs-CZ" sz="2000" dirty="0">
                <a:latin typeface="Arial Black" pitchFamily="34" charset="0"/>
              </a:rPr>
              <a:t>. </a:t>
            </a:r>
            <a:r>
              <a:rPr lang="cs-CZ" sz="2000" dirty="0" smtClean="0">
                <a:latin typeface="Arial Black" pitchFamily="34" charset="0"/>
              </a:rPr>
              <a:t>Výhodou je velmi rychlá kontrola – správná odpověď se odlišně zabarví.</a:t>
            </a:r>
            <a:endParaRPr lang="cs-CZ" sz="2000" dirty="0">
              <a:latin typeface="Arial Black" pitchFamily="34" charset="0"/>
            </a:endParaRPr>
          </a:p>
          <a:p>
            <a:pPr marL="0" indent="0">
              <a:buNone/>
            </a:pPr>
            <a:endParaRPr lang="cs-CZ" sz="2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638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         </a:t>
            </a:r>
            <a:r>
              <a:rPr lang="cs-CZ" sz="4400" i="1" dirty="0" smtClean="0">
                <a:latin typeface="Arial Black" pitchFamily="34" charset="0"/>
              </a:rPr>
              <a:t>PŘÍCHOD SLOVANŮ</a:t>
            </a:r>
          </a:p>
          <a:p>
            <a:pPr marL="0" indent="0">
              <a:buNone/>
            </a:pPr>
            <a:r>
              <a:rPr lang="cs-CZ" sz="4400" dirty="0">
                <a:latin typeface="Arial Black" pitchFamily="34" charset="0"/>
              </a:rPr>
              <a:t> </a:t>
            </a:r>
            <a:r>
              <a:rPr lang="cs-CZ" sz="4400" dirty="0" smtClean="0">
                <a:latin typeface="Arial Black" pitchFamily="34" charset="0"/>
              </a:rPr>
              <a:t>                test</a:t>
            </a:r>
            <a:endParaRPr lang="cs-CZ" sz="4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49647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8884096" cy="239573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/>
            </a:r>
            <a:br>
              <a:rPr lang="cs-CZ" dirty="0" smtClean="0">
                <a:latin typeface="Arial Black" pitchFamily="34" charset="0"/>
              </a:rPr>
            </a:br>
            <a:r>
              <a:rPr lang="cs-CZ" dirty="0" smtClean="0">
                <a:latin typeface="Arial Black" pitchFamily="34" charset="0"/>
              </a:rPr>
              <a:t>Jak </a:t>
            </a:r>
            <a:r>
              <a:rPr lang="cs-CZ" dirty="0">
                <a:latin typeface="Arial Black" pitchFamily="34" charset="0"/>
              </a:rPr>
              <a:t>se nazývá původní vlast Slovanů? </a:t>
            </a:r>
            <a:br>
              <a:rPr lang="cs-CZ" dirty="0">
                <a:latin typeface="Arial Black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996952"/>
            <a:ext cx="8596064" cy="3083173"/>
          </a:xfrm>
        </p:spPr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PRAVLAST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GÁLIE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SÁMOVA ŘÍŠE</a:t>
            </a:r>
            <a:endParaRPr lang="cs-CZ" sz="2400" dirty="0">
              <a:solidFill>
                <a:schemeClr val="tx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221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PRAVLAST</a:t>
            </a:r>
            <a:endParaRPr lang="cs-CZ" dirty="0">
              <a:solidFill>
                <a:schemeClr val="tx1"/>
              </a:solidFill>
              <a:latin typeface="Arial Black" pitchFamily="34" charset="0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GÁLIE</a:t>
            </a:r>
          </a:p>
          <a:p>
            <a:pPr marL="457200" indent="-45720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SÁMOVA ŘÍŠE</a:t>
            </a:r>
            <a:endParaRPr lang="cs-CZ" dirty="0">
              <a:solidFill>
                <a:schemeClr val="tx1"/>
              </a:solidFill>
              <a:latin typeface="Arial Black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8427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57200"/>
            <a:ext cx="8596064" cy="3979912"/>
          </a:xfrm>
        </p:spPr>
        <p:txBody>
          <a:bodyPr>
            <a:normAutofit/>
          </a:bodyPr>
          <a:lstStyle/>
          <a:p>
            <a:r>
              <a:rPr lang="cs-CZ" dirty="0">
                <a:latin typeface="Arial Black" pitchFamily="34" charset="0"/>
              </a:rPr>
              <a:t>Kterými směry se rozešly Slované</a:t>
            </a:r>
            <a:r>
              <a:rPr lang="cs-CZ" dirty="0" smtClean="0">
                <a:latin typeface="Arial Black" pitchFamily="34" charset="0"/>
              </a:rPr>
              <a:t>?</a:t>
            </a:r>
            <a:br>
              <a:rPr lang="cs-CZ" dirty="0" smtClean="0">
                <a:latin typeface="Arial Black" pitchFamily="34" charset="0"/>
              </a:rPr>
            </a:br>
            <a:r>
              <a:rPr lang="cs-CZ" dirty="0">
                <a:latin typeface="Arial Black" pitchFamily="34" charset="0"/>
              </a:rPr>
              <a:t/>
            </a:r>
            <a:br>
              <a:rPr lang="cs-CZ" dirty="0">
                <a:latin typeface="Arial Black" pitchFamily="34" charset="0"/>
              </a:rPr>
            </a:br>
            <a:r>
              <a:rPr lang="cs-CZ" dirty="0">
                <a:latin typeface="Arial Black" pitchFamily="34" charset="0"/>
              </a:rPr>
              <a:t/>
            </a:r>
            <a:br>
              <a:rPr lang="cs-CZ" dirty="0">
                <a:latin typeface="Arial Black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92896"/>
            <a:ext cx="8668072" cy="3587229"/>
          </a:xfrm>
        </p:spPr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JIH, ZÁPAD, SEVER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ZÁPAD, VÝCHOD, SEVER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VÝCHOD, ZÁPAD, JIH</a:t>
            </a:r>
            <a:endParaRPr lang="cs-CZ" sz="2400" dirty="0" smtClean="0">
              <a:solidFill>
                <a:schemeClr val="tx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0654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lphaLcParenR"/>
            </a:pPr>
            <a:r>
              <a:rPr lang="cs-CZ" dirty="0">
                <a:solidFill>
                  <a:schemeClr val="tx1"/>
                </a:solidFill>
                <a:latin typeface="Arial Black" pitchFamily="34" charset="0"/>
              </a:rPr>
              <a:t>JIH, ZÁPAD, SEVER</a:t>
            </a:r>
          </a:p>
          <a:p>
            <a:pPr marL="457200" indent="-457200">
              <a:buAutoNum type="alphaLcParenR"/>
            </a:pPr>
            <a:r>
              <a:rPr lang="cs-CZ" dirty="0">
                <a:solidFill>
                  <a:schemeClr val="tx1"/>
                </a:solidFill>
                <a:latin typeface="Arial Black" pitchFamily="34" charset="0"/>
              </a:rPr>
              <a:t>ZÁPAD, VÝCHOD, SEVER</a:t>
            </a:r>
          </a:p>
          <a:p>
            <a:pPr marL="457200" indent="-457200">
              <a:buAutoNum type="alphaLcParenR"/>
            </a:pPr>
            <a:r>
              <a:rPr lang="cs-CZ" dirty="0">
                <a:solidFill>
                  <a:schemeClr val="tx1"/>
                </a:solidFill>
                <a:latin typeface="Arial Black" pitchFamily="34" charset="0"/>
              </a:rPr>
              <a:t>VÝCHOD, ZÁPAD, JIH</a:t>
            </a:r>
          </a:p>
        </p:txBody>
      </p:sp>
    </p:spTree>
    <p:extLst>
      <p:ext uri="{BB962C8B-B14F-4D97-AF65-F5344CB8AC3E}">
        <p14:creationId xmlns:p14="http://schemas.microsoft.com/office/powerpoint/2010/main" val="2584709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812088" cy="2755776"/>
          </a:xfrm>
        </p:spPr>
        <p:txBody>
          <a:bodyPr>
            <a:normAutofit/>
          </a:bodyPr>
          <a:lstStyle/>
          <a:p>
            <a:r>
              <a:rPr lang="cs-CZ" dirty="0">
                <a:latin typeface="Arial Black" pitchFamily="34" charset="0"/>
              </a:rPr>
              <a:t>Nejčastější zaměstnání Slovanů?</a:t>
            </a:r>
            <a:br>
              <a:rPr lang="cs-CZ" dirty="0">
                <a:latin typeface="Arial Black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420888"/>
            <a:ext cx="8812088" cy="3659237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LOV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VÁLKY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ZEMĚDĚLSTVÍ </a:t>
            </a:r>
            <a:endParaRPr lang="cs-CZ" dirty="0">
              <a:solidFill>
                <a:schemeClr val="tx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8513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LOV</a:t>
            </a:r>
            <a:endParaRPr lang="cs-CZ" dirty="0">
              <a:solidFill>
                <a:schemeClr val="tx1"/>
              </a:solidFill>
              <a:latin typeface="Arial Black" pitchFamily="34" charset="0"/>
            </a:endParaRP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VÁLKY</a:t>
            </a:r>
            <a:endParaRPr lang="cs-CZ" dirty="0">
              <a:solidFill>
                <a:schemeClr val="tx1"/>
              </a:solidFill>
              <a:latin typeface="Arial Black" pitchFamily="34" charset="0"/>
            </a:endParaRP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ZEMĚDĚLSTVÍ </a:t>
            </a:r>
            <a:endParaRPr lang="cs-CZ" dirty="0">
              <a:solidFill>
                <a:schemeClr val="tx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597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 byli: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KŘESŤANÉ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POHANÉ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MUSLIMOVÉ</a:t>
            </a:r>
            <a:endParaRPr lang="cs-CZ" dirty="0">
              <a:solidFill>
                <a:schemeClr val="tx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40534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KŘESŤANÉ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POHANÉ</a:t>
            </a:r>
            <a:endParaRPr lang="cs-CZ" dirty="0">
              <a:solidFill>
                <a:schemeClr val="tx1"/>
              </a:solidFill>
              <a:latin typeface="Arial Black" pitchFamily="34" charset="0"/>
            </a:endParaRP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MUSLIMOVÉ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5980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57200"/>
            <a:ext cx="8740080" cy="3187824"/>
          </a:xfrm>
        </p:spPr>
        <p:txBody>
          <a:bodyPr>
            <a:normAutofit/>
          </a:bodyPr>
          <a:lstStyle/>
          <a:p>
            <a:r>
              <a:rPr lang="cs-CZ" dirty="0">
                <a:latin typeface="Arial Black" pitchFamily="34" charset="0"/>
              </a:rPr>
              <a:t>Jak se nazýval kmenový svaz na našem území(podle kupce)?</a:t>
            </a:r>
            <a:br>
              <a:rPr lang="cs-CZ" dirty="0">
                <a:latin typeface="Arial Black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780928"/>
            <a:ext cx="8812088" cy="3299197"/>
          </a:xfrm>
        </p:spPr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SÁMOVA ŘÍŠE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VELKÁ MORAVA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BYZANC</a:t>
            </a:r>
            <a:endParaRPr lang="cs-CZ" dirty="0">
              <a:solidFill>
                <a:schemeClr val="tx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514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SÁMOVA </a:t>
            </a:r>
            <a:r>
              <a:rPr lang="cs-CZ" dirty="0">
                <a:solidFill>
                  <a:schemeClr val="tx1"/>
                </a:solidFill>
                <a:latin typeface="Arial Black" pitchFamily="34" charset="0"/>
              </a:rPr>
              <a:t>ŘÍŠE</a:t>
            </a:r>
          </a:p>
          <a:p>
            <a:pPr marL="514350" indent="-514350">
              <a:buAutoNum type="alphaLcParenR"/>
            </a:pPr>
            <a:r>
              <a:rPr lang="cs-CZ" dirty="0">
                <a:solidFill>
                  <a:schemeClr val="tx1"/>
                </a:solidFill>
                <a:latin typeface="Arial Black" pitchFamily="34" charset="0"/>
              </a:rPr>
              <a:t>VELKÁ MORAVA</a:t>
            </a:r>
          </a:p>
          <a:p>
            <a:pPr marL="514350" indent="-514350">
              <a:buAutoNum type="alphaLcParenR"/>
            </a:pPr>
            <a:r>
              <a:rPr lang="cs-CZ" dirty="0">
                <a:solidFill>
                  <a:schemeClr val="tx1"/>
                </a:solidFill>
                <a:latin typeface="Arial Black" pitchFamily="34" charset="0"/>
              </a:rPr>
              <a:t>BYZANC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731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57200"/>
            <a:ext cx="8740080" cy="2755776"/>
          </a:xfrm>
        </p:spPr>
        <p:txBody>
          <a:bodyPr>
            <a:normAutofit/>
          </a:bodyPr>
          <a:lstStyle/>
          <a:p>
            <a:r>
              <a:rPr lang="cs-CZ" dirty="0">
                <a:latin typeface="Arial Black" pitchFamily="34" charset="0"/>
              </a:rPr>
              <a:t>Co je hradiště?</a:t>
            </a:r>
            <a:br>
              <a:rPr lang="cs-CZ" dirty="0">
                <a:latin typeface="Arial Black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04864"/>
            <a:ext cx="8668072" cy="3875261"/>
          </a:xfrm>
        </p:spPr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PŘIPRAVENÝ OHEŇ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JMÉNO 1. MĚSTA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OPEVNĚNÉ SÍDLO SLOVANŮ</a:t>
            </a:r>
            <a:endParaRPr lang="cs-CZ" dirty="0">
              <a:solidFill>
                <a:schemeClr val="tx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7813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>
                <a:solidFill>
                  <a:schemeClr val="tx1"/>
                </a:solidFill>
                <a:latin typeface="Arial Black" pitchFamily="34" charset="0"/>
              </a:rPr>
              <a:t>PŘIPRAVENÝ OHEŇ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JMÉNO </a:t>
            </a:r>
            <a:r>
              <a:rPr lang="cs-CZ" dirty="0">
                <a:solidFill>
                  <a:schemeClr val="tx1"/>
                </a:solidFill>
                <a:latin typeface="Arial Black" pitchFamily="34" charset="0"/>
              </a:rPr>
              <a:t>1. MĚSTA</a:t>
            </a:r>
          </a:p>
          <a:p>
            <a:pPr marL="514350" indent="-514350">
              <a:buAutoNum type="alphaLcParenR"/>
            </a:pPr>
            <a:r>
              <a:rPr lang="cs-CZ" dirty="0">
                <a:solidFill>
                  <a:schemeClr val="tx1"/>
                </a:solidFill>
                <a:latin typeface="Arial Black" pitchFamily="34" charset="0"/>
              </a:rPr>
              <a:t>OPEVNĚNÉ SÍDLO SLOVANŮ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02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 Black" pitchFamily="34" charset="0"/>
              </a:rPr>
              <a:t> </a:t>
            </a:r>
          </a:p>
          <a:p>
            <a:pPr marL="0" indent="0">
              <a:buNone/>
            </a:pPr>
            <a:endParaRPr lang="cs-CZ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    Gratulace všem úspěšným</a:t>
            </a:r>
          </a:p>
          <a:p>
            <a:pPr marL="0" indent="0">
              <a:buNone/>
            </a:pP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               řešitelům!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051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latin typeface="Arial Black" pitchFamily="34" charset="0"/>
              </a:rPr>
              <a:t>ČECHURA, Jaroslav a kol. </a:t>
            </a:r>
            <a:r>
              <a:rPr lang="cs-CZ" sz="2000" i="1" dirty="0">
                <a:latin typeface="Arial Black" pitchFamily="34" charset="0"/>
              </a:rPr>
              <a:t>Dějepis pro 7. ročník</a:t>
            </a:r>
            <a:r>
              <a:rPr lang="cs-CZ" sz="2000" dirty="0">
                <a:latin typeface="Arial Black" pitchFamily="34" charset="0"/>
              </a:rPr>
              <a:t>. Praha: SPN, 2004, ISBN 80-7235-275-X.</a:t>
            </a:r>
          </a:p>
          <a:p>
            <a:pPr marL="0" indent="0">
              <a:buNone/>
            </a:pPr>
            <a:r>
              <a:rPr lang="cs-CZ" sz="2000" dirty="0">
                <a:latin typeface="Arial Black" pitchFamily="34" charset="0"/>
              </a:rPr>
              <a:t> </a:t>
            </a:r>
          </a:p>
          <a:p>
            <a:pPr marL="0" indent="0">
              <a:buNone/>
            </a:pPr>
            <a:r>
              <a:rPr lang="cs-CZ" sz="2000" dirty="0">
                <a:latin typeface="Arial Black" pitchFamily="34" charset="0"/>
              </a:rPr>
              <a:t>VYKOUPIL, Libor. </a:t>
            </a:r>
            <a:r>
              <a:rPr lang="cs-CZ" sz="2000" i="1" dirty="0">
                <a:latin typeface="Arial Black" pitchFamily="34" charset="0"/>
              </a:rPr>
              <a:t>Dějepis - středověk a počátky novověku</a:t>
            </a:r>
            <a:r>
              <a:rPr lang="cs-CZ" sz="2000" dirty="0">
                <a:latin typeface="Arial Black" pitchFamily="34" charset="0"/>
              </a:rPr>
              <a:t>. Brno: Nová škola, 2008, ISBN 80-7289-089-1.</a:t>
            </a:r>
          </a:p>
          <a:p>
            <a:endParaRPr lang="cs-CZ" sz="2000" dirty="0">
              <a:latin typeface="Arial Black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130</TotalTime>
  <Words>252</Words>
  <Application>Microsoft Office PowerPoint</Application>
  <PresentationFormat>Předvádění na obrazovce (4:3)</PresentationFormat>
  <Paragraphs>78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Prezentace aplikace PowerPoint</vt:lpstr>
      <vt:lpstr>Anotace:</vt:lpstr>
      <vt:lpstr>            </vt:lpstr>
      <vt:lpstr> Jak se nazývá původní vlast Slovanů?  </vt:lpstr>
      <vt:lpstr>Prezentace aplikace PowerPoint</vt:lpstr>
      <vt:lpstr>Kterými směry se rozešly Slované?   </vt:lpstr>
      <vt:lpstr>Prezentace aplikace PowerPoint</vt:lpstr>
      <vt:lpstr>Nejčastější zaměstnání Slovanů? </vt:lpstr>
      <vt:lpstr>Prezentace aplikace PowerPoint</vt:lpstr>
      <vt:lpstr>Slované byli:</vt:lpstr>
      <vt:lpstr>Prezentace aplikace PowerPoint</vt:lpstr>
      <vt:lpstr>Jak se nazýval kmenový svaz na našem území(podle kupce)? </vt:lpstr>
      <vt:lpstr>Prezentace aplikace PowerPoint</vt:lpstr>
      <vt:lpstr>Co je hradiště? 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17</cp:revision>
  <dcterms:created xsi:type="dcterms:W3CDTF">2012-11-26T19:09:11Z</dcterms:created>
  <dcterms:modified xsi:type="dcterms:W3CDTF">2013-05-06T17:23:35Z</dcterms:modified>
</cp:coreProperties>
</file>