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87" r:id="rId3"/>
    <p:sldId id="270" r:id="rId4"/>
    <p:sldId id="285" r:id="rId5"/>
    <p:sldId id="272" r:id="rId6"/>
    <p:sldId id="273" r:id="rId7"/>
    <p:sldId id="282" r:id="rId8"/>
    <p:sldId id="286" r:id="rId9"/>
    <p:sldId id="267" r:id="rId10"/>
    <p:sldId id="258" r:id="rId11"/>
    <p:sldId id="260" r:id="rId12"/>
    <p:sldId id="262" r:id="rId13"/>
    <p:sldId id="263" r:id="rId14"/>
    <p:sldId id="266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1C1FBC9-A5C0-4B61-AA4C-81ACE24CDB64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3124206"/>
              </p:ext>
            </p:extLst>
          </p:nvPr>
        </p:nvGraphicFramePr>
        <p:xfrm>
          <a:off x="857224" y="2357430"/>
          <a:ext cx="7470799" cy="367006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VY_32_INOVACE_02_02_07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Přemyslovci - test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028343"/>
            <a:ext cx="777686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Anotace:</a:t>
            </a:r>
          </a:p>
          <a:p>
            <a:r>
              <a:rPr lang="cs-CZ" dirty="0"/>
              <a:t>1. Materiál je určen pro práci na interaktivní tabuli 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2. Není časově náročný</a:t>
            </a:r>
            <a:r>
              <a:rPr lang="cs-CZ" dirty="0" smtClean="0"/>
              <a:t>, je určen k opakování .</a:t>
            </a:r>
            <a:endParaRPr lang="cs-CZ" dirty="0"/>
          </a:p>
          <a:p>
            <a:r>
              <a:rPr lang="cs-CZ" dirty="0"/>
              <a:t>3. </a:t>
            </a:r>
            <a:r>
              <a:rPr lang="cs-CZ" dirty="0" smtClean="0"/>
              <a:t>Snímek č. 4 – žáci volí správnou číslici pořadí, na kliknutí myší se objeví správná varianta.</a:t>
            </a:r>
            <a:endParaRPr lang="cs-CZ" dirty="0"/>
          </a:p>
          <a:p>
            <a:r>
              <a:rPr lang="cs-CZ" dirty="0"/>
              <a:t>4. Snímek č. </a:t>
            </a:r>
            <a:r>
              <a:rPr lang="cs-CZ" dirty="0" smtClean="0"/>
              <a:t>5 - žáci pomocí kliknutí roztřídí osobnosti dle příslušnosti k rodům(zachovají směr zleva). </a:t>
            </a:r>
            <a:endParaRPr lang="cs-CZ" dirty="0"/>
          </a:p>
          <a:p>
            <a:r>
              <a:rPr lang="cs-CZ" dirty="0"/>
              <a:t>5. Snímek č. </a:t>
            </a:r>
            <a:r>
              <a:rPr lang="cs-CZ" dirty="0" smtClean="0"/>
              <a:t>6 - u nabídnutých tvrzení žáci rozhodnou o pravdivosti, na kliknutí myší se objeví správná odpověď.</a:t>
            </a:r>
          </a:p>
          <a:p>
            <a:r>
              <a:rPr lang="cs-CZ" dirty="0" smtClean="0"/>
              <a:t>6. Snímek č. 7- žáci vyberou slova, která nepatří do řady a zkontrolují si výběr se snímkem č. 8.</a:t>
            </a:r>
          </a:p>
          <a:p>
            <a:r>
              <a:rPr lang="cs-CZ" dirty="0" smtClean="0"/>
              <a:t>7. Snímek č. 10 - 14 obsahují otázky malého </a:t>
            </a:r>
            <a:r>
              <a:rPr lang="cs-CZ" dirty="0" err="1" smtClean="0"/>
              <a:t>testíku</a:t>
            </a:r>
            <a:r>
              <a:rPr lang="cs-CZ" smtClean="0"/>
              <a:t> </a:t>
            </a:r>
            <a:r>
              <a:rPr lang="cs-CZ" smtClean="0"/>
              <a:t> na </a:t>
            </a:r>
            <a:r>
              <a:rPr lang="cs-CZ" dirty="0" smtClean="0"/>
              <a:t>závěr,  při kliknutí myší přivolávají správné odpovědi.</a:t>
            </a:r>
          </a:p>
        </p:txBody>
      </p:sp>
    </p:spTree>
    <p:extLst>
      <p:ext uri="{BB962C8B-B14F-4D97-AF65-F5344CB8AC3E}">
        <p14:creationId xmlns:p14="http://schemas.microsoft.com/office/powerpoint/2010/main" val="203910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564904"/>
            <a:ext cx="6096000" cy="3657599"/>
          </a:xfrm>
        </p:spPr>
        <p:txBody>
          <a:bodyPr/>
          <a:lstStyle/>
          <a:p>
            <a:pPr marL="18288" indent="0">
              <a:buNone/>
            </a:pPr>
            <a:r>
              <a:rPr lang="cs-CZ" dirty="0" smtClean="0"/>
              <a:t>      </a:t>
            </a:r>
            <a:r>
              <a:rPr lang="cs-CZ" sz="6600" dirty="0" smtClean="0">
                <a:solidFill>
                  <a:srgbClr val="FFFF00"/>
                </a:solidFill>
              </a:rPr>
              <a:t>Přemyslovci </a:t>
            </a:r>
            <a:r>
              <a:rPr lang="cs-CZ" sz="6600" dirty="0">
                <a:solidFill>
                  <a:srgbClr val="FFFF00"/>
                </a:solidFill>
              </a:rPr>
              <a:t/>
            </a:r>
            <a:br>
              <a:rPr lang="cs-CZ" sz="6600" dirty="0">
                <a:solidFill>
                  <a:srgbClr val="FFFF00"/>
                </a:solidFill>
              </a:rPr>
            </a:br>
            <a:r>
              <a:rPr lang="cs-CZ" sz="6600" dirty="0" smtClean="0"/>
              <a:t>      test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052736"/>
            <a:ext cx="8568952" cy="914400"/>
          </a:xfrm>
        </p:spPr>
        <p:txBody>
          <a:bodyPr/>
          <a:lstStyle/>
          <a:p>
            <a:r>
              <a:rPr lang="cs-CZ" sz="4000" dirty="0" smtClean="0"/>
              <a:t>            </a:t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82262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476673"/>
            <a:ext cx="7776864" cy="3866728"/>
          </a:xfrm>
        </p:spPr>
        <p:txBody>
          <a:bodyPr>
            <a:normAutofit fontScale="92500" lnSpcReduction="20000"/>
          </a:bodyPr>
          <a:lstStyle/>
          <a:p>
            <a:pPr marL="18288" indent="0">
              <a:buNone/>
            </a:pPr>
            <a:r>
              <a:rPr lang="cs-CZ" sz="2800" dirty="0" smtClean="0"/>
              <a:t>Seřaď chronologicky (časově) jména panovníků:</a:t>
            </a:r>
          </a:p>
          <a:p>
            <a:pPr marL="18288" indent="0">
              <a:buNone/>
            </a:pPr>
            <a:endParaRPr lang="cs-CZ" sz="2800" dirty="0" smtClean="0"/>
          </a:p>
          <a:p>
            <a:pPr marL="18288" indent="0">
              <a:buNone/>
            </a:pPr>
            <a:r>
              <a:rPr lang="cs-CZ" sz="2800" dirty="0" smtClean="0"/>
              <a:t>Václav III. </a:t>
            </a:r>
          </a:p>
          <a:p>
            <a:pPr marL="18288" indent="0">
              <a:buNone/>
            </a:pPr>
            <a:endParaRPr lang="cs-CZ" sz="2800" dirty="0" smtClean="0"/>
          </a:p>
          <a:p>
            <a:pPr marL="18288" indent="0">
              <a:buNone/>
            </a:pPr>
            <a:r>
              <a:rPr lang="cs-CZ" sz="2800" dirty="0" smtClean="0"/>
              <a:t>Přemysl Otakar II.</a:t>
            </a:r>
          </a:p>
          <a:p>
            <a:pPr marL="18288" indent="0">
              <a:buNone/>
            </a:pPr>
            <a:endParaRPr lang="cs-CZ" sz="2800" dirty="0" smtClean="0"/>
          </a:p>
          <a:p>
            <a:pPr marL="18288" indent="0">
              <a:buNone/>
            </a:pPr>
            <a:r>
              <a:rPr lang="cs-CZ" sz="2800" dirty="0" smtClean="0"/>
              <a:t>Václav II. </a:t>
            </a:r>
          </a:p>
          <a:p>
            <a:pPr marL="18288" indent="0">
              <a:buNone/>
            </a:pPr>
            <a:r>
              <a:rPr lang="cs-CZ" sz="2800" dirty="0"/>
              <a:t> </a:t>
            </a:r>
            <a:endParaRPr lang="cs-CZ" sz="2800" dirty="0" smtClean="0"/>
          </a:p>
          <a:p>
            <a:pPr marL="18288" indent="0">
              <a:buNone/>
            </a:pPr>
            <a:r>
              <a:rPr lang="cs-CZ" sz="2800" dirty="0" smtClean="0"/>
              <a:t>Přemysl Otakar I.  </a:t>
            </a:r>
          </a:p>
          <a:p>
            <a:pPr marL="18288" indent="0">
              <a:buNone/>
            </a:pPr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6cípá hvězda 4"/>
          <p:cNvSpPr/>
          <p:nvPr/>
        </p:nvSpPr>
        <p:spPr>
          <a:xfrm rot="10800000" flipV="1">
            <a:off x="3157868" y="1052736"/>
            <a:ext cx="838067" cy="50405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901" y="1916832"/>
            <a:ext cx="858837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08920"/>
            <a:ext cx="8540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608" y="3429000"/>
            <a:ext cx="8540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76089" y="19909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32772" y="27604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13139" y="35030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83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348880"/>
            <a:ext cx="8676456" cy="4377679"/>
          </a:xfrm>
        </p:spPr>
        <p:txBody>
          <a:bodyPr/>
          <a:lstStyle/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r>
              <a:rPr lang="cs-CZ" dirty="0" smtClean="0"/>
              <a:t>                                                                                                   </a:t>
            </a:r>
          </a:p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r>
              <a:rPr lang="cs-CZ" dirty="0" smtClean="0"/>
              <a:t>        Přemyslovci                                                 Lucemburkové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endParaRPr lang="cs-CZ" dirty="0" smtClean="0"/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047856" cy="914400"/>
          </a:xfrm>
        </p:spPr>
        <p:txBody>
          <a:bodyPr/>
          <a:lstStyle/>
          <a:p>
            <a:r>
              <a:rPr lang="cs-CZ" sz="3600" dirty="0" smtClean="0"/>
              <a:t>Zařaď správně osoby podle příslušnosti k rodu:</a:t>
            </a:r>
            <a:endParaRPr lang="cs-CZ" sz="3600" dirty="0"/>
          </a:p>
        </p:txBody>
      </p:sp>
      <p:sp>
        <p:nvSpPr>
          <p:cNvPr id="4" name="Svislý svitek 3"/>
          <p:cNvSpPr/>
          <p:nvPr/>
        </p:nvSpPr>
        <p:spPr>
          <a:xfrm>
            <a:off x="-144016" y="3606652"/>
            <a:ext cx="4716016" cy="2990700"/>
          </a:xfrm>
          <a:prstGeom prst="verticalScroll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06652"/>
            <a:ext cx="4518025" cy="29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2276872"/>
            <a:ext cx="1890464" cy="33375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2443747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Eliška  Přemyslovna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flipV="1">
            <a:off x="3203848" y="2443748"/>
            <a:ext cx="1656184" cy="2651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2276873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III.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652120" y="1844824"/>
            <a:ext cx="1944216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073424"/>
            <a:ext cx="1068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801710" y="2752607"/>
            <a:ext cx="1554266" cy="53237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2924944"/>
            <a:ext cx="1213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 IV.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012160" y="2752607"/>
            <a:ext cx="1728192" cy="3570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2931108"/>
            <a:ext cx="1154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592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07407E-6 C -0.00105 0.09444 3.61111E-6 0.18842 3.61111E-6 0.28287 " pathEditMode="relative" ptsTypes="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8.51852E-6 C -0.0026 0.01041 -0.00347 0.01898 -0.01076 0.02523 C -0.01232 0.02939 -0.01284 0.03425 -0.01493 0.03796 C -0.01996 0.04745 -0.02673 0.05624 -0.03246 0.06504 C -0.0368 0.07175 -0.03368 0.06851 -0.03645 0.07569 C -0.03871 0.08148 -0.04114 0.08379 -0.04461 0.08842 C -0.04774 0.10462 -0.04323 0.08796 -0.05 0.0993 C -0.05086 0.10069 -0.05069 0.103 -0.05139 0.10462 C -0.05243 0.10717 -0.05399 0.10949 -0.05538 0.1118 C -0.05816 0.12245 -0.06163 0.13194 -0.06493 0.14236 C -0.06823 0.153 -0.06788 0.16597 -0.0743 0.17476 C -0.08437 0.18865 -0.09913 0.20069 -0.11215 0.20902 C -0.11406 0.21643 -0.11632 0.21759 -0.1217 0.2199 C -0.12413 0.23449 -0.12048 0.22013 -0.12829 0.23263 C -0.13316 0.24027 -0.12882 0.24328 -0.13923 0.24699 C -0.14323 0.25509 -0.14722 0.26574 -0.15399 0.27037 C -0.15902 0.27361 -0.16232 0.27245 -0.16614 0.27754 C -0.1677 0.27962 -0.16857 0.28287 -0.17031 0.28472 C -0.1776 0.29259 -0.18229 0.29467 -0.19062 0.29745 C -0.19548 0.3074 -0.20312 0.31412 -0.20954 0.32268 C -0.21336 0.33958 -0.20711 0.31574 -0.21493 0.33171 C -0.21597 0.33379 -0.2151 0.3368 -0.21614 0.33888 C -0.21944 0.34513 -0.22569 0.34837 -0.22829 0.35509 C -0.23211 0.36504 -0.23836 0.37037 -0.24461 0.37847 C -0.25086 0.3868 -0.25486 0.39537 -0.26354 0.39837 C -0.26493 0.40023 -0.26649 0.40162 -0.26753 0.4037 C -0.2684 0.40532 -0.26805 0.40763 -0.26892 0.40902 C -0.27708 0.42245 -0.28802 0.43726 -0.29861 0.44699 C -0.29687 0.43981 -0.29826 0.44282 -0.29461 0.43796 " pathEditMode="relative" ptsTypes="ffffffffffffffffffffff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07407E-6 C -0.01528 0.13704 -0.00677 -0.04421 -0.00677 0.33148 " pathEditMode="relative" ptsTypes="f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222E-6 C 0.00781 0.00301 0.01285 0.00695 0.02031 0.01088 C 0.0224 0.02755 0.02344 0.04213 0.03385 0.05232 C 0.04219 0.07547 0.03073 0.04815 0.04063 0.06135 C 0.04288 0.06435 0.04427 0.06852 0.04601 0.07223 C 0.05226 0.08473 0.0651 0.09815 0.07569 0.10278 C 0.08247 0.1088 0.08958 0.11551 0.0974 0.11898 C 0.09913 0.1213 0.10139 0.12338 0.10278 0.12616 C 0.10417 0.12894 0.10399 0.13264 0.10538 0.13519 C 0.10677 0.13773 0.10938 0.13866 0.11094 0.14074 C 0.11354 0.14422 0.11563 0.1507 0.11892 0.15324 C 0.12135 0.1551 0.12448 0.15533 0.12708 0.15695 C 0.13004 0.1588 0.13524 0.16412 0.13524 0.16412 C 0.1375 0.17408 0.14444 0.17338 0.15139 0.17477 C 0.17674 0.19213 0.1408 0.16598 0.15955 0.1838 C 0.16597 0.19005 0.17604 0.19491 0.18385 0.19838 C 0.20434 0.20741 0.22274 0.20787 0.24462 0.20903 C 0.25469 0.2125 0.26441 0.2213 0.27309 0.22894 C 0.27413 0.24329 0.27708 0.25486 0.28108 0.26852 C 0.28229 0.28056 0.2816 0.28727 0.28924 0.29375 C 0.28976 0.30093 0.28906 0.30857 0.29063 0.31551 C 0.29097 0.31736 0.29358 0.31598 0.29462 0.31713 C 0.29792 0.3206 0.29983 0.32593 0.30278 0.32986 C 0.30573 0.34028 0.3033 0.3375 0.30816 0.34074 " pathEditMode="relative" ptsTypes="fffffffffffffffffffffff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73472E-18 C -0.0099 0.00069 -0.01997 -0.00023 -0.02987 0.00185 C -0.03299 0.00254 -0.03577 0.01203 -0.03681 0.01435 C -0.04063 0.02384 -0.0448 0.03356 -0.05139 0.03958 C -0.05382 0.04907 -0.0606 0.05717 -0.0665 0.06296 C -0.07205 0.07893 -0.07622 0.07384 -0.08525 0.08287 C -0.09289 0.09051 -0.09393 0.09259 -0.10296 0.09722 C -0.11233 0.10717 -0.12084 0.11759 -0.12987 0.12801 C -0.13125 0.12963 -0.13212 0.1324 -0.13386 0.13333 C -0.13698 0.13495 -0.14028 0.13449 -0.14341 0.13518 C -0.14566 0.14467 -0.14341 0.13935 -0.15278 0.14768 C -0.16337 0.15717 -0.17119 0.16713 -0.18403 0.17106 C -0.18681 0.17314 -0.1908 0.17546 -0.19358 0.17847 C -0.19549 0.18055 -0.19653 0.18402 -0.19879 0.18564 C -0.20608 0.1912 -0.21702 0.19189 -0.2231 0.2 C -0.2283 0.20694 -0.22553 0.20393 -0.23125 0.20902 C -0.24393 0.23171 -0.25903 0.23426 -0.27848 0.24143 C -0.28473 0.24375 -0.28785 0.24745 -0.29341 0.25231 C -0.29653 0.25509 -0.30921 0.25995 -0.31355 0.26134 C -0.31928 0.26759 -0.32553 0.27291 -0.33125 0.27916 C -0.33282 0.28078 -0.33369 0.28333 -0.33525 0.28472 C -0.34185 0.29027 -0.35 0.29328 -0.35678 0.29907 C -0.36181 0.30879 -0.3566 0.30115 -0.36632 0.30625 C -0.37171 0.30902 -0.3731 0.31689 -0.37709 0.32083 C -0.39428 0.3375 -0.41945 0.32662 -0.44063 0.32801 C -0.44931 0.3324 -0.45643 0.33958 -0.46494 0.34421 C -0.46632 0.34652 -0.46702 0.34977 -0.46893 0.35139 C -0.46945 0.35185 -0.48612 0.36134 -0.48785 0.36227 C -0.49289 0.37199 -0.48855 0.36643 -0.50139 0.36944 C -0.50747 0.37083 -0.51268 0.37407 -0.51771 0.37847 C -0.52205 0.38727 -0.53091 0.38981 -0.53785 0.39467 C -0.54445 0.4074 -0.55469 0.41805 -0.55955 0.4324 C -0.56025 0.43426 -0.56164 0.44861 -0.56494 0.44861 C -0.56042 0.44676 -0.55348 0.44884 -0.55139 0.44328 C -0.54983 0.43889 -0.56233 0.44143 -0.56233 0.44143 " pathEditMode="relative" ptsTypes="ffffffffffffffffffffffffffffffffff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132856"/>
            <a:ext cx="8892480" cy="4320480"/>
          </a:xfrm>
        </p:spPr>
        <p:txBody>
          <a:bodyPr/>
          <a:lstStyle/>
          <a:p>
            <a:pPr marL="475488" indent="-457200">
              <a:buAutoNum type="arabicPeriod"/>
            </a:pPr>
            <a:r>
              <a:rPr lang="cs-CZ" dirty="0" smtClean="0"/>
              <a:t>Prvním historicky známým knížetem byl Boleslav.     </a:t>
            </a:r>
          </a:p>
          <a:p>
            <a:pPr marL="475488" indent="-457200">
              <a:buAutoNum type="arabicPeriod"/>
            </a:pPr>
            <a:r>
              <a:rPr lang="cs-CZ" dirty="0" smtClean="0"/>
              <a:t>Hlavním střediskem obchodu byla Praha.                             </a:t>
            </a:r>
          </a:p>
          <a:p>
            <a:pPr marL="475488" indent="-457200">
              <a:buAutoNum type="arabicPeriod"/>
            </a:pPr>
            <a:r>
              <a:rPr lang="cs-CZ" dirty="0" smtClean="0"/>
              <a:t>Z trhových osad vznikla  středověká města.                          </a:t>
            </a:r>
          </a:p>
          <a:p>
            <a:pPr marL="475488" indent="-457200">
              <a:buAutoNum type="arabicPeriod"/>
            </a:pPr>
            <a:r>
              <a:rPr lang="cs-CZ" dirty="0" smtClean="0"/>
              <a:t>Rod Přemyslovců vymřel po meči roku 1406.                      </a:t>
            </a:r>
          </a:p>
          <a:p>
            <a:pPr marL="18288" indent="0">
              <a:buNone/>
            </a:pPr>
            <a:r>
              <a:rPr lang="cs-CZ" dirty="0" smtClean="0"/>
              <a:t>5.   Přemyslovci odvozovali jméno od Přemysla Oráče.    </a:t>
            </a:r>
            <a:endParaRPr lang="cs-CZ" dirty="0"/>
          </a:p>
          <a:p>
            <a:pPr marL="475488" indent="-457200">
              <a:buAutoNum type="arabicPeriod" startAt="4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080120"/>
          </a:xfrm>
        </p:spPr>
        <p:txBody>
          <a:bodyPr/>
          <a:lstStyle/>
          <a:p>
            <a:r>
              <a:rPr lang="cs-CZ" sz="3600" dirty="0" smtClean="0"/>
              <a:t>Potvrď, nebo vyvrať tvrzení: ANO - NE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876256" y="2924944"/>
            <a:ext cx="151216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948264" y="2924944"/>
            <a:ext cx="122413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2708920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NE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236296" y="3429000"/>
            <a:ext cx="1152128" cy="26174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452320" y="3933056"/>
            <a:ext cx="1022412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3868331"/>
            <a:ext cx="14401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3851756"/>
            <a:ext cx="1005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236296" y="4221088"/>
            <a:ext cx="118443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 flipV="1">
            <a:off x="7434290" y="4678288"/>
            <a:ext cx="738110" cy="40689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 flipH="1">
            <a:off x="7452320" y="4581128"/>
            <a:ext cx="1022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65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3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060848"/>
            <a:ext cx="8280920" cy="4176464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cs-CZ" sz="2800" dirty="0" smtClean="0"/>
              <a:t>Přemyslovci: Václav II.  Karel IV.</a:t>
            </a:r>
          </a:p>
          <a:p>
            <a:pPr marL="18288" indent="0">
              <a:buNone/>
            </a:pPr>
            <a:endParaRPr lang="cs-CZ" sz="2800" dirty="0"/>
          </a:p>
          <a:p>
            <a:pPr marL="18288" indent="0">
              <a:buNone/>
            </a:pPr>
            <a:r>
              <a:rPr lang="cs-CZ" sz="2800" dirty="0" smtClean="0"/>
              <a:t>Život Václava II.: vězněn šlechtou   syn Karla IV.</a:t>
            </a:r>
          </a:p>
          <a:p>
            <a:pPr marL="18288" indent="0">
              <a:buNone/>
            </a:pPr>
            <a:endParaRPr lang="cs-CZ" sz="2800" dirty="0"/>
          </a:p>
          <a:p>
            <a:pPr marL="18288" indent="0">
              <a:buNone/>
            </a:pPr>
            <a:r>
              <a:rPr lang="cs-CZ" sz="2800" dirty="0" smtClean="0"/>
              <a:t>Přemysl O. II.: král železný  otec Václava III.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7853496" cy="936104"/>
          </a:xfrm>
        </p:spPr>
        <p:txBody>
          <a:bodyPr/>
          <a:lstStyle/>
          <a:p>
            <a:r>
              <a:rPr lang="cs-CZ" sz="2800" dirty="0" smtClean="0"/>
              <a:t>Vyber slova, která nepatří do řady: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 flipV="1">
            <a:off x="4067944" y="2924944"/>
            <a:ext cx="1296144" cy="3600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2906711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5868144" y="3861048"/>
            <a:ext cx="208823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40152" y="3933056"/>
            <a:ext cx="2304256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38610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52020" y="4869160"/>
            <a:ext cx="2556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2760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24536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cs-CZ" sz="2800" dirty="0" smtClean="0"/>
              <a:t>Přemyslovci: Václav II.  </a:t>
            </a:r>
            <a:r>
              <a:rPr lang="cs-CZ" sz="2800" dirty="0" smtClean="0">
                <a:solidFill>
                  <a:srgbClr val="FF0000"/>
                </a:solidFill>
              </a:rPr>
              <a:t>Karel IV.</a:t>
            </a:r>
          </a:p>
          <a:p>
            <a:pPr marL="18288" indent="0">
              <a:buNone/>
            </a:pPr>
            <a:endParaRPr lang="cs-CZ" sz="2800" dirty="0"/>
          </a:p>
          <a:p>
            <a:pPr marL="18288" indent="0">
              <a:buNone/>
            </a:pPr>
            <a:r>
              <a:rPr lang="cs-CZ" sz="2800" dirty="0" smtClean="0"/>
              <a:t>Život Václava II.: vězněn šlechtou   </a:t>
            </a:r>
            <a:r>
              <a:rPr lang="cs-CZ" sz="2800" dirty="0" smtClean="0">
                <a:solidFill>
                  <a:srgbClr val="FF0000"/>
                </a:solidFill>
              </a:rPr>
              <a:t>syn Karla IV.</a:t>
            </a:r>
          </a:p>
          <a:p>
            <a:pPr marL="18288" indent="0">
              <a:buNone/>
            </a:pPr>
            <a:endParaRPr lang="cs-CZ" sz="2800" dirty="0"/>
          </a:p>
          <a:p>
            <a:pPr marL="18288" indent="0">
              <a:buNone/>
            </a:pPr>
            <a:r>
              <a:rPr lang="cs-CZ" sz="2800" dirty="0" smtClean="0"/>
              <a:t>Přemysl O. II.: král železný  </a:t>
            </a:r>
            <a:r>
              <a:rPr lang="cs-CZ" sz="2800" dirty="0" smtClean="0">
                <a:solidFill>
                  <a:srgbClr val="FF0000"/>
                </a:solidFill>
              </a:rPr>
              <a:t>otec Václava III.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7853496" cy="936104"/>
          </a:xfrm>
        </p:spPr>
        <p:txBody>
          <a:bodyPr/>
          <a:lstStyle/>
          <a:p>
            <a:r>
              <a:rPr lang="cs-CZ" sz="2800" dirty="0" smtClean="0"/>
              <a:t>Vyber slova, která nepatří do řady: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 flipV="1">
            <a:off x="4067944" y="2924944"/>
            <a:ext cx="1296144" cy="3600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62802" y="2906711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68144" y="3861048"/>
            <a:ext cx="208823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40152" y="3933056"/>
            <a:ext cx="2304256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38610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52020" y="4869160"/>
            <a:ext cx="2556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130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85801"/>
            <a:ext cx="8568952" cy="1519063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pPr marL="18288" indent="0">
              <a:buNone/>
            </a:pPr>
            <a:r>
              <a:rPr lang="cs-CZ" sz="2800" dirty="0" smtClean="0"/>
              <a:t>Pokus se správně odpovědět na následující otázky</a:t>
            </a:r>
            <a:r>
              <a:rPr lang="cs-CZ" sz="2800" smtClean="0"/>
              <a:t>.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395536" y="2708920"/>
            <a:ext cx="8424936" cy="1512168"/>
          </a:xfrm>
        </p:spPr>
        <p:txBody>
          <a:bodyPr/>
          <a:lstStyle/>
          <a:p>
            <a:r>
              <a:rPr lang="cs-CZ" dirty="0" smtClean="0"/>
              <a:t>               Začínáme !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96952"/>
            <a:ext cx="5328590" cy="414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19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685801"/>
            <a:ext cx="7546032" cy="4903439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pPr marL="18288" indent="0">
              <a:buNone/>
            </a:pPr>
            <a:r>
              <a:rPr lang="cs-CZ" sz="4000" dirty="0" smtClean="0"/>
              <a:t>Podle koho dostali Přemyslovci    jméno?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(podle Přemysla Oráče)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4876800"/>
            <a:ext cx="7493456" cy="9144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 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978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85801"/>
            <a:ext cx="8050088" cy="5767535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pPr marL="18288" indent="0">
              <a:buNone/>
            </a:pPr>
            <a:r>
              <a:rPr lang="cs-CZ" sz="4000" dirty="0" smtClean="0"/>
              <a:t>        Vysvětli pojem legenda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(povídání o svatých)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94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85801"/>
            <a:ext cx="7690048" cy="5335487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pPr marL="18288" indent="0">
              <a:buNone/>
            </a:pPr>
            <a:endParaRPr lang="cs-CZ" sz="4000" dirty="0" smtClean="0"/>
          </a:p>
          <a:p>
            <a:pPr marL="18288" indent="0">
              <a:buNone/>
            </a:pPr>
            <a:r>
              <a:rPr lang="cs-CZ" sz="4000" dirty="0" smtClean="0"/>
              <a:t>Proč byl Václav prohlášen za svatého?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(zemřel mučednickou smrtí)</a:t>
            </a:r>
          </a:p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57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85801"/>
            <a:ext cx="7690048" cy="555151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18288" indent="0">
              <a:buNone/>
            </a:pPr>
            <a:r>
              <a:rPr lang="cs-CZ" dirty="0" smtClean="0"/>
              <a:t>   </a:t>
            </a:r>
            <a:r>
              <a:rPr lang="cs-CZ" sz="4000" dirty="0" smtClean="0"/>
              <a:t>Proč je Boleslav označován ,,Ukrutný“?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(nechal zavraždit svého bratra)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35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85801"/>
            <a:ext cx="7618040" cy="5911551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pPr marL="18288" indent="0">
              <a:buNone/>
            </a:pPr>
            <a:r>
              <a:rPr lang="cs-CZ" sz="2400" dirty="0" smtClean="0"/>
              <a:t> </a:t>
            </a:r>
            <a:r>
              <a:rPr lang="cs-CZ" sz="4000" dirty="0" smtClean="0"/>
              <a:t>Co řešil stařešinský zákon?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(nástup na trůn nejstaršího člena rodu)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6251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cs-CZ" sz="2000" dirty="0">
                <a:effectLst/>
              </a:rPr>
              <a:t>ČECHURA, Jaroslav a kol. </a:t>
            </a:r>
            <a:r>
              <a:rPr lang="cs-CZ" sz="2000" i="1" dirty="0">
                <a:effectLst/>
              </a:rPr>
              <a:t>Dějepis pro 7. ročník</a:t>
            </a:r>
            <a:r>
              <a:rPr lang="cs-CZ" sz="2000" dirty="0">
                <a:effectLst/>
              </a:rPr>
              <a:t>. Praha: SPN, 2004, ISBN 80-7235-275-X.</a:t>
            </a:r>
          </a:p>
          <a:p>
            <a:pPr marL="18288" indent="0">
              <a:buNone/>
            </a:pPr>
            <a:r>
              <a:rPr lang="cs-CZ" sz="2000" dirty="0">
                <a:effectLst/>
              </a:rPr>
              <a:t> </a:t>
            </a:r>
          </a:p>
          <a:p>
            <a:pPr marL="18288" indent="0">
              <a:buNone/>
            </a:pPr>
            <a:r>
              <a:rPr lang="cs-CZ" sz="2000" dirty="0">
                <a:effectLst/>
              </a:rPr>
              <a:t>VYKOUPIL, Libor. </a:t>
            </a:r>
            <a:r>
              <a:rPr lang="cs-CZ" sz="2000" i="1" dirty="0">
                <a:effectLst/>
              </a:rPr>
              <a:t>Dějepis - středověk a počátky novověku</a:t>
            </a:r>
            <a:r>
              <a:rPr lang="cs-CZ" sz="2000" dirty="0">
                <a:effectLst/>
              </a:rPr>
              <a:t>. Brno: Nová škola, 2008, ISBN 80-7289-089-1.</a:t>
            </a:r>
          </a:p>
          <a:p>
            <a:pPr marL="18288" indent="0">
              <a:buNone/>
            </a:pPr>
            <a:r>
              <a:rPr lang="cs-CZ" sz="2000" dirty="0">
                <a:effectLst/>
              </a:rPr>
              <a:t> </a:t>
            </a:r>
          </a:p>
          <a:p>
            <a:pPr marL="18288" lvl="0" indent="0">
              <a:buNone/>
            </a:pPr>
            <a:r>
              <a:rPr lang="cs-CZ" sz="2000" u="sng" dirty="0">
                <a:effectLst/>
                <a:hlinkClick r:id="rId2"/>
              </a:rPr>
              <a:t>http://office.microsoft.com</a:t>
            </a:r>
            <a:endParaRPr lang="cs-CZ" sz="2000" dirty="0">
              <a:effectLst/>
            </a:endParaRPr>
          </a:p>
          <a:p>
            <a:pPr marL="18288" indent="0">
              <a:buNone/>
            </a:pP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260</TotalTime>
  <Words>475</Words>
  <Application>Microsoft Office PowerPoint</Application>
  <PresentationFormat>Předvádění na obrazovce (4:3)</PresentationFormat>
  <Paragraphs>121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Živly</vt:lpstr>
      <vt:lpstr>Prezentace aplikace PowerPoint</vt:lpstr>
      <vt:lpstr>Prezentace aplikace PowerPoint</vt:lpstr>
      <vt:lpstr>              </vt:lpstr>
      <vt:lpstr>Prezentace aplikace PowerPoint</vt:lpstr>
      <vt:lpstr>Zařaď správně osoby podle příslušnosti k rodu:</vt:lpstr>
      <vt:lpstr>Potvrď, nebo vyvrať tvrzení: ANO - NE</vt:lpstr>
      <vt:lpstr>Vyber slova, která nepatří do řady:</vt:lpstr>
      <vt:lpstr>Vyber slova, která nepatří do řady:</vt:lpstr>
      <vt:lpstr>               Začínáme !</vt:lpstr>
      <vt:lpstr>                           </vt:lpstr>
      <vt:lpstr>                                     </vt:lpstr>
      <vt:lpstr>                    </vt:lpstr>
      <vt:lpstr>                 </vt:lpstr>
      <vt:lpstr>                           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30</cp:revision>
  <dcterms:created xsi:type="dcterms:W3CDTF">2012-11-26T19:09:11Z</dcterms:created>
  <dcterms:modified xsi:type="dcterms:W3CDTF">2013-05-06T16:28:44Z</dcterms:modified>
</cp:coreProperties>
</file>