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7" r:id="rId2"/>
    <p:sldId id="268" r:id="rId3"/>
    <p:sldId id="259" r:id="rId4"/>
    <p:sldId id="256" r:id="rId5"/>
    <p:sldId id="273" r:id="rId6"/>
    <p:sldId id="260" r:id="rId7"/>
    <p:sldId id="261" r:id="rId8"/>
    <p:sldId id="262" r:id="rId9"/>
    <p:sldId id="263" r:id="rId10"/>
    <p:sldId id="274" r:id="rId11"/>
    <p:sldId id="27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67" autoAdjust="0"/>
    <p:restoredTop sz="94653" autoAdjust="0"/>
  </p:normalViewPr>
  <p:slideViewPr>
    <p:cSldViewPr>
      <p:cViewPr>
        <p:scale>
          <a:sx n="100" d="100"/>
          <a:sy n="100" d="100"/>
        </p:scale>
        <p:origin x="-1944" y="-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50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VY_32_INOVACE_12_Z_08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</a:t>
          </a:r>
          <a:r>
            <a:rPr lang="cs-CZ" sz="2000" smtClean="0">
              <a:solidFill>
                <a:schemeClr val="tx2"/>
              </a:solidFill>
            </a:rPr>
            <a:t>: </a:t>
          </a:r>
          <a:r>
            <a:rPr lang="cs-CZ" sz="2000" smtClean="0">
              <a:solidFill>
                <a:schemeClr val="tx2"/>
              </a:solidFill>
            </a:rPr>
            <a:t>Z – 9.A - Sídla </a:t>
          </a:r>
          <a:r>
            <a:rPr lang="cs-CZ" sz="2000" dirty="0" smtClean="0">
              <a:solidFill>
                <a:schemeClr val="tx2"/>
              </a:solidFill>
            </a:rPr>
            <a:t>ČR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3E212D-63DC-49AD-A937-DF2E0DD68571}" type="presOf" srcId="{757F3AB3-0718-4624-B441-E567A8F0AB56}" destId="{333A1088-737F-45CB-B68E-254E46348037}" srcOrd="0" destOrd="0" presId="urn:microsoft.com/office/officeart/2005/8/layout/target3"/>
    <dgm:cxn modelId="{9A6A3352-8FC1-4621-A2AB-71FB8BA6C058}" type="presOf" srcId="{B651F6E3-6281-48DB-9319-2AEAFDAE7572}" destId="{619D679B-A015-4ECF-8348-D1034C574F40}" srcOrd="0" destOrd="0" presId="urn:microsoft.com/office/officeart/2005/8/layout/target3"/>
    <dgm:cxn modelId="{2E6032EF-5D28-4014-9B95-A4976B0140E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43CE029-CE23-4249-8D75-2559F36869ED}" type="presOf" srcId="{D8197B8C-B260-4A16-BDF4-0947B075E274}" destId="{25B08C86-7E15-44DC-BE7F-FFB55DD49D12}" srcOrd="0" destOrd="0" presId="urn:microsoft.com/office/officeart/2005/8/layout/target3"/>
    <dgm:cxn modelId="{56008C94-9722-4ABC-8EFD-17D57BC67CAC}" type="presOf" srcId="{D1D4F407-5343-4D3F-B5B9-D407B03CAEB4}" destId="{AED2198E-93D5-4001-81B4-73124B309672}" srcOrd="1" destOrd="0" presId="urn:microsoft.com/office/officeart/2005/8/layout/target3"/>
    <dgm:cxn modelId="{06EC3C20-1D3A-456D-BD07-8A55CC8E0E6A}" type="presOf" srcId="{D1D4F407-5343-4D3F-B5B9-D407B03CAEB4}" destId="{D005CE8C-CC26-4C3E-AC11-E15060ECD759}" srcOrd="0" destOrd="0" presId="urn:microsoft.com/office/officeart/2005/8/layout/target3"/>
    <dgm:cxn modelId="{1A827BAD-B2D8-409F-BCE1-945326A1B98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D3A69-4B22-4331-9ECB-AA056A8AA5A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6ABD6E-3B77-4606-99A4-3D748D325173}" type="presOf" srcId="{4C35D32F-0EAB-4CD7-82EE-45574DC2A586}" destId="{8BEBB6EC-1DAA-4CAC-8A25-BC0FCBD5DBD5}" srcOrd="0" destOrd="0" presId="urn:microsoft.com/office/officeart/2005/8/layout/target3"/>
    <dgm:cxn modelId="{94A7A2FB-7C3B-4671-9AD6-2EF4EBB21CCE}" type="presOf" srcId="{B651F6E3-6281-48DB-9319-2AEAFDAE7572}" destId="{6BB5E863-4638-4E1D-BFDE-399D028AC4ED}" srcOrd="1" destOrd="0" presId="urn:microsoft.com/office/officeart/2005/8/layout/target3"/>
    <dgm:cxn modelId="{4C3697EC-C8BB-4FD0-9021-05199176FC64}" type="presOf" srcId="{D1B46980-6531-4606-95E6-44980827E919}" destId="{6140AFEC-043D-4C43-A2F9-D0F5331DF3A3}" srcOrd="0" destOrd="0" presId="urn:microsoft.com/office/officeart/2005/8/layout/target3"/>
    <dgm:cxn modelId="{F35C3D79-030E-418E-B0A5-A2F32240D40A}" type="presParOf" srcId="{333A1088-737F-45CB-B68E-254E46348037}" destId="{F5ABB229-8D3B-4694-996A-96F23CF14429}" srcOrd="0" destOrd="0" presId="urn:microsoft.com/office/officeart/2005/8/layout/target3"/>
    <dgm:cxn modelId="{16BAF6AD-0CD5-4A73-971F-0C1F51D4997B}" type="presParOf" srcId="{333A1088-737F-45CB-B68E-254E46348037}" destId="{F41139FD-01EE-4571-8B17-4FB00FC51163}" srcOrd="1" destOrd="0" presId="urn:microsoft.com/office/officeart/2005/8/layout/target3"/>
    <dgm:cxn modelId="{A70257A8-1574-4856-8A97-A0C9F51CEB4D}" type="presParOf" srcId="{333A1088-737F-45CB-B68E-254E46348037}" destId="{D005CE8C-CC26-4C3E-AC11-E15060ECD759}" srcOrd="2" destOrd="0" presId="urn:microsoft.com/office/officeart/2005/8/layout/target3"/>
    <dgm:cxn modelId="{CA47B40F-752A-456F-B172-A80ECD463E26}" type="presParOf" srcId="{333A1088-737F-45CB-B68E-254E46348037}" destId="{2C702D82-9B77-49B7-9568-BB8EB47C3372}" srcOrd="3" destOrd="0" presId="urn:microsoft.com/office/officeart/2005/8/layout/target3"/>
    <dgm:cxn modelId="{E691881B-30A4-4844-8B89-69DC9CE562ED}" type="presParOf" srcId="{333A1088-737F-45CB-B68E-254E46348037}" destId="{A52A0455-90FF-4808-ABD0-F02540D31D5A}" srcOrd="4" destOrd="0" presId="urn:microsoft.com/office/officeart/2005/8/layout/target3"/>
    <dgm:cxn modelId="{357D4FE6-DB6D-4E56-89BD-69CFC431CD41}" type="presParOf" srcId="{333A1088-737F-45CB-B68E-254E46348037}" destId="{6140AFEC-043D-4C43-A2F9-D0F5331DF3A3}" srcOrd="5" destOrd="0" presId="urn:microsoft.com/office/officeart/2005/8/layout/target3"/>
    <dgm:cxn modelId="{85856732-45FD-4416-8F71-116E7D5E75C1}" type="presParOf" srcId="{333A1088-737F-45CB-B68E-254E46348037}" destId="{9358AC05-5D7D-4327-9F80-1AD486AEA664}" srcOrd="6" destOrd="0" presId="urn:microsoft.com/office/officeart/2005/8/layout/target3"/>
    <dgm:cxn modelId="{2C839216-DA22-4FCD-A3C2-F6A93C14488E}" type="presParOf" srcId="{333A1088-737F-45CB-B68E-254E46348037}" destId="{313FC574-E1CD-4FB4-B054-0B805CE0447D}" srcOrd="7" destOrd="0" presId="urn:microsoft.com/office/officeart/2005/8/layout/target3"/>
    <dgm:cxn modelId="{1EDBDB08-3E02-430E-928D-D6DC4C81316E}" type="presParOf" srcId="{333A1088-737F-45CB-B68E-254E46348037}" destId="{619D679B-A015-4ECF-8348-D1034C574F40}" srcOrd="8" destOrd="0" presId="urn:microsoft.com/office/officeart/2005/8/layout/target3"/>
    <dgm:cxn modelId="{1A72B0D8-1036-4B9E-BE71-44A515251287}" type="presParOf" srcId="{333A1088-737F-45CB-B68E-254E46348037}" destId="{322283A8-4A27-4CDA-BAE3-F381106A9174}" srcOrd="9" destOrd="0" presId="urn:microsoft.com/office/officeart/2005/8/layout/target3"/>
    <dgm:cxn modelId="{0E06336B-8AFD-48E9-8EFA-AE1EB75537B7}" type="presParOf" srcId="{333A1088-737F-45CB-B68E-254E46348037}" destId="{FFC9F71D-1B4F-4AD9-A4A6-86ADEFC8AF5C}" srcOrd="10" destOrd="0" presId="urn:microsoft.com/office/officeart/2005/8/layout/target3"/>
    <dgm:cxn modelId="{6CB8E22D-73D8-433F-9FD9-29C6D88DAF45}" type="presParOf" srcId="{333A1088-737F-45CB-B68E-254E46348037}" destId="{25B08C86-7E15-44DC-BE7F-FFB55DD49D12}" srcOrd="11" destOrd="0" presId="urn:microsoft.com/office/officeart/2005/8/layout/target3"/>
    <dgm:cxn modelId="{B7E875E3-5EC5-4F13-9555-BD4C49CA1C83}" type="presParOf" srcId="{333A1088-737F-45CB-B68E-254E46348037}" destId="{76644BE8-9D7C-4C09-B250-3D10AF48CBB7}" srcOrd="12" destOrd="0" presId="urn:microsoft.com/office/officeart/2005/8/layout/target3"/>
    <dgm:cxn modelId="{9877FD8D-6272-40F2-A084-6F374C7D8955}" type="presParOf" srcId="{333A1088-737F-45CB-B68E-254E46348037}" destId="{EE85B701-7295-41C0-BA7A-34D3756A2AE6}" srcOrd="13" destOrd="0" presId="urn:microsoft.com/office/officeart/2005/8/layout/target3"/>
    <dgm:cxn modelId="{7A022FB5-7C64-4ACF-91C5-1616C83758E7}" type="presParOf" srcId="{333A1088-737F-45CB-B68E-254E46348037}" destId="{8BEBB6EC-1DAA-4CAC-8A25-BC0FCBD5DBD5}" srcOrd="14" destOrd="0" presId="urn:microsoft.com/office/officeart/2005/8/layout/target3"/>
    <dgm:cxn modelId="{5E8B3029-767D-4572-A957-A92063C9EE84}" type="presParOf" srcId="{333A1088-737F-45CB-B68E-254E46348037}" destId="{AED2198E-93D5-4001-81B4-73124B309672}" srcOrd="15" destOrd="0" presId="urn:microsoft.com/office/officeart/2005/8/layout/target3"/>
    <dgm:cxn modelId="{DF58B4F6-A013-40A7-804C-88CC2F7729FE}" type="presParOf" srcId="{333A1088-737F-45CB-B68E-254E46348037}" destId="{2BE915AB-18AA-4053-B92C-3BFC9ED204BB}" srcOrd="16" destOrd="0" presId="urn:microsoft.com/office/officeart/2005/8/layout/target3"/>
    <dgm:cxn modelId="{F6E841F5-5C4C-4725-839B-3B512CEE62B0}" type="presParOf" srcId="{333A1088-737F-45CB-B68E-254E46348037}" destId="{6BB5E863-4638-4E1D-BFDE-399D028AC4ED}" srcOrd="17" destOrd="0" presId="urn:microsoft.com/office/officeart/2005/8/layout/target3"/>
    <dgm:cxn modelId="{8D3914D7-E62E-4C7E-A0C9-5CA3112A587D}" type="presParOf" srcId="{333A1088-737F-45CB-B68E-254E46348037}" destId="{5A5FFA88-C948-4069-8E93-59FA12366E83}" srcOrd="18" destOrd="0" presId="urn:microsoft.com/office/officeart/2005/8/layout/target3"/>
    <dgm:cxn modelId="{EE9ECB4C-731E-4188-929A-8A4F6ACF1873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E16156-E2B2-42B9-908E-6AB00090D02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8F55CF-84D0-4331-B8C3-8FDA9B8B61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5351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16987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sídlech v České republice.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jsou žáci schopni vyjmenovat základní rozdělení sídel v České republice, jejich velikost atd.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k této prezentaci byla využita nástěnná mapa České republiky.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sídla </a:t>
            </a:r>
            <a:br>
              <a:rPr lang="cs-CZ" dirty="0" smtClean="0"/>
            </a:br>
            <a:r>
              <a:rPr lang="cs-CZ" dirty="0" smtClean="0"/>
              <a:t>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Učivo 9. ročníku ZŠ 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Obce ČR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obec je veřejnoprávní korporace, má svou vlastní samosprávu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 České republice je celkem 6248 obcí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dělí se na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vesnice (Ostrožská Nová Ves)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sídlo venkovského typu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mají svá katastrální území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městys (Buchlovice)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významově a velikostně stojí mezi vesnicí a městem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 minulosti mělo privilegium pořádat týdenní trhy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město (Uherské Hradiště)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vysoká hustota osídlení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vysoká koncentrace zástavby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vysoká koncentrace služeb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656402"/>
            <a:ext cx="2143140" cy="16115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5000636"/>
            <a:ext cx="2280032" cy="1714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7" name="Přímá spojovací šipka 6"/>
          <p:cNvCxnSpPr/>
          <p:nvPr/>
        </p:nvCxnSpPr>
        <p:spPr>
          <a:xfrm>
            <a:off x="5000628" y="300037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143504" y="4929198"/>
            <a:ext cx="42862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Obce ČR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statutární město (Brno, České Budějovice)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má vlastní vyhlášku (status)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může zřizovat městské části a dávat jim pravomoci (kompetence)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krajské město (Zlín)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podle zákona je sídlem kraje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sídlí zde rozhodující orgány kraje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 ČR existují 2 různá členění</a:t>
            </a:r>
          </a:p>
          <a:p>
            <a:pPr lvl="3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územní</a:t>
            </a:r>
          </a:p>
          <a:p>
            <a:pPr lvl="3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samosprávné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hlavní město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Praha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určitým druhem statutárního města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nevztahuje se na ni obecný zákon o obcích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má postavení kraje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000240"/>
            <a:ext cx="2419350" cy="18192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4000504"/>
            <a:ext cx="2143120" cy="2600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0" name="Přímá spojovací šipka 9"/>
          <p:cNvCxnSpPr/>
          <p:nvPr/>
        </p:nvCxnSpPr>
        <p:spPr>
          <a:xfrm>
            <a:off x="3643306" y="2571744"/>
            <a:ext cx="192882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714612" y="4786322"/>
            <a:ext cx="314327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0"/>
                            </p:stCondLst>
                            <p:childTnLst>
                              <p:par>
                                <p:cTn id="6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>
            <a:normAutofit/>
          </a:bodyPr>
          <a:lstStyle/>
          <a:p>
            <a:r>
              <a:rPr lang="cs-CZ" dirty="0" smtClean="0"/>
              <a:t>města české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00108"/>
            <a:ext cx="7786742" cy="58578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ve městech žije 71% obyvatel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na území ČR je celkem 587 měst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 toho 19 je statutárních</a:t>
            </a:r>
          </a:p>
          <a:p>
            <a:pPr lvl="2"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71472" y="2571744"/>
            <a:ext cx="6667520" cy="3858827"/>
          </a:xfrm>
          <a:prstGeom prst="rect">
            <a:avLst/>
          </a:prstGeo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města české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00108"/>
            <a:ext cx="7553356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města podle velikosti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Praha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- 1 290 211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14. největší město EU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hustota zalidnění 2601 </a:t>
            </a:r>
            <a:r>
              <a:rPr lang="cs-CZ" dirty="0" err="1" smtClean="0">
                <a:solidFill>
                  <a:schemeClr val="tx2"/>
                </a:solidFill>
              </a:rPr>
              <a:t>obyv</a:t>
            </a:r>
            <a:r>
              <a:rPr lang="cs-CZ" dirty="0" smtClean="0">
                <a:solidFill>
                  <a:schemeClr val="tx2"/>
                </a:solidFill>
              </a:rPr>
              <a:t>./km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rozkládá se na území 496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sídlí zde prezident, vláda a vrchní soud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cestovní ruch – až 4 mil. turistů za rok</a:t>
            </a: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 l="13125" r="18749" b="5737"/>
          <a:stretch>
            <a:fillRect/>
          </a:stretch>
        </p:blipFill>
        <p:spPr bwMode="auto">
          <a:xfrm>
            <a:off x="142844" y="4714884"/>
            <a:ext cx="7786742" cy="1643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0"/>
            <a:ext cx="2514618" cy="1714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6072198" y="1643050"/>
            <a:ext cx="1428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Petřín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6429396"/>
            <a:ext cx="22145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panorama Prahy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2000240"/>
            <a:ext cx="1619248" cy="24288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6000760" y="4286256"/>
            <a:ext cx="16430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katedrála sv. Víta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643042" y="1428736"/>
            <a:ext cx="952507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města české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00108"/>
            <a:ext cx="7553356" cy="5715040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Brno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– 404 820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hustota zalidnění - 1758 </a:t>
            </a:r>
            <a:r>
              <a:rPr lang="cs-CZ" dirty="0" err="1" smtClean="0">
                <a:solidFill>
                  <a:schemeClr val="tx2"/>
                </a:solidFill>
              </a:rPr>
              <a:t>obyv</a:t>
            </a:r>
            <a:r>
              <a:rPr lang="cs-CZ" dirty="0" smtClean="0">
                <a:solidFill>
                  <a:schemeClr val="tx2"/>
                </a:solidFill>
              </a:rPr>
              <a:t>./km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rozkládá se na území 230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sídlí zde soudní moc (Ústavní soud, Nejvyšší soud) </a:t>
            </a: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Ostrava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– 310 913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hustota zalidnění – 1451 </a:t>
            </a:r>
            <a:r>
              <a:rPr lang="cs-CZ" dirty="0" err="1" smtClean="0">
                <a:solidFill>
                  <a:schemeClr val="tx2"/>
                </a:solidFill>
              </a:rPr>
              <a:t>obyv</a:t>
            </a:r>
            <a:r>
              <a:rPr lang="cs-CZ" dirty="0" smtClean="0">
                <a:solidFill>
                  <a:schemeClr val="tx2"/>
                </a:solidFill>
              </a:rPr>
              <a:t>./km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rozkládá se na území 214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sídlí zde biskup ostravsko-opavské diecéze</a:t>
            </a:r>
          </a:p>
          <a:p>
            <a:pPr lvl="2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928670"/>
            <a:ext cx="2666992" cy="1770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3643314"/>
            <a:ext cx="2848591" cy="19049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71604" y="857232"/>
            <a:ext cx="795564" cy="928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00232" y="3429000"/>
            <a:ext cx="928694" cy="1037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85728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města české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00108"/>
            <a:ext cx="7786742" cy="5715040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Plzeň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- 171 104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hustota zalidnění 1243 </a:t>
            </a:r>
            <a:r>
              <a:rPr lang="cs-CZ" dirty="0" err="1" smtClean="0">
                <a:solidFill>
                  <a:schemeClr val="tx2"/>
                </a:solidFill>
              </a:rPr>
              <a:t>obyv</a:t>
            </a:r>
            <a:r>
              <a:rPr lang="cs-CZ" dirty="0" smtClean="0">
                <a:solidFill>
                  <a:schemeClr val="tx2"/>
                </a:solidFill>
              </a:rPr>
              <a:t>./km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rozkládá se na území 138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průmyslové a pivovarnické město</a:t>
            </a: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Liberec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- 104 946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hustota zalidnění 990 </a:t>
            </a:r>
            <a:r>
              <a:rPr lang="cs-CZ" dirty="0" err="1" smtClean="0">
                <a:solidFill>
                  <a:schemeClr val="tx2"/>
                </a:solidFill>
              </a:rPr>
              <a:t>obyv</a:t>
            </a:r>
            <a:r>
              <a:rPr lang="cs-CZ" dirty="0" smtClean="0">
                <a:solidFill>
                  <a:schemeClr val="tx2"/>
                </a:solidFill>
              </a:rPr>
              <a:t>./km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rozkládá se na území 106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endParaRPr lang="cs-CZ" baseline="30000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Olomouc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– 101 785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hustota zalidnění 985 </a:t>
            </a:r>
            <a:r>
              <a:rPr lang="cs-CZ" dirty="0" err="1" smtClean="0">
                <a:solidFill>
                  <a:schemeClr val="tx2"/>
                </a:solidFill>
              </a:rPr>
              <a:t>obyv</a:t>
            </a:r>
            <a:r>
              <a:rPr lang="cs-CZ" dirty="0" smtClean="0">
                <a:solidFill>
                  <a:schemeClr val="tx2"/>
                </a:solidFill>
              </a:rPr>
              <a:t>./km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rozkládá se na území 103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baseline="30000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785794"/>
            <a:ext cx="630335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857232"/>
            <a:ext cx="2619367" cy="19645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00232" y="2928934"/>
            <a:ext cx="577662" cy="744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3504" y="2786058"/>
            <a:ext cx="2619394" cy="19645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08" y="4786322"/>
            <a:ext cx="582281" cy="6857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3504" y="4857760"/>
            <a:ext cx="2666987" cy="200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6000"/>
                            </p:stCondLst>
                            <p:childTnLst>
                              <p:par>
                                <p:cTn id="6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000"/>
                            </p:stCondLst>
                            <p:childTnLst>
                              <p:par>
                                <p:cTn id="7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85728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města české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2844" y="1000108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počet obyvatel dalších měst již klesá pod 100 000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Ústí nad Labem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České Budějovice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Hradec Králové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Pardubice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Havířov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Zlín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1428735"/>
            <a:ext cx="2428892" cy="18216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3071810"/>
            <a:ext cx="2452704" cy="1839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5072074"/>
            <a:ext cx="2523311" cy="1681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43636" y="1428736"/>
            <a:ext cx="1393041" cy="18573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3429000"/>
            <a:ext cx="2119327" cy="15894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57884" y="5072074"/>
            <a:ext cx="2190739" cy="1643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7" name="Přímá spojovací šipka 16"/>
          <p:cNvCxnSpPr/>
          <p:nvPr/>
        </p:nvCxnSpPr>
        <p:spPr>
          <a:xfrm>
            <a:off x="2786050" y="1714488"/>
            <a:ext cx="92869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H="1">
            <a:off x="2750331" y="2964653"/>
            <a:ext cx="1428760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6200000" flipH="1">
            <a:off x="1821637" y="4321975"/>
            <a:ext cx="2643206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143108" y="2428868"/>
            <a:ext cx="4500594" cy="1785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1785918" y="4214818"/>
            <a:ext cx="4572032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1428728" y="5857892"/>
            <a:ext cx="514353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6000"/>
                            </p:stCondLst>
                            <p:childTnLst>
                              <p:par>
                                <p:cTn id="57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8000"/>
                            </p:stCondLst>
                            <p:childTnLst>
                              <p:par>
                                <p:cTn id="6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0"/>
                            </p:stCondLst>
                            <p:childTnLst>
                              <p:par>
                                <p:cTn id="6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2000"/>
                            </p:stCondLst>
                            <p:childTnLst>
                              <p:par>
                                <p:cTn id="6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4000"/>
                            </p:stCondLst>
                            <p:childTnLst>
                              <p:par>
                                <p:cTn id="73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7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6000"/>
                            </p:stCondLst>
                            <p:childTnLst>
                              <p:par>
                                <p:cTn id="7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8000"/>
                            </p:stCondLst>
                            <p:childTnLst>
                              <p:par>
                                <p:cTn id="8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0000"/>
                            </p:stCondLst>
                            <p:childTnLst>
                              <p:par>
                                <p:cTn id="8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2000"/>
                            </p:stCondLst>
                            <p:childTnLst>
                              <p:par>
                                <p:cTn id="89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4000"/>
                            </p:stCondLst>
                            <p:childTnLst>
                              <p:par>
                                <p:cTn id="9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6000"/>
                            </p:stCondLst>
                            <p:childTnLst>
                              <p:par>
                                <p:cTn id="9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8000"/>
                            </p:stCondLst>
                            <p:childTnLst>
                              <p:par>
                                <p:cTn id="10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3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00"/>
                            </p:stCondLst>
                            <p:childTnLst>
                              <p:par>
                                <p:cTn id="105" presetID="8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239000" cy="585789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Soubor:Are%C3%A1l Sirnat%C3%</a:t>
            </a:r>
            <a:r>
              <a:rPr lang="cs-CZ" sz="900" dirty="0" err="1" smtClean="0">
                <a:solidFill>
                  <a:schemeClr val="tx2"/>
                </a:solidFill>
              </a:rPr>
              <a:t>BDch</a:t>
            </a:r>
            <a:r>
              <a:rPr lang="cs-CZ" sz="900" dirty="0" smtClean="0">
                <a:solidFill>
                  <a:schemeClr val="tx2"/>
                </a:solidFill>
              </a:rPr>
              <a:t> l%C3%A1zn%C3%AD u Ostro%C5%</a:t>
            </a:r>
            <a:r>
              <a:rPr lang="cs-CZ" sz="900" dirty="0" err="1" smtClean="0">
                <a:solidFill>
                  <a:schemeClr val="tx2"/>
                </a:solidFill>
              </a:rPr>
              <a:t>BEsk</a:t>
            </a:r>
            <a:r>
              <a:rPr lang="cs-CZ" sz="900" dirty="0" smtClean="0">
                <a:solidFill>
                  <a:schemeClr val="tx2"/>
                </a:solidFill>
              </a:rPr>
              <a:t>%C3%A9 Nov%C3%A9 </a:t>
            </a:r>
            <a:r>
              <a:rPr lang="cs-CZ" sz="900" dirty="0" err="1" smtClean="0">
                <a:solidFill>
                  <a:schemeClr val="tx2"/>
                </a:solidFill>
              </a:rPr>
              <a:t>Vsi</a:t>
            </a:r>
            <a:r>
              <a:rPr lang="cs-CZ" sz="900" dirty="0" smtClean="0">
                <a:solidFill>
                  <a:schemeClr val="tx2"/>
                </a:solidFill>
              </a:rPr>
              <a:t>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27. 1. 2008, 07:59 Náhled verze z 27. 1. 2008, 07:59 [cit. 2011-11-28]. Dostupné z WWW: &lt;http://cs.wikipedia.org/wiki/Soubor:Are%C3%A1l_Sirnat%C3%BDch_l%C3%A1zn%C3%AD_u_Ostro%C5%BEsk%C3%A9_Nov%C3%A9_Vsi.JPG&gt;.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Soubor:Buchlovice-pohled z </a:t>
            </a:r>
            <a:r>
              <a:rPr lang="cs-CZ" sz="900" dirty="0" err="1" smtClean="0">
                <a:solidFill>
                  <a:schemeClr val="tx2"/>
                </a:solidFill>
              </a:rPr>
              <a:t>Buchlova.jpg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13. 5. 2008, 20:56 Náhled verze z 13. 5. 2008, 20:56 [cit. 2011-11-28]. Dostupné z WWW: &lt;http://cs.wikipedia.org/wiki/Soubor:Buchlovice-pohled_z_Buchlova.jpg&gt;.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Zlin</a:t>
            </a:r>
            <a:r>
              <a:rPr lang="cs-CZ" sz="900" dirty="0" smtClean="0">
                <a:solidFill>
                  <a:schemeClr val="tx2"/>
                </a:solidFill>
              </a:rPr>
              <a:t>-</a:t>
            </a:r>
            <a:r>
              <a:rPr lang="cs-CZ" sz="900" dirty="0" err="1" smtClean="0">
                <a:solidFill>
                  <a:schemeClr val="tx2"/>
                </a:solidFill>
              </a:rPr>
              <a:t>CZ.jpg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13. 3. 2006, 19:00 Náhled verze z 13. 3. 2006, 19:00 [cit. 2011-11-28]. Dostupné z WWW: &lt;http://cs.wikipedia.org/wiki/Soubor:Zlin-CZ.jpg&gt;.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Prague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Montage.jpg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1. 4. 2010, 22:45 Náhled verze z 1. 4. 2010, 22:45 [cit. 2011-11-28]. Dostupné z WWW: &lt;http://cs.wikipedia.org/wiki/Soubor:Prague_Montage.jpg&gt;.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Soubor:Mapa m%C4%9Bst %C4%8CR.PNG.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7. 9. 2010, 09:56 [cit. 2011-11-28]. Dostupné z WWW: &lt;http://cs.wikipedia.org/wiki/Soubor:Mapa_m%C4%9Bst_%C4%8CR.PNG&gt;.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Mal</a:t>
            </a:r>
            <a:r>
              <a:rPr lang="cs-CZ" sz="900" dirty="0" smtClean="0">
                <a:solidFill>
                  <a:schemeClr val="tx2"/>
                </a:solidFill>
              </a:rPr>
              <a:t>%C3%A1 Strana a </a:t>
            </a:r>
            <a:r>
              <a:rPr lang="cs-CZ" sz="900" dirty="0" err="1" smtClean="0">
                <a:solidFill>
                  <a:schemeClr val="tx2"/>
                </a:solidFill>
              </a:rPr>
              <a:t>Pet</a:t>
            </a:r>
            <a:r>
              <a:rPr lang="cs-CZ" sz="900" dirty="0" smtClean="0">
                <a:solidFill>
                  <a:schemeClr val="tx2"/>
                </a:solidFill>
              </a:rPr>
              <a:t>%C5%99%C3%</a:t>
            </a:r>
            <a:r>
              <a:rPr lang="cs-CZ" sz="900" dirty="0" err="1" smtClean="0">
                <a:solidFill>
                  <a:schemeClr val="tx2"/>
                </a:solidFill>
              </a:rPr>
              <a:t>ADn</a:t>
            </a:r>
            <a:r>
              <a:rPr lang="cs-CZ" sz="900" dirty="0" smtClean="0">
                <a:solidFill>
                  <a:schemeClr val="tx2"/>
                </a:solidFill>
              </a:rPr>
              <a:t> z M%C3%A1nesova mostu.</a:t>
            </a:r>
            <a:r>
              <a:rPr lang="cs-CZ" sz="900" dirty="0" err="1" smtClean="0">
                <a:solidFill>
                  <a:schemeClr val="tx2"/>
                </a:solidFill>
              </a:rPr>
              <a:t>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14. 6. 2008, 21:20 [cit. 2011-11-28]. Dostupné z WWW: &lt;http://cs.wikipedia.org/wiki/Soubor:Mal%C3%A1_Strana_a_Pet%C5%99%C3%ADn_z_M%C3%A1nesova_mostu.jpg&gt;.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Soubor:St. </a:t>
            </a:r>
            <a:r>
              <a:rPr lang="cs-CZ" sz="900" dirty="0" err="1" smtClean="0">
                <a:solidFill>
                  <a:schemeClr val="tx2"/>
                </a:solidFill>
              </a:rPr>
              <a:t>Vitus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Cathedral</a:t>
            </a:r>
            <a:r>
              <a:rPr lang="cs-CZ" sz="900" dirty="0" smtClean="0">
                <a:solidFill>
                  <a:schemeClr val="tx2"/>
                </a:solidFill>
              </a:rPr>
              <a:t> 2007.jpg.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1. 10. 2007, 07:53 [cit. 2011-11-28]. Dostupné z WWW: &lt;http://cs.wikipedia.org/wiki/Soubor:St._Vitus_Cathedral_2007.jpg&gt;.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Prague</a:t>
            </a:r>
            <a:r>
              <a:rPr lang="cs-CZ" sz="900" dirty="0" smtClean="0">
                <a:solidFill>
                  <a:schemeClr val="tx2"/>
                </a:solidFill>
              </a:rPr>
              <a:t> panorama.</a:t>
            </a:r>
            <a:r>
              <a:rPr lang="cs-CZ" sz="900" dirty="0" err="1" smtClean="0">
                <a:solidFill>
                  <a:schemeClr val="tx2"/>
                </a:solidFill>
              </a:rPr>
              <a:t>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31. 1. 2008, 16:46 [cit. 2011-11-28]. Dostupné z WWW: &lt;http://cs.wikipedia.org/wiki/Soubor:Prague_panorama.jpg&gt;.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Soubor:Praha </a:t>
            </a:r>
            <a:r>
              <a:rPr lang="cs-CZ" sz="900" dirty="0" err="1" smtClean="0">
                <a:solidFill>
                  <a:schemeClr val="tx2"/>
                </a:solidFill>
              </a:rPr>
              <a:t>CoA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CZ.svg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21. 4. 2007, 07:22 Náhled verze z 21. 4. 2007, 07:22 [cit. 2011-11-28]. Dostupné z WWW: &lt;http://cs.wikipedia.org/wiki/Soubor:Praha_CoA_CZ.svg&gt;.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Soubor:Brno %28znak%29.svg.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22. 5. 2006, 10:55 [cit. 2011-11-28]. Dostupné z WWW: &lt;http://cs.wikipedia.org/wiki/Soubor:Brno_%28znak%29.svg&gt;.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Soubor:Brno - </a:t>
            </a:r>
            <a:r>
              <a:rPr lang="cs-CZ" sz="900" dirty="0" err="1" smtClean="0">
                <a:solidFill>
                  <a:schemeClr val="tx2"/>
                </a:solidFill>
              </a:rPr>
              <a:t>Cathedral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of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Saints</a:t>
            </a:r>
            <a:r>
              <a:rPr lang="cs-CZ" sz="900" dirty="0" smtClean="0">
                <a:solidFill>
                  <a:schemeClr val="tx2"/>
                </a:solidFill>
              </a:rPr>
              <a:t> Peter </a:t>
            </a:r>
            <a:r>
              <a:rPr lang="cs-CZ" sz="900" dirty="0" err="1" smtClean="0">
                <a:solidFill>
                  <a:schemeClr val="tx2"/>
                </a:solidFill>
              </a:rPr>
              <a:t>and</a:t>
            </a:r>
            <a:r>
              <a:rPr lang="cs-CZ" sz="900" dirty="0" smtClean="0">
                <a:solidFill>
                  <a:schemeClr val="tx2"/>
                </a:solidFill>
              </a:rPr>
              <a:t> Paul </a:t>
            </a:r>
            <a:r>
              <a:rPr lang="cs-CZ" sz="900" dirty="0" err="1" smtClean="0">
                <a:solidFill>
                  <a:schemeClr val="tx2"/>
                </a:solidFill>
              </a:rPr>
              <a:t>II.jpg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28. 8. 2011, 12:31 Náhled verze z 28. 8. 2011, 12:31 [cit. 2011-11-28]. Dostupné z WWW: &lt;http://cs.wikipedia.org/wiki/Soubor:Brno_-_Cathedral_of_Saints_Peter_and_Paul_II.jpg&gt;.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Soubor:Ostrava, pohled z Nov%C3%A9 radnice 2.jpg.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13. 4. 2010, 20:22 Náhled verze z 13. 4. 2010, 20:22 [cit. 2011-11-28]. Dostupné z WWW: &lt;http://cs.wikipedia.org/wiki/Soubor:Ostrava,_pohled_z_Nov%C3%A9_radnice_2.jpg&gt;.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Dále: vlastní autorské dílo</a:t>
            </a:r>
          </a:p>
          <a:p>
            <a:pPr>
              <a:buFont typeface="Wingdings" pitchFamily="2" charset="2"/>
              <a:buChar char="Ø"/>
            </a:pPr>
            <a:endParaRPr lang="cs-CZ" sz="9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900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400948" cy="571504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Soubor:Ostrava </a:t>
            </a:r>
            <a:r>
              <a:rPr lang="cs-CZ" sz="900" dirty="0" err="1" smtClean="0">
                <a:solidFill>
                  <a:schemeClr val="tx2"/>
                </a:solidFill>
              </a:rPr>
              <a:t>CoA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CZ.svg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7. 3. 2007, 07:41 Náhled verze z 7. 3. 2007, 07:41 [cit. 2011-11-28]. Dostupné z WWW: &lt;http://cs.wikipedia.org/wiki/Soubor:Ostrava_CoA_CZ.svg&gt;.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View</a:t>
            </a:r>
            <a:r>
              <a:rPr lang="cs-CZ" sz="900" dirty="0" smtClean="0">
                <a:solidFill>
                  <a:schemeClr val="tx2"/>
                </a:solidFill>
              </a:rPr>
              <a:t> St </a:t>
            </a:r>
            <a:r>
              <a:rPr lang="cs-CZ" sz="900" dirty="0" err="1" smtClean="0">
                <a:solidFill>
                  <a:schemeClr val="tx2"/>
                </a:solidFill>
              </a:rPr>
              <a:t>Bartholomew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Plzen</a:t>
            </a:r>
            <a:r>
              <a:rPr lang="cs-CZ" sz="900" dirty="0" smtClean="0">
                <a:solidFill>
                  <a:schemeClr val="tx2"/>
                </a:solidFill>
              </a:rPr>
              <a:t> 113.JPG.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21. 5. 2006, 11:14 [cit. 2011-11-28]. Dostupné z WWW: &lt;http://cs.wikipedia.org/wiki/Soubor:View_St_Bartholomew_Plzen_113.JPG&gt;.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Plzen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small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CoA.png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29. 9. 2008, 06:04 [cit. 2011-11-28]. Dostupné z WWW: &lt;http://cs.wikipedia.org/wiki/Soubor:Plzen_small_CoA.png&gt;.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Soubor:Liberec Rathaus </a:t>
            </a:r>
            <a:r>
              <a:rPr lang="cs-CZ" sz="900" dirty="0" err="1" smtClean="0">
                <a:solidFill>
                  <a:schemeClr val="tx2"/>
                </a:solidFill>
              </a:rPr>
              <a:t>Aussicht.JPG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18. 6. 2006, 13:15 Náhled verze z 18. 6. 2006, 13:15 [cit. 2011-11-28]. Dostupné z WWW: &lt;http://cs.wikipedia.org/wiki/Soubor:Liberec_Rathaus_Aussicht.JPG&gt;.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Soubor:Znak Liberec.</a:t>
            </a:r>
            <a:r>
              <a:rPr lang="cs-CZ" sz="900" dirty="0" err="1" smtClean="0">
                <a:solidFill>
                  <a:schemeClr val="tx2"/>
                </a:solidFill>
              </a:rPr>
              <a:t>svg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6. 4. 2007, 16:12 Náhled verze z 6. 4. 2007, 16:12 [cit. 2011-11-28]. Dostupné z WWW: &lt;http://cs.wikipedia.org/wiki/Soubor:Znak_Liberec.svg&gt;.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Olomouc</a:t>
            </a:r>
            <a:r>
              <a:rPr lang="cs-CZ" sz="900" dirty="0" smtClean="0">
                <a:solidFill>
                  <a:schemeClr val="tx2"/>
                </a:solidFill>
              </a:rPr>
              <a:t>-</a:t>
            </a:r>
            <a:r>
              <a:rPr lang="cs-CZ" sz="900" dirty="0" err="1" smtClean="0">
                <a:solidFill>
                  <a:schemeClr val="tx2"/>
                </a:solidFill>
              </a:rPr>
              <a:t>Horn</a:t>
            </a:r>
            <a:r>
              <a:rPr lang="cs-CZ" sz="900" dirty="0" smtClean="0">
                <a:solidFill>
                  <a:schemeClr val="tx2"/>
                </a:solidFill>
              </a:rPr>
              <a:t>%C3%AD n%C3%A1m%C4%9Bst%C3%AD.JPG.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8. 8. 2011, 03:46 Náhled verze z 8. 8. 2011, 03:46 [cit. 2011-11-28]. Dostupné z WWW: &lt;http://cs.wikipedia.org/wiki/Soubor:Olomouc-Horn%C3%AD_n%C3%A1m%C4%9Bst%C3%AD.JPG&gt;.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Soubor:Olomouc CZ </a:t>
            </a:r>
            <a:r>
              <a:rPr lang="cs-CZ" sz="900" dirty="0" err="1" smtClean="0">
                <a:solidFill>
                  <a:schemeClr val="tx2"/>
                </a:solidFill>
              </a:rPr>
              <a:t>CoA.png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23. 5. 2010, 04:57 [cit. 2011-11-28]. Dostupné z WWW: &lt;http://cs.wikipedia.org/wiki/Soubor:Olomouc_CZ_CoA.png&gt;.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Usti</a:t>
            </a:r>
            <a:r>
              <a:rPr lang="cs-CZ" sz="900" dirty="0" smtClean="0">
                <a:solidFill>
                  <a:schemeClr val="tx2"/>
                </a:solidFill>
              </a:rPr>
              <a:t> nad </a:t>
            </a:r>
            <a:r>
              <a:rPr lang="cs-CZ" sz="900" dirty="0" err="1" smtClean="0">
                <a:solidFill>
                  <a:schemeClr val="tx2"/>
                </a:solidFill>
              </a:rPr>
              <a:t>labem.jpg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3. 7. 2006, 09:51 Náhled verze z 3. 7. 2006, 09:51 [cit. 2011-11-28]. Dostupné z WWW: &lt;http://cs.wikipedia.org/wiki/Soubor:Usti_nad_labem.jpg&gt;.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Budweis</a:t>
            </a:r>
            <a:r>
              <a:rPr lang="cs-CZ" sz="900" dirty="0" smtClean="0">
                <a:solidFill>
                  <a:schemeClr val="tx2"/>
                </a:solidFill>
              </a:rPr>
              <a:t> 037.JPG.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19. 5. 2006, 19:24 [cit. 2011-11-28]. Dostupné z WWW: &lt;http://cs.wikipedia.org/wiki/Soubor:Budweis_037.JPG&gt;.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Soubor:HradecKralove12 2004-12-23.jpg.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3. 10. 2005, 21:32 Náhled verze z 3. 10. 2005, 21:32 [cit. 2011-11-28]. Dostupné z WWW: &lt;http://cs.wikipedia.org/wiki/Soubor:HradecKralove12_2004-12-23.jpg&gt;.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Soubor:Pardubice CZ Zelena </a:t>
            </a:r>
            <a:r>
              <a:rPr lang="cs-CZ" sz="900" dirty="0" err="1" smtClean="0">
                <a:solidFill>
                  <a:schemeClr val="tx2"/>
                </a:solidFill>
              </a:rPr>
              <a:t>brana.JPG</a:t>
            </a:r>
            <a:r>
              <a:rPr lang="cs-CZ" sz="900" dirty="0" smtClean="0">
                <a:solidFill>
                  <a:schemeClr val="tx2"/>
                </a:solidFill>
              </a:rPr>
              <a:t>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16. 4. 2005, 21:32 Náhled verze z 16. 4. 2005, 21:32 [cit. 2011-11-28]. Dostupné z WWW: &lt;http://cs.wikipedia.org/wiki/Soubor:Pardubice_CZ_Zelena_brana.JPG&gt;.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Havirov</a:t>
            </a:r>
            <a:r>
              <a:rPr lang="cs-CZ" sz="900" dirty="0" smtClean="0">
                <a:solidFill>
                  <a:schemeClr val="tx2"/>
                </a:solidFill>
              </a:rPr>
              <a:t> sq02.JPG.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12. 4. 2007, 10:27 Náhled verze z 12. 4. 2007, 10:27 [cit. 2011-11-28]. Dostupné z WWW: &lt;http://cs.wikipedia.org/wiki/Soubor:Havirov_sq02.JPG&gt;.</a:t>
            </a:r>
          </a:p>
          <a:p>
            <a:pPr>
              <a:buFont typeface="Wingdings" pitchFamily="2" charset="2"/>
              <a:buChar char="Ø"/>
            </a:pPr>
            <a:r>
              <a:rPr lang="cs-CZ" sz="900" dirty="0" smtClean="0">
                <a:solidFill>
                  <a:schemeClr val="tx2"/>
                </a:solidFill>
              </a:rPr>
              <a:t>Soubor:</a:t>
            </a:r>
            <a:r>
              <a:rPr lang="cs-CZ" sz="900" dirty="0" err="1" smtClean="0">
                <a:solidFill>
                  <a:schemeClr val="tx2"/>
                </a:solidFill>
              </a:rPr>
              <a:t>Zlin</a:t>
            </a:r>
            <a:r>
              <a:rPr lang="cs-CZ" sz="900" dirty="0" smtClean="0">
                <a:solidFill>
                  <a:schemeClr val="tx2"/>
                </a:solidFill>
              </a:rPr>
              <a:t>-21Budova.JPG. In </a:t>
            </a:r>
            <a:r>
              <a:rPr lang="cs-CZ" sz="900" i="1" dirty="0" err="1" smtClean="0">
                <a:solidFill>
                  <a:schemeClr val="tx2"/>
                </a:solidFill>
              </a:rPr>
              <a:t>Wikipedia</a:t>
            </a:r>
            <a:r>
              <a:rPr lang="cs-CZ" sz="900" i="1" dirty="0" smtClean="0">
                <a:solidFill>
                  <a:schemeClr val="tx2"/>
                </a:solidFill>
              </a:rPr>
              <a:t> : </a:t>
            </a:r>
            <a:r>
              <a:rPr lang="cs-CZ" sz="900" i="1" dirty="0" err="1" smtClean="0">
                <a:solidFill>
                  <a:schemeClr val="tx2"/>
                </a:solidFill>
              </a:rPr>
              <a:t>the</a:t>
            </a:r>
            <a:r>
              <a:rPr lang="cs-CZ" sz="900" i="1" dirty="0" smtClean="0">
                <a:solidFill>
                  <a:schemeClr val="tx2"/>
                </a:solidFill>
              </a:rPr>
              <a:t> free </a:t>
            </a:r>
            <a:r>
              <a:rPr lang="cs-CZ" sz="900" i="1" dirty="0" err="1" smtClean="0">
                <a:solidFill>
                  <a:schemeClr val="tx2"/>
                </a:solidFill>
              </a:rPr>
              <a:t>encyclopedia</a:t>
            </a:r>
            <a:r>
              <a:rPr lang="cs-CZ" sz="900" dirty="0" smtClean="0">
                <a:solidFill>
                  <a:schemeClr val="tx2"/>
                </a:solidFill>
              </a:rPr>
              <a:t> [online]. St. </a:t>
            </a:r>
            <a:r>
              <a:rPr lang="cs-CZ" sz="900" dirty="0" err="1" smtClean="0">
                <a:solidFill>
                  <a:schemeClr val="tx2"/>
                </a:solidFill>
              </a:rPr>
              <a:t>Petersburg</a:t>
            </a:r>
            <a:r>
              <a:rPr lang="cs-CZ" sz="900" dirty="0" smtClean="0">
                <a:solidFill>
                  <a:schemeClr val="tx2"/>
                </a:solidFill>
              </a:rPr>
              <a:t> (Florida) : </a:t>
            </a:r>
            <a:r>
              <a:rPr lang="cs-CZ" sz="900" dirty="0" err="1" smtClean="0">
                <a:solidFill>
                  <a:schemeClr val="tx2"/>
                </a:solidFill>
              </a:rPr>
              <a:t>Wikipedia</a:t>
            </a:r>
            <a:r>
              <a:rPr lang="cs-CZ" sz="900" dirty="0" smtClean="0">
                <a:solidFill>
                  <a:schemeClr val="tx2"/>
                </a:solidFill>
              </a:rPr>
              <a:t> </a:t>
            </a:r>
            <a:r>
              <a:rPr lang="cs-CZ" sz="900" dirty="0" err="1" smtClean="0">
                <a:solidFill>
                  <a:schemeClr val="tx2"/>
                </a:solidFill>
              </a:rPr>
              <a:t>Foundation</a:t>
            </a:r>
            <a:r>
              <a:rPr lang="cs-CZ" sz="900" dirty="0" smtClean="0">
                <a:solidFill>
                  <a:schemeClr val="tx2"/>
                </a:solidFill>
              </a:rPr>
              <a:t>, 2. 10. 2006, 06:45 [cit. </a:t>
            </a:r>
            <a:r>
              <a:rPr lang="cs-CZ" sz="900" smtClean="0">
                <a:solidFill>
                  <a:schemeClr val="tx2"/>
                </a:solidFill>
              </a:rPr>
              <a:t>2011-11-28]. </a:t>
            </a:r>
            <a:r>
              <a:rPr lang="cs-CZ" sz="900" dirty="0" smtClean="0">
                <a:solidFill>
                  <a:schemeClr val="tx2"/>
                </a:solidFill>
              </a:rPr>
              <a:t>Dostupné z WWW: &lt;http://cs.wikipedia.org/wiki/Soubor:Zlin-21Budova.JPG&gt;.</a:t>
            </a:r>
          </a:p>
          <a:p>
            <a:pPr>
              <a:buFont typeface="Wingdings" pitchFamily="2" charset="2"/>
              <a:buChar char="Ø"/>
            </a:pPr>
            <a:endParaRPr lang="cs-CZ" sz="900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905</TotalTime>
  <Words>510</Words>
  <Application>Microsoft Office PowerPoint</Application>
  <PresentationFormat>Předvádění na obrazovce (4:3)</PresentationFormat>
  <Paragraphs>161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Anotace</vt:lpstr>
      <vt:lpstr>sídla  ČR</vt:lpstr>
      <vt:lpstr>Obce ČR</vt:lpstr>
      <vt:lpstr>Obce ČR</vt:lpstr>
      <vt:lpstr>města české republiky</vt:lpstr>
      <vt:lpstr>města české republiky</vt:lpstr>
      <vt:lpstr>města české republiky</vt:lpstr>
      <vt:lpstr>města české republiky</vt:lpstr>
      <vt:lpstr>města české republiky</vt:lpstr>
      <vt:lpstr>citace</vt:lpstr>
      <vt:lpstr>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Sídla ČR</dc:title>
  <dc:creator>Jana Pulcová</dc:creator>
  <cp:lastModifiedBy>ZŠ Uh.Ostroh</cp:lastModifiedBy>
  <cp:revision>121</cp:revision>
  <dcterms:created xsi:type="dcterms:W3CDTF">2011-11-08T06:18:53Z</dcterms:created>
  <dcterms:modified xsi:type="dcterms:W3CDTF">2011-12-19T09:38:05Z</dcterms:modified>
</cp:coreProperties>
</file>