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0" r:id="rId2"/>
    <p:sldId id="259" r:id="rId3"/>
    <p:sldId id="262" r:id="rId4"/>
    <p:sldId id="263" r:id="rId5"/>
    <p:sldId id="264" r:id="rId6"/>
    <p:sldId id="266" r:id="rId7"/>
    <p:sldId id="267" r:id="rId8"/>
    <p:sldId id="268" r:id="rId9"/>
    <p:sldId id="269" r:id="rId10"/>
    <p:sldId id="271" r:id="rId11"/>
    <p:sldId id="270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 autoAdjust="0"/>
    <p:restoredTop sz="94615" autoAdjust="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thanol-3D-vdW.png" TargetMode="External"/><Relationship Id="rId7" Type="http://schemas.openxmlformats.org/officeDocument/2006/relationships/image" Target="../media/image4.emf"/><Relationship Id="rId2" Type="http://schemas.openxmlformats.org/officeDocument/2006/relationships/hyperlink" Target="http://cs.wikipedia.org/wiki/Soubor:Methanol-3D-vdW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hyperlink" Target="http://cs.wikipedia.org/wiki/Soubor:Antifreeze.jpg" TargetMode="External"/><Relationship Id="rId4" Type="http://schemas.openxmlformats.org/officeDocument/2006/relationships/hyperlink" Target="http://cs.wikipedia.org/wiki/Soubor:Ethylene-glycol-3D-vdW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VY_32_INOVACE_13A_11_Alkoholy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fenoly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24.4.2013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kyslíkatými deriváty uhlovodíků – alkoholy a fenoly. DUM slouží také k zápisu.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Alkoholy a fenoly</a:t>
            </a:r>
            <a:endParaRPr lang="cs-CZ" sz="80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admin\AppData\Local\Microsoft\Windows\Temporary Internet Files\Content.IE5\1Q5492BT\MC9002127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76672"/>
            <a:ext cx="1935785" cy="1803197"/>
          </a:xfrm>
          <a:prstGeom prst="rect">
            <a:avLst/>
          </a:prstGeom>
          <a:noFill/>
        </p:spPr>
      </p:pic>
      <p:pic>
        <p:nvPicPr>
          <p:cNvPr id="1030" name="Picture 6" descr="C:\Users\admin\AppData\Local\Microsoft\Windows\Temporary Internet Files\Content.IE5\DEZJKYY8\MC9002826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509120"/>
            <a:ext cx="1802282" cy="17574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Kyslíkaté deriváty</a:t>
            </a:r>
          </a:p>
          <a:p>
            <a:r>
              <a:rPr lang="cs-CZ" dirty="0" smtClean="0"/>
              <a:t>Obsahují vázané atomy kyslíku</a:t>
            </a:r>
          </a:p>
          <a:p>
            <a:endParaRPr lang="cs-CZ" dirty="0" smtClean="0"/>
          </a:p>
          <a:p>
            <a:r>
              <a:rPr lang="cs-CZ" dirty="0" smtClean="0"/>
              <a:t>Charakteristická skupina -  </a:t>
            </a:r>
            <a:r>
              <a:rPr lang="cs-CZ" sz="3200" b="1" dirty="0" smtClean="0">
                <a:solidFill>
                  <a:srgbClr val="FF0000"/>
                </a:solidFill>
              </a:rPr>
              <a:t>-OH</a:t>
            </a:r>
          </a:p>
          <a:p>
            <a:pPr lvl="8"/>
            <a:r>
              <a:rPr lang="cs-CZ" sz="3200" b="1" dirty="0" smtClean="0">
                <a:solidFill>
                  <a:srgbClr val="FF0000"/>
                </a:solidFill>
              </a:rPr>
              <a:t>Hydroxylová skupina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ALKOHOLY</a:t>
            </a:r>
            <a:endParaRPr lang="cs-CZ" sz="5400" b="1" u="sng" dirty="0"/>
          </a:p>
        </p:txBody>
      </p:sp>
      <p:pic>
        <p:nvPicPr>
          <p:cNvPr id="4" name="Picture 2" descr="C:\Users\admin\AppData\Local\Microsoft\Windows\Temporary Internet Files\Content.IE5\UA49AQ84\MP9003901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85084" y="260648"/>
            <a:ext cx="2522908" cy="1800200"/>
          </a:xfrm>
          <a:prstGeom prst="rect">
            <a:avLst/>
          </a:prstGeom>
          <a:noFill/>
        </p:spPr>
      </p:pic>
      <p:pic>
        <p:nvPicPr>
          <p:cNvPr id="7" name="Obrázek 6" descr="743px-Methanol-3D-vdW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3933056"/>
            <a:ext cx="3388456" cy="273630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83968" y="4149080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CH</a:t>
            </a:r>
            <a:r>
              <a:rPr lang="cs-CZ" sz="4800" b="1" baseline="-25000" dirty="0" smtClean="0"/>
              <a:t>3</a:t>
            </a:r>
            <a:r>
              <a:rPr lang="cs-CZ" sz="4800" b="1" dirty="0" smtClean="0"/>
              <a:t>OH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5445224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C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8224" y="4797152"/>
            <a:ext cx="481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H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5445224"/>
            <a:ext cx="481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H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6093296"/>
            <a:ext cx="481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H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5445224"/>
            <a:ext cx="779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OH</a:t>
            </a:r>
            <a:endParaRPr lang="cs-CZ" sz="2800" b="1" dirty="0">
              <a:solidFill>
                <a:srgbClr val="FFFF00"/>
              </a:solidFill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6876256" y="5229200"/>
            <a:ext cx="0" cy="28803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11" idx="3"/>
            <a:endCxn id="9" idx="1"/>
          </p:cNvCxnSpPr>
          <p:nvPr/>
        </p:nvCxnSpPr>
        <p:spPr>
          <a:xfrm>
            <a:off x="6493382" y="5706834"/>
            <a:ext cx="166850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876256" y="5877272"/>
            <a:ext cx="5069" cy="268868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9" idx="3"/>
            <a:endCxn id="13" idx="1"/>
          </p:cNvCxnSpPr>
          <p:nvPr/>
        </p:nvCxnSpPr>
        <p:spPr>
          <a:xfrm>
            <a:off x="7082142" y="5706834"/>
            <a:ext cx="154154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600" dirty="0" smtClean="0"/>
              <a:t>Ve vzorci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4000" dirty="0" smtClean="0"/>
              <a:t>1</a:t>
            </a:r>
            <a:r>
              <a:rPr lang="cs-CZ" dirty="0" smtClean="0"/>
              <a:t> nebo více hydroxylových skupin     </a:t>
            </a:r>
            <a:r>
              <a:rPr lang="cs-CZ" sz="3600" b="1" dirty="0" smtClean="0">
                <a:solidFill>
                  <a:srgbClr val="FF0000"/>
                </a:solidFill>
              </a:rPr>
              <a:t>-OH</a:t>
            </a: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CH</a:t>
            </a:r>
            <a:r>
              <a:rPr lang="cs-CZ" sz="3600" b="1" baseline="-250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OH</a:t>
            </a:r>
          </a:p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C</a:t>
            </a:r>
            <a:r>
              <a:rPr lang="cs-CZ" sz="3600" b="1" baseline="-25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H</a:t>
            </a:r>
            <a:r>
              <a:rPr lang="cs-CZ" sz="3600" b="1" baseline="-25000" dirty="0" smtClean="0">
                <a:solidFill>
                  <a:schemeClr val="tx2">
                    <a:lumMod val="75000"/>
                  </a:schemeClr>
                </a:solidFill>
              </a:rPr>
              <a:t>5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OH</a:t>
            </a:r>
          </a:p>
          <a:p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Koncovka </a:t>
            </a:r>
            <a:r>
              <a:rPr lang="cs-CZ" sz="4400" dirty="0" smtClean="0">
                <a:solidFill>
                  <a:srgbClr val="FF0000"/>
                </a:solidFill>
              </a:rPr>
              <a:t>–</a:t>
            </a:r>
            <a:r>
              <a:rPr lang="cs-CZ" sz="4400" dirty="0" err="1" smtClean="0">
                <a:solidFill>
                  <a:srgbClr val="FF0000"/>
                </a:solidFill>
              </a:rPr>
              <a:t>ol</a:t>
            </a:r>
            <a:endParaRPr lang="cs-CZ" sz="4400" dirty="0" smtClean="0">
              <a:solidFill>
                <a:srgbClr val="FF0000"/>
              </a:solidFill>
            </a:endParaRP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Methanol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Ethanol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4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u="sng" dirty="0" smtClean="0"/>
              <a:t>ALKOHOLY</a:t>
            </a:r>
            <a:endParaRPr lang="cs-CZ" sz="4800" b="1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cs-CZ" sz="3600" dirty="0" smtClean="0"/>
              <a:t>V názvu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Podle počtu hydroxylových skupin:</a:t>
            </a:r>
          </a:p>
          <a:p>
            <a:endParaRPr lang="cs-CZ" sz="3200" dirty="0" smtClean="0"/>
          </a:p>
          <a:p>
            <a:r>
              <a:rPr lang="cs-CZ" sz="3200" dirty="0" smtClean="0"/>
              <a:t>Jednosytné  </a:t>
            </a:r>
            <a:r>
              <a:rPr lang="cs-CZ" sz="6600" dirty="0" smtClean="0"/>
              <a:t>- 1</a:t>
            </a:r>
            <a:r>
              <a:rPr lang="cs-CZ" sz="3200" dirty="0" smtClean="0"/>
              <a:t> OH skupina</a:t>
            </a:r>
          </a:p>
          <a:p>
            <a:r>
              <a:rPr lang="cs-CZ" sz="3200" dirty="0" smtClean="0"/>
              <a:t>Dvojsytné (dioly) – </a:t>
            </a:r>
            <a:r>
              <a:rPr lang="cs-CZ" sz="5400" dirty="0" smtClean="0"/>
              <a:t>2</a:t>
            </a:r>
            <a:r>
              <a:rPr lang="cs-CZ" sz="3200" dirty="0" smtClean="0"/>
              <a:t> OH skupiny</a:t>
            </a:r>
          </a:p>
          <a:p>
            <a:r>
              <a:rPr lang="cs-CZ" sz="3200" dirty="0" smtClean="0"/>
              <a:t>Trojsytné (trioly) – </a:t>
            </a:r>
            <a:r>
              <a:rPr lang="cs-CZ" sz="6600" dirty="0" smtClean="0"/>
              <a:t>3</a:t>
            </a:r>
            <a:r>
              <a:rPr lang="cs-CZ" sz="3200" dirty="0" smtClean="0"/>
              <a:t> OH skupiny</a:t>
            </a:r>
          </a:p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/>
              <a:t>Dělení alkoholů</a:t>
            </a:r>
            <a:endParaRPr lang="cs-CZ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Podle počtu navázaných OH skupin na jeden atom uhlíku</a:t>
            </a: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Primární  CH</a:t>
            </a:r>
            <a:r>
              <a:rPr lang="cs-CZ" sz="2800" baseline="-250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 C-OH</a:t>
            </a: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Sekundární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CH</a:t>
            </a:r>
            <a:r>
              <a:rPr lang="cs-CZ" sz="3200" baseline="-25000" dirty="0" smtClean="0">
                <a:solidFill>
                  <a:srgbClr val="002060"/>
                </a:solidFill>
              </a:rPr>
              <a:t>3</a:t>
            </a:r>
            <a:r>
              <a:rPr lang="cs-CZ" sz="3200" dirty="0" smtClean="0">
                <a:solidFill>
                  <a:srgbClr val="002060"/>
                </a:solidFill>
              </a:rPr>
              <a:t>-C-OH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/>
              <a:t>Dělení alkoholů</a:t>
            </a:r>
            <a:endParaRPr lang="cs-CZ" sz="5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275856" y="263691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275856" y="342900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59832" y="213285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H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3789040"/>
            <a:ext cx="4683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H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 flipV="1">
            <a:off x="3779912" y="4509120"/>
            <a:ext cx="0" cy="43204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779912" y="5517232"/>
            <a:ext cx="0" cy="504056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563888" y="6021288"/>
            <a:ext cx="5100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H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4005064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OH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3429000"/>
            <a:ext cx="39063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Terciární  CH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-C-OH</a:t>
            </a:r>
            <a:endParaRPr lang="cs-CZ" sz="3200" dirty="0"/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7380312" y="2996952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7380312" y="400506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164288" y="2348880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OH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92280" y="4437112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OH</a:t>
            </a:r>
            <a:endParaRPr lang="cs-CZ" sz="3200" dirty="0"/>
          </a:p>
        </p:txBody>
      </p:sp>
      <p:pic>
        <p:nvPicPr>
          <p:cNvPr id="2050" name="Picture 2" descr="C:\Users\admin\AppData\Local\Microsoft\Windows\Temporary Internet Files\Content.IE5\1RI9AKOU\MM90029709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5229200"/>
            <a:ext cx="1057275" cy="1200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b="1" i="1" u="sng" dirty="0" err="1" smtClean="0">
                <a:solidFill>
                  <a:srgbClr val="FFFF00"/>
                </a:solidFill>
              </a:rPr>
              <a:t>Ethanol</a:t>
            </a:r>
            <a:r>
              <a:rPr lang="cs-CZ" sz="4000" b="1" i="1" u="sng" dirty="0" smtClean="0">
                <a:solidFill>
                  <a:srgbClr val="FFFF00"/>
                </a:solidFill>
              </a:rPr>
              <a:t> = líh</a:t>
            </a:r>
          </a:p>
          <a:p>
            <a:r>
              <a:rPr lang="cs-CZ" sz="3200" b="1" i="1" dirty="0" smtClean="0"/>
              <a:t>CH</a:t>
            </a:r>
            <a:r>
              <a:rPr lang="cs-CZ" sz="3200" b="1" i="1" baseline="-25000" dirty="0" smtClean="0"/>
              <a:t>3</a:t>
            </a:r>
            <a:r>
              <a:rPr lang="cs-CZ" sz="3200" b="1" i="1" dirty="0" smtClean="0"/>
              <a:t>CH</a:t>
            </a:r>
            <a:r>
              <a:rPr lang="cs-CZ" sz="3200" b="1" i="1" baseline="-25000" dirty="0" smtClean="0"/>
              <a:t>2</a:t>
            </a:r>
            <a:r>
              <a:rPr lang="cs-CZ" sz="3200" b="1" i="1" dirty="0" smtClean="0"/>
              <a:t>OH</a:t>
            </a:r>
          </a:p>
          <a:p>
            <a:endParaRPr lang="cs-CZ" sz="3200" b="1" i="1" dirty="0" smtClean="0"/>
          </a:p>
          <a:p>
            <a:r>
              <a:rPr lang="cs-CZ" sz="3500" b="1" i="1" dirty="0" smtClean="0"/>
              <a:t>Vznik: alkoholovým kvašením cukrů za přítomnosti kvasinek</a:t>
            </a:r>
          </a:p>
          <a:p>
            <a:r>
              <a:rPr lang="cs-CZ" sz="3500" b="1" i="1" dirty="0" smtClean="0"/>
              <a:t>Vlastnosti: bezbarvá kapalina, štiplavý zápach, hořlavina I. třídy</a:t>
            </a:r>
          </a:p>
          <a:p>
            <a:endParaRPr lang="cs-CZ" sz="3500" b="1" i="1" dirty="0" smtClean="0"/>
          </a:p>
          <a:p>
            <a:r>
              <a:rPr lang="cs-CZ" sz="3500" b="1" i="1" dirty="0" smtClean="0"/>
              <a:t>Použití </a:t>
            </a:r>
            <a:endParaRPr lang="cs-CZ" sz="3200" b="1" i="1" dirty="0" smtClean="0">
              <a:solidFill>
                <a:srgbClr val="FFFF00"/>
              </a:solidFill>
            </a:endParaRPr>
          </a:p>
          <a:p>
            <a:endParaRPr lang="cs-CZ" sz="32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Významné alkoholy</a:t>
            </a:r>
            <a:endParaRPr lang="cs-CZ" sz="6000" b="1" u="sng" dirty="0"/>
          </a:p>
        </p:txBody>
      </p:sp>
      <p:pic>
        <p:nvPicPr>
          <p:cNvPr id="1027" name="Picture 3" descr="C:\Users\admin\Pictures\150px-Ethanol-3D-vdW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340768"/>
            <a:ext cx="2220838" cy="17766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67744" y="5013176"/>
            <a:ext cx="65114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FF00"/>
                </a:solidFill>
              </a:rPr>
              <a:t>?</a:t>
            </a:r>
            <a:endParaRPr lang="cs-CZ" sz="80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99384" y="5042118"/>
            <a:ext cx="55446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Příprava alkoholických nápojů, rozpouštědlo, ředidlo, výroba čistících prostředků, léků, kosmetiky………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/>
              <a:t>Methanol</a:t>
            </a:r>
            <a:r>
              <a:rPr lang="cs-CZ" sz="4800" b="1" dirty="0" smtClean="0"/>
              <a:t> </a:t>
            </a:r>
            <a:endParaRPr lang="cs-CZ" sz="48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5184576" cy="5040560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Nejjednodušší </a:t>
            </a:r>
            <a:r>
              <a:rPr lang="cs-CZ" sz="3600" dirty="0" smtClean="0"/>
              <a:t>alkohol</a:t>
            </a:r>
          </a:p>
          <a:p>
            <a:r>
              <a:rPr lang="cs-CZ" sz="3600" dirty="0" smtClean="0"/>
              <a:t>CH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OH</a:t>
            </a:r>
          </a:p>
          <a:p>
            <a:r>
              <a:rPr lang="cs-CZ" sz="3600" dirty="0" smtClean="0"/>
              <a:t>Vlastnosti: bezbarvá kapalina, hořlavina, jedovatý</a:t>
            </a:r>
          </a:p>
          <a:p>
            <a:r>
              <a:rPr lang="cs-CZ" sz="3600" dirty="0" smtClean="0"/>
              <a:t>Použití: přísada do nemrznoucích směsí, do přírodních paliv, rozpouštědlo</a:t>
            </a:r>
            <a:endParaRPr lang="cs-CZ" sz="3600" dirty="0"/>
          </a:p>
        </p:txBody>
      </p:sp>
      <p:pic>
        <p:nvPicPr>
          <p:cNvPr id="7" name="Zástupný symbol pro obsah 6" descr="743px-Methanol-3D-vdW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548680"/>
            <a:ext cx="4283968" cy="3277985"/>
          </a:xfrm>
        </p:spPr>
      </p:pic>
      <p:sp>
        <p:nvSpPr>
          <p:cNvPr id="5" name="TextovéPole 4"/>
          <p:cNvSpPr txBox="1"/>
          <p:nvPr/>
        </p:nvSpPr>
        <p:spPr>
          <a:xfrm>
            <a:off x="5148064" y="4005064"/>
            <a:ext cx="35283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err="1" smtClean="0">
                <a:solidFill>
                  <a:srgbClr val="92D050"/>
                </a:solidFill>
              </a:rPr>
              <a:t>Methanolová</a:t>
            </a:r>
            <a:r>
              <a:rPr lang="cs-CZ" sz="2800" b="1" i="1" dirty="0" smtClean="0">
                <a:solidFill>
                  <a:srgbClr val="92D050"/>
                </a:solidFill>
              </a:rPr>
              <a:t> aféra – září 2012 ČR, </a:t>
            </a:r>
            <a:r>
              <a:rPr lang="cs-CZ" sz="2800" b="1" i="1" dirty="0" smtClean="0">
                <a:solidFill>
                  <a:srgbClr val="92D050"/>
                </a:solidFill>
              </a:rPr>
              <a:t>                  do </a:t>
            </a:r>
            <a:r>
              <a:rPr lang="cs-CZ" sz="2800" b="1" i="1" dirty="0" smtClean="0">
                <a:solidFill>
                  <a:srgbClr val="92D050"/>
                </a:solidFill>
              </a:rPr>
              <a:t>konce ledna zemřelo 40 lidí</a:t>
            </a:r>
            <a:endParaRPr lang="cs-CZ" sz="2800" b="1" i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Další významné alkoholy</a:t>
            </a:r>
            <a:endParaRPr lang="cs-CZ" sz="54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524000"/>
            <a:ext cx="4716016" cy="4572000"/>
          </a:xfrm>
        </p:spPr>
        <p:txBody>
          <a:bodyPr>
            <a:normAutofit/>
          </a:bodyPr>
          <a:lstStyle/>
          <a:p>
            <a:r>
              <a:rPr lang="cs-CZ" sz="3200" b="1" i="1" u="sng" dirty="0" smtClean="0">
                <a:solidFill>
                  <a:srgbClr val="92D050"/>
                </a:solidFill>
              </a:rPr>
              <a:t>Glycerol = </a:t>
            </a:r>
            <a:r>
              <a:rPr lang="cs-CZ" sz="3200" b="1" i="1" u="sng" dirty="0" err="1" smtClean="0">
                <a:solidFill>
                  <a:srgbClr val="92D050"/>
                </a:solidFill>
              </a:rPr>
              <a:t>propantriol</a:t>
            </a:r>
            <a:endParaRPr lang="cs-CZ" sz="3200" b="1" i="1" u="sng" dirty="0" smtClean="0">
              <a:solidFill>
                <a:srgbClr val="92D050"/>
              </a:solidFill>
            </a:endParaRPr>
          </a:p>
          <a:p>
            <a:endParaRPr lang="cs-CZ" sz="3200" b="1" i="1" u="sng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Users\admin\Pictures\130px-Ethylene-glycol-3D-vdW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844824"/>
            <a:ext cx="2052228" cy="1512168"/>
          </a:xfrm>
          <a:prstGeom prst="rect">
            <a:avLst/>
          </a:prstGeom>
          <a:noFill/>
        </p:spPr>
      </p:pic>
      <p:pic>
        <p:nvPicPr>
          <p:cNvPr id="1027" name="Picture 3" descr="C:\Users\admin\Pictures\220px-Antifreez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4509120"/>
            <a:ext cx="1353840" cy="16923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3528" y="1268760"/>
            <a:ext cx="388843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err="1" smtClean="0">
                <a:solidFill>
                  <a:srgbClr val="92D050"/>
                </a:solidFill>
              </a:rPr>
              <a:t>Ethylenglykol</a:t>
            </a:r>
            <a:r>
              <a:rPr lang="cs-CZ" sz="3200" b="1" i="1" u="sng" dirty="0" smtClean="0">
                <a:solidFill>
                  <a:srgbClr val="92D050"/>
                </a:solidFill>
              </a:rPr>
              <a:t> = </a:t>
            </a:r>
            <a:r>
              <a:rPr lang="cs-CZ" sz="3200" b="1" i="1" u="sng" dirty="0" err="1" smtClean="0">
                <a:solidFill>
                  <a:srgbClr val="92D050"/>
                </a:solidFill>
              </a:rPr>
              <a:t>ethandiol</a:t>
            </a:r>
            <a:endParaRPr lang="cs-CZ" sz="3200" b="1" i="1" u="sng" dirty="0" smtClean="0">
              <a:solidFill>
                <a:srgbClr val="92D050"/>
              </a:solidFill>
            </a:endParaRP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2348880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Napiš vzorec </a:t>
            </a:r>
            <a:r>
              <a:rPr lang="cs-CZ" sz="2400" b="1" dirty="0" err="1" smtClean="0">
                <a:solidFill>
                  <a:srgbClr val="FFFF00"/>
                </a:solidFill>
              </a:rPr>
              <a:t>ethylenglykolu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284984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Bezbarvá olejovitá kapalina, jedovatá</a:t>
            </a:r>
            <a:endParaRPr lang="cs-CZ" sz="28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221088"/>
            <a:ext cx="18834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Použití: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797152"/>
            <a:ext cx="35283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Složka nemrznoucích směsí, surovina </a:t>
            </a:r>
            <a:r>
              <a:rPr lang="cs-CZ" sz="2800" b="1" dirty="0" smtClean="0"/>
              <a:t>            pro </a:t>
            </a:r>
            <a:r>
              <a:rPr lang="cs-CZ" sz="2800" b="1" dirty="0" smtClean="0"/>
              <a:t>výrobu plastů</a:t>
            </a:r>
            <a:endParaRPr lang="cs-CZ" sz="28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988840"/>
            <a:ext cx="2631898" cy="142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4716016" y="3645024"/>
            <a:ext cx="4427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Bezbarvá olejovitá kapalina nasládlé chutě</a:t>
            </a:r>
            <a:endParaRPr lang="cs-CZ" sz="2400" b="1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4869160"/>
            <a:ext cx="4572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</a:rPr>
              <a:t>Použití: změkčovadlo zubních past, žvýkaček, výroba výbušnin</a:t>
            </a:r>
            <a:endParaRPr lang="cs-CZ" sz="2800" b="1" i="1" dirty="0">
              <a:solidFill>
                <a:schemeClr val="tx2">
                  <a:lumMod val="9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1268760"/>
            <a:ext cx="9468544" cy="4827240"/>
          </a:xfrm>
        </p:spPr>
        <p:txBody>
          <a:bodyPr/>
          <a:lstStyle/>
          <a:p>
            <a:r>
              <a:rPr lang="cs-CZ" sz="3200" b="1" dirty="0" smtClean="0"/>
              <a:t>Hydroxylová skupina je vázaná na uhlovodíkový zbytek </a:t>
            </a:r>
            <a:r>
              <a:rPr lang="cs-CZ" sz="3200" b="1" dirty="0" err="1" smtClean="0"/>
              <a:t>arenů</a:t>
            </a:r>
            <a:endParaRPr lang="cs-CZ" sz="3200" b="1" dirty="0" smtClean="0"/>
          </a:p>
          <a:p>
            <a:r>
              <a:rPr lang="cs-CZ" sz="3200" b="1" dirty="0" smtClean="0"/>
              <a:t>Nejjednodušší fenol = </a:t>
            </a:r>
            <a:r>
              <a:rPr lang="cs-CZ" sz="3200" b="1" dirty="0" err="1" smtClean="0"/>
              <a:t>fenol</a:t>
            </a:r>
            <a:endParaRPr lang="cs-CZ" sz="3200" b="1" dirty="0" smtClean="0"/>
          </a:p>
          <a:p>
            <a:r>
              <a:rPr lang="cs-CZ" sz="3200" b="1" dirty="0" smtClean="0"/>
              <a:t>Fenol - 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u="sng" dirty="0" smtClean="0"/>
              <a:t>Fenoly </a:t>
            </a:r>
            <a:endParaRPr lang="cs-CZ" sz="7200" b="1" u="sng" dirty="0"/>
          </a:p>
        </p:txBody>
      </p:sp>
      <p:pic>
        <p:nvPicPr>
          <p:cNvPr id="2050" name="Picture 2" descr="C:\Users\admin\Pictures\Phenol_chemical_structur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924944"/>
            <a:ext cx="4176464" cy="2519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5661248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</a:rPr>
              <a:t>Bezbarvá krystalická látka, jedovatý, leptá pokožku</a:t>
            </a:r>
          </a:p>
          <a:p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</a:rPr>
              <a:t>Použití: výroba barviv, plastů, léčiv</a:t>
            </a:r>
            <a:endParaRPr lang="cs-CZ" sz="2800" b="1" i="1" dirty="0">
              <a:solidFill>
                <a:schemeClr val="tx2">
                  <a:lumMod val="9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67544" y="548681"/>
            <a:ext cx="43204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Jaký účinek má </a:t>
            </a:r>
            <a:r>
              <a:rPr lang="cs-CZ" sz="3200" b="1" dirty="0" err="1" smtClean="0"/>
              <a:t>ethanol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methanol</a:t>
            </a:r>
            <a:r>
              <a:rPr lang="cs-CZ" sz="3200" b="1" dirty="0" smtClean="0"/>
              <a:t> na lidský organismus?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1124744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2">
                    <a:lumMod val="90000"/>
                  </a:schemeClr>
                </a:solidFill>
              </a:rPr>
              <a:t>Co je to promile?</a:t>
            </a:r>
            <a:endParaRPr lang="cs-CZ" sz="3200" b="1" i="1" dirty="0">
              <a:solidFill>
                <a:schemeClr val="tx2">
                  <a:lumMod val="9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51512" y="1916832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92D050"/>
                </a:solidFill>
              </a:rPr>
              <a:t>Jaké vlastnosti mají alkoholy?</a:t>
            </a:r>
            <a:endParaRPr lang="cs-CZ" sz="3600" b="1" i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3140968"/>
            <a:ext cx="44644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Zařaď uvedené příklady alkoholů do skupin alkoholů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4005064"/>
            <a:ext cx="43204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Co je to destilace </a:t>
            </a:r>
            <a:r>
              <a:rPr lang="cs-CZ" sz="3600" b="1" dirty="0" smtClean="0"/>
              <a:t>             a </a:t>
            </a:r>
            <a:r>
              <a:rPr lang="cs-CZ" sz="3600" b="1" dirty="0" smtClean="0"/>
              <a:t>dá se použít </a:t>
            </a:r>
            <a:r>
              <a:rPr lang="cs-CZ" sz="3600" b="1" dirty="0" smtClean="0"/>
              <a:t>                  v </a:t>
            </a:r>
            <a:r>
              <a:rPr lang="cs-CZ" sz="3600" b="1" dirty="0" smtClean="0"/>
              <a:t>případě získání alkoholu?</a:t>
            </a:r>
            <a:endParaRPr lang="cs-CZ" sz="3600" b="1" dirty="0"/>
          </a:p>
        </p:txBody>
      </p:sp>
      <p:pic>
        <p:nvPicPr>
          <p:cNvPr id="3074" name="Picture 2" descr="C:\Users\admin\AppData\Local\Microsoft\Windows\Temporary Internet Files\Content.IE5\IK1ZDJ6M\MP9003901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4781808"/>
            <a:ext cx="2304256" cy="16437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187624" y="3068959"/>
          <a:ext cx="6984776" cy="3499610"/>
        </p:xfrm>
        <a:graphic>
          <a:graphicData uri="http://schemas.openxmlformats.org/drawingml/2006/table">
            <a:tbl>
              <a:tblPr firstRow="1" firstCol="1" bandRow="1"/>
              <a:tblGrid>
                <a:gridCol w="1021511"/>
                <a:gridCol w="153421"/>
                <a:gridCol w="5809844"/>
              </a:tblGrid>
              <a:tr h="24535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BENJAH-BMM27.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16.4.2013].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http://cs.wikipedia.org/wiki/Soubor:Methanol-3D-vdW.png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BENJAH-BMM27.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6.5.2013].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http://cs.wikipedia.org/wiki/Soubor:Ethanol-3D-vdW.png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BEN MILLS. </a:t>
                      </a:r>
                      <a:r>
                        <a:rPr kumimoji="0" lang="cs-CZ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</a:t>
                      </a:r>
                      <a:r>
                        <a:rPr kumimoji="0" lang="cs-CZ" sz="1100" b="0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wikipedie.cz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6.5.2013]. Dostupný na WWW: 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http://cs.wikipedia.org/wiki/Soubor:Ethylene-glycol-3D-vdW.png</a:t>
                      </a: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DNO1967.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6.5.2013].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http://cs.wikipedia.org/wiki/Soubor:Antifreeze.jpg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DBENBENN.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6.5.2013]. Dostupný na WWW: http://cs.wikipedia.org/wiki/Soubor:Phenol_chemical_structure.png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rgbClr val="00206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230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230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475656" y="299695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768</TotalTime>
  <Words>376</Words>
  <Application>Microsoft Office PowerPoint</Application>
  <PresentationFormat>Předvádění na obrazovce (4:3)</PresentationFormat>
  <Paragraphs>126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Snímek 1</vt:lpstr>
      <vt:lpstr>Alkoholy a fenoly</vt:lpstr>
      <vt:lpstr>ALKOHOLY</vt:lpstr>
      <vt:lpstr>ALKOHOLY</vt:lpstr>
      <vt:lpstr>Dělení alkoholů</vt:lpstr>
      <vt:lpstr>Dělení alkoholů</vt:lpstr>
      <vt:lpstr>Významné alkoholy</vt:lpstr>
      <vt:lpstr>Methanol </vt:lpstr>
      <vt:lpstr>Další významné alkoholy</vt:lpstr>
      <vt:lpstr>Fenoly 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Dum</cp:lastModifiedBy>
  <cp:revision>69</cp:revision>
  <dcterms:created xsi:type="dcterms:W3CDTF">2013-04-08T19:19:27Z</dcterms:created>
  <dcterms:modified xsi:type="dcterms:W3CDTF">2013-05-06T19:13:51Z</dcterms:modified>
</cp:coreProperties>
</file>