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9" r:id="rId5"/>
    <p:sldId id="257" r:id="rId6"/>
    <p:sldId id="260" r:id="rId7"/>
    <p:sldId id="261" r:id="rId8"/>
    <p:sldId id="263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86" autoAdjust="0"/>
  </p:normalViewPr>
  <p:slideViewPr>
    <p:cSldViewPr>
      <p:cViewPr varScale="1">
        <p:scale>
          <a:sx n="78" d="100"/>
          <a:sy n="78" d="100"/>
        </p:scale>
        <p:origin x="-11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Dopis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</a:t>
          </a:r>
          <a:r>
            <a:rPr lang="cs-CZ" sz="2000" b="0" smtClean="0"/>
            <a:t>32_INOVACE_</a:t>
          </a:r>
          <a:r>
            <a:rPr lang="cs-CZ" sz="2000" b="0" smtClean="0">
              <a:solidFill>
                <a:schemeClr val="tx1"/>
              </a:solidFill>
            </a:rPr>
            <a:t>01</a:t>
          </a:r>
          <a:r>
            <a:rPr lang="cs-CZ" sz="2000" smtClean="0">
              <a:solidFill>
                <a:schemeClr val="tx1"/>
              </a:solidFill>
            </a:rPr>
            <a:t>_ČJ5_Pohádka pošťácká-dopis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55956D-6E14-4DC3-9E40-57271168DEC7}" type="presOf" srcId="{1F4F8BC0-F267-4379-9FE7-6FFC8B64BAD8}" destId="{C8857ABF-5052-4733-A46C-0F8B764FF76F}" srcOrd="0" destOrd="0" presId="urn:microsoft.com/office/officeart/2005/8/layout/target3"/>
    <dgm:cxn modelId="{1EE27C9E-7FD0-4708-ABF6-0292EEAF0BD0}" type="presOf" srcId="{D1B46980-6531-4606-95E6-44980827E919}" destId="{2BE915AB-18AA-4053-B92C-3BFC9ED204BB}" srcOrd="1" destOrd="0" presId="urn:microsoft.com/office/officeart/2005/8/layout/target3"/>
    <dgm:cxn modelId="{7AAC24FD-CD90-4EA0-9E72-1101AB8E2D95}" type="presOf" srcId="{1AE9165A-6B70-4FFD-A49C-881BF73B4F04}" destId="{BD3627E9-8FC8-4A2F-B3EA-FAE798EF81D8}" srcOrd="1" destOrd="0" presId="urn:microsoft.com/office/officeart/2005/8/layout/target3"/>
    <dgm:cxn modelId="{9C28442D-D0DB-404C-9D0C-7A1C437E04C7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76373556-D269-4634-83C0-D31B45971483}" type="presOf" srcId="{1F4F8BC0-F267-4379-9FE7-6FFC8B64BAD8}" destId="{017154CD-D9A9-4968-AD11-1207A3C4C00A}" srcOrd="1" destOrd="0" presId="urn:microsoft.com/office/officeart/2005/8/layout/target3"/>
    <dgm:cxn modelId="{D23EB367-8F37-4EB4-8FD5-734453DDBEDD}" type="presOf" srcId="{D1D4F407-5343-4D3F-B5B9-D407B03CAEB4}" destId="{D005CE8C-CC26-4C3E-AC11-E15060ECD759}" srcOrd="0" destOrd="0" presId="urn:microsoft.com/office/officeart/2005/8/layout/target3"/>
    <dgm:cxn modelId="{FF708960-D2E7-4CA0-A659-B7F2ABBA450F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C1EC058-7C37-486F-AD0E-559FEF0E8216}" type="presOf" srcId="{26CBEA56-8CFD-48C0-BD6E-2EB16B1FBF42}" destId="{92E1E9E3-D1F0-4866-9424-7ECC0DD990BC}" srcOrd="1" destOrd="0" presId="urn:microsoft.com/office/officeart/2005/8/layout/target3"/>
    <dgm:cxn modelId="{1FD5F159-D7E3-453F-AAAE-CBC6ACE1207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F9A9CA54-BE00-4C62-B101-191F4AB5CCF9}" type="presOf" srcId="{26CBEA56-8CFD-48C0-BD6E-2EB16B1FBF42}" destId="{5583D5C5-FAFF-4548-819C-80E289F73770}" srcOrd="0" destOrd="0" presId="urn:microsoft.com/office/officeart/2005/8/layout/target3"/>
    <dgm:cxn modelId="{ADD08F7B-0D81-4263-8275-BA87E6D31544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6897044-11E6-478A-9D65-AA780958CD3F}" type="presParOf" srcId="{333A1088-737F-45CB-B68E-254E46348037}" destId="{F5ABB229-8D3B-4694-996A-96F23CF14429}" srcOrd="0" destOrd="0" presId="urn:microsoft.com/office/officeart/2005/8/layout/target3"/>
    <dgm:cxn modelId="{CC837A40-39CF-4E12-BB63-673EB55B742D}" type="presParOf" srcId="{333A1088-737F-45CB-B68E-254E46348037}" destId="{F41139FD-01EE-4571-8B17-4FB00FC51163}" srcOrd="1" destOrd="0" presId="urn:microsoft.com/office/officeart/2005/8/layout/target3"/>
    <dgm:cxn modelId="{65F8801D-CBC2-4B5D-A98B-CE5116664B7A}" type="presParOf" srcId="{333A1088-737F-45CB-B68E-254E46348037}" destId="{D005CE8C-CC26-4C3E-AC11-E15060ECD759}" srcOrd="2" destOrd="0" presId="urn:microsoft.com/office/officeart/2005/8/layout/target3"/>
    <dgm:cxn modelId="{BF2385E8-D9E9-478F-97C5-DFBCA0117C79}" type="presParOf" srcId="{333A1088-737F-45CB-B68E-254E46348037}" destId="{2C702D82-9B77-49B7-9568-BB8EB47C3372}" srcOrd="3" destOrd="0" presId="urn:microsoft.com/office/officeart/2005/8/layout/target3"/>
    <dgm:cxn modelId="{7A65D9C9-C75D-44EE-9183-AAAF73A8FDC9}" type="presParOf" srcId="{333A1088-737F-45CB-B68E-254E46348037}" destId="{A52A0455-90FF-4808-ABD0-F02540D31D5A}" srcOrd="4" destOrd="0" presId="urn:microsoft.com/office/officeart/2005/8/layout/target3"/>
    <dgm:cxn modelId="{9E42E126-971C-45F9-B4F4-348B21542624}" type="presParOf" srcId="{333A1088-737F-45CB-B68E-254E46348037}" destId="{6140AFEC-043D-4C43-A2F9-D0F5331DF3A3}" srcOrd="5" destOrd="0" presId="urn:microsoft.com/office/officeart/2005/8/layout/target3"/>
    <dgm:cxn modelId="{D14386A1-BD00-4909-B6D3-BF6F0B1B0482}" type="presParOf" srcId="{333A1088-737F-45CB-B68E-254E46348037}" destId="{71A10DEB-455E-4133-A618-0A0EE82A21E3}" srcOrd="6" destOrd="0" presId="urn:microsoft.com/office/officeart/2005/8/layout/target3"/>
    <dgm:cxn modelId="{79C7F040-3DD1-4784-AB55-945665BF66EC}" type="presParOf" srcId="{333A1088-737F-45CB-B68E-254E46348037}" destId="{DA6A876D-6D25-492F-8BDC-9AE6A6CFB1FA}" srcOrd="7" destOrd="0" presId="urn:microsoft.com/office/officeart/2005/8/layout/target3"/>
    <dgm:cxn modelId="{FBA2E902-D036-4D7C-AEDB-2C37DD43760E}" type="presParOf" srcId="{333A1088-737F-45CB-B68E-254E46348037}" destId="{A9F01C16-B5C0-47B0-9750-F7E5E11674A0}" srcOrd="8" destOrd="0" presId="urn:microsoft.com/office/officeart/2005/8/layout/target3"/>
    <dgm:cxn modelId="{B1385BA6-81B2-44FD-AAB4-2856E41AA4B1}" type="presParOf" srcId="{333A1088-737F-45CB-B68E-254E46348037}" destId="{5C0CF724-3222-4429-B09A-F154A62FD507}" srcOrd="9" destOrd="0" presId="urn:microsoft.com/office/officeart/2005/8/layout/target3"/>
    <dgm:cxn modelId="{D3DFA8D2-80D6-4CE7-BE97-AA384DA404F7}" type="presParOf" srcId="{333A1088-737F-45CB-B68E-254E46348037}" destId="{71A5FEA7-FE77-4220-960F-2AB7AE466FE5}" srcOrd="10" destOrd="0" presId="urn:microsoft.com/office/officeart/2005/8/layout/target3"/>
    <dgm:cxn modelId="{929378F0-F1BD-4A62-BFD5-C5167594181B}" type="presParOf" srcId="{333A1088-737F-45CB-B68E-254E46348037}" destId="{C8857ABF-5052-4733-A46C-0F8B764FF76F}" srcOrd="11" destOrd="0" presId="urn:microsoft.com/office/officeart/2005/8/layout/target3"/>
    <dgm:cxn modelId="{1304AE1A-09D5-47A6-BB2B-0CDE3B33ED5C}" type="presParOf" srcId="{333A1088-737F-45CB-B68E-254E46348037}" destId="{1839E65E-6E97-41D2-A171-98C033275D27}" srcOrd="12" destOrd="0" presId="urn:microsoft.com/office/officeart/2005/8/layout/target3"/>
    <dgm:cxn modelId="{14607C9E-BF3C-467C-960C-1DC5EBECFCB4}" type="presParOf" srcId="{333A1088-737F-45CB-B68E-254E46348037}" destId="{914F10DC-A7FA-462B-9334-03354AC7EA9F}" srcOrd="13" destOrd="0" presId="urn:microsoft.com/office/officeart/2005/8/layout/target3"/>
    <dgm:cxn modelId="{FA9F0AC8-8C0E-4ABC-9CF2-60F6E056213D}" type="presParOf" srcId="{333A1088-737F-45CB-B68E-254E46348037}" destId="{5583D5C5-FAFF-4548-819C-80E289F73770}" srcOrd="14" destOrd="0" presId="urn:microsoft.com/office/officeart/2005/8/layout/target3"/>
    <dgm:cxn modelId="{3357B05D-C0C1-49FC-82BA-61DAE6DE7F3F}" type="presParOf" srcId="{333A1088-737F-45CB-B68E-254E46348037}" destId="{AED2198E-93D5-4001-81B4-73124B309672}" srcOrd="15" destOrd="0" presId="urn:microsoft.com/office/officeart/2005/8/layout/target3"/>
    <dgm:cxn modelId="{7B6F485D-F3F0-4485-8F1A-3BC8FE2D699C}" type="presParOf" srcId="{333A1088-737F-45CB-B68E-254E46348037}" destId="{2BE915AB-18AA-4053-B92C-3BFC9ED204BB}" srcOrd="16" destOrd="0" presId="urn:microsoft.com/office/officeart/2005/8/layout/target3"/>
    <dgm:cxn modelId="{666F080C-3D48-47E2-B158-3DC2A9D8F70B}" type="presParOf" srcId="{333A1088-737F-45CB-B68E-254E46348037}" destId="{BD3627E9-8FC8-4A2F-B3EA-FAE798EF81D8}" srcOrd="17" destOrd="0" presId="urn:microsoft.com/office/officeart/2005/8/layout/target3"/>
    <dgm:cxn modelId="{4E16485F-7312-42E7-9C90-6DB39CE4EF88}" type="presParOf" srcId="{333A1088-737F-45CB-B68E-254E46348037}" destId="{017154CD-D9A9-4968-AD11-1207A3C4C00A}" srcOrd="18" destOrd="0" presId="urn:microsoft.com/office/officeart/2005/8/layout/target3"/>
    <dgm:cxn modelId="{5B9C498A-8F18-459A-BAA8-83ECD48D43B0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</a:t>
          </a:r>
          <a:r>
            <a:rPr lang="cs-CZ" sz="2000" b="0" kern="1200" smtClean="0"/>
            <a:t>32_INOVACE_</a:t>
          </a:r>
          <a:r>
            <a:rPr lang="cs-CZ" sz="2000" b="0" kern="1200" smtClean="0">
              <a:solidFill>
                <a:schemeClr val="tx1"/>
              </a:solidFill>
            </a:rPr>
            <a:t>01</a:t>
          </a:r>
          <a:r>
            <a:rPr lang="cs-CZ" sz="2000" kern="1200" smtClean="0">
              <a:solidFill>
                <a:schemeClr val="tx1"/>
              </a:solidFill>
            </a:rPr>
            <a:t>_ČJ5_Pohádka pošťácká-dopis</a:t>
          </a:r>
          <a:endParaRPr lang="cs-CZ" sz="200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152128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Dopis</a:t>
          </a:r>
          <a:endParaRPr lang="cs-CZ" sz="2000" kern="1200" dirty="0"/>
        </a:p>
      </dsp:txBody>
      <dsp:txXfrm>
        <a:off x="1273857" y="1152128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F98FED-6A43-47D8-BA26-3C657F6B4882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B1F42-18C7-4D89-B4E5-5193ABB69280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484784"/>
            <a:ext cx="8064896" cy="50044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Lze využít při slohovém výcviku – Dopis.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Motivací </a:t>
            </a:r>
            <a:r>
              <a:rPr lang="cs-CZ" sz="2800" dirty="0" smtClean="0">
                <a:solidFill>
                  <a:prstClr val="black"/>
                </a:solidFill>
              </a:rPr>
              <a:t>je </a:t>
            </a:r>
            <a:r>
              <a:rPr lang="cs-CZ" sz="2800" dirty="0" smtClean="0">
                <a:solidFill>
                  <a:prstClr val="black"/>
                </a:solidFill>
              </a:rPr>
              <a:t>úryvek z Čapkovy </a:t>
            </a:r>
            <a:r>
              <a:rPr lang="cs-CZ" sz="2800" dirty="0" smtClean="0">
                <a:solidFill>
                  <a:prstClr val="black"/>
                </a:solidFill>
              </a:rPr>
              <a:t>pohádky, zároveň vyhledáváme zájmena, určíme jejich druhy.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err="1" smtClean="0">
                <a:solidFill>
                  <a:prstClr val="black"/>
                </a:solidFill>
              </a:rPr>
              <a:t>Sl</a:t>
            </a:r>
            <a:r>
              <a:rPr lang="cs-CZ" sz="2800" dirty="0" smtClean="0">
                <a:solidFill>
                  <a:prstClr val="black"/>
                </a:solidFill>
              </a:rPr>
              <a:t>. 5- druhy zájmen- objeví se nápověda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err="1" smtClean="0">
                <a:solidFill>
                  <a:prstClr val="black"/>
                </a:solidFill>
              </a:rPr>
              <a:t>Sl</a:t>
            </a:r>
            <a:r>
              <a:rPr lang="cs-CZ" sz="2800" dirty="0" smtClean="0">
                <a:solidFill>
                  <a:prstClr val="black"/>
                </a:solidFill>
              </a:rPr>
              <a:t>. 7- žáci píší adresu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err="1" smtClean="0">
                <a:solidFill>
                  <a:prstClr val="black"/>
                </a:solidFill>
              </a:rPr>
              <a:t>Sl</a:t>
            </a:r>
            <a:r>
              <a:rPr lang="cs-CZ" sz="2800" dirty="0" smtClean="0">
                <a:solidFill>
                  <a:prstClr val="black"/>
                </a:solidFill>
              </a:rPr>
              <a:t>. 8- oprava pravopisných </a:t>
            </a:r>
            <a:r>
              <a:rPr lang="cs-CZ" sz="2800" dirty="0" smtClean="0">
                <a:solidFill>
                  <a:prstClr val="black"/>
                </a:solidFill>
              </a:rPr>
              <a:t>chyb.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11760" y="5661248"/>
            <a:ext cx="50405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3573016"/>
            <a:ext cx="5676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03648" y="3068960"/>
            <a:ext cx="49567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72400" y="2564904"/>
            <a:ext cx="49567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2492896"/>
            <a:ext cx="49567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2492896"/>
            <a:ext cx="5676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564904"/>
            <a:ext cx="5676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1988840"/>
            <a:ext cx="5676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1988840"/>
            <a:ext cx="5676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1988840"/>
            <a:ext cx="49567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1484784"/>
            <a:ext cx="5676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1484784"/>
            <a:ext cx="5676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484784"/>
            <a:ext cx="43204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37427" y="3573016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53284" y="2996952"/>
            <a:ext cx="57828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28117" y="3068960"/>
            <a:ext cx="672075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83701" y="4149080"/>
            <a:ext cx="672075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85699" y="3573016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73131" y="3573016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33771" y="5661248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989555" y="5661248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17347" y="5661248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825092" y="6165304"/>
            <a:ext cx="57828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84168" y="4077072"/>
            <a:ext cx="57828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63888" y="4077072"/>
            <a:ext cx="74630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61329" y="4581128"/>
            <a:ext cx="74630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57107" y="4653136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0923" y="5661248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0923" y="5157192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61563" y="4581128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133571" y="5085184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61363" y="5085184"/>
            <a:ext cx="66229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305145" y="5085184"/>
            <a:ext cx="74630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716016" y="1988840"/>
            <a:ext cx="5676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699792" y="1484784"/>
            <a:ext cx="43204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836712"/>
            <a:ext cx="8496944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„</a:t>
            </a:r>
            <a:r>
              <a:rPr lang="cs-CZ" sz="3400" dirty="0" smtClean="0"/>
              <a:t>Aha,“ vykřikl pan </a:t>
            </a:r>
            <a:r>
              <a:rPr lang="cs-CZ" sz="3400" dirty="0" err="1" smtClean="0"/>
              <a:t>Kolbaba</a:t>
            </a:r>
            <a:r>
              <a:rPr lang="cs-CZ" sz="3400" dirty="0" smtClean="0"/>
              <a:t> radostně, „člověče drahá, tak to vy jste ten trumbera, ten bloud, to ťululum, ten pleticha, ten trumpeta, ten vrták, ten truhlík, ten makovec, to nemehlo, to </a:t>
            </a:r>
            <a:r>
              <a:rPr lang="cs-CZ" sz="3400" dirty="0" err="1" smtClean="0"/>
              <a:t>trdlo</a:t>
            </a:r>
            <a:r>
              <a:rPr lang="cs-CZ" sz="3400" dirty="0" smtClean="0"/>
              <a:t>, to pometlo, ten tulipán, ten jelimánek, ten salát a ten přetrhdílo, ten splašený,  ten střelený, ten </a:t>
            </a:r>
            <a:r>
              <a:rPr lang="cs-CZ" sz="3400" dirty="0" err="1" smtClean="0"/>
              <a:t>trhlý</a:t>
            </a:r>
            <a:r>
              <a:rPr lang="cs-CZ" sz="3400" dirty="0" smtClean="0"/>
              <a:t>, ten seknutý a ten pytlem praštěný, ten nádiva, ten </a:t>
            </a:r>
            <a:r>
              <a:rPr lang="cs-CZ" sz="3400" dirty="0" err="1" smtClean="0"/>
              <a:t>nekola</a:t>
            </a:r>
            <a:r>
              <a:rPr lang="cs-CZ" sz="3400" dirty="0" smtClean="0"/>
              <a:t>, ten nekňuba, ten </a:t>
            </a:r>
            <a:r>
              <a:rPr lang="cs-CZ" sz="3400" dirty="0" err="1" smtClean="0"/>
              <a:t>mrťafa</a:t>
            </a:r>
            <a:r>
              <a:rPr lang="cs-CZ" sz="3400" dirty="0" smtClean="0"/>
              <a:t>, ten ňuma, ten slíva a ten bambula, ten kašpar, ten </a:t>
            </a:r>
            <a:r>
              <a:rPr lang="cs-CZ" sz="3400" dirty="0" err="1" smtClean="0"/>
              <a:t>janek</a:t>
            </a:r>
            <a:r>
              <a:rPr lang="cs-CZ" sz="3400" dirty="0" smtClean="0"/>
              <a:t>, ten </a:t>
            </a:r>
            <a:r>
              <a:rPr lang="cs-CZ" sz="3400" dirty="0" err="1" smtClean="0"/>
              <a:t>matěj</a:t>
            </a:r>
            <a:r>
              <a:rPr lang="cs-CZ" sz="3400" dirty="0" smtClean="0"/>
              <a:t>, ten kuba a ten popleta, co …………..“</a:t>
            </a:r>
            <a:endParaRPr lang="de-DE" sz="3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60648"/>
            <a:ext cx="482453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Vyznačte všechna zájmena.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4" grpId="0" animBg="1"/>
      <p:bldP spid="18" grpId="0" animBg="1"/>
      <p:bldP spid="17" grpId="0" animBg="1"/>
      <p:bldP spid="16" grpId="0" animBg="1"/>
      <p:bldP spid="15" grpId="0" animBg="1"/>
      <p:bldP spid="14" grpId="0" animBg="1"/>
      <p:bldP spid="13" grpId="0" animBg="1"/>
      <p:bldP spid="11" grpId="0" animBg="1"/>
      <p:bldP spid="10" grpId="0" animBg="1"/>
      <p:bldP spid="9" grpId="0" animBg="1"/>
      <p:bldP spid="8" grpId="0" animBg="1"/>
      <p:bldP spid="6" grpId="0" animBg="1"/>
      <p:bldP spid="12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52" grpId="0" animBg="1"/>
      <p:bldP spid="6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755576" y="1412776"/>
            <a:ext cx="7344816" cy="5355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de-DE" dirty="0"/>
          </a:p>
        </p:txBody>
      </p:sp>
      <p:pic>
        <p:nvPicPr>
          <p:cNvPr id="1029" name="Picture 5" descr="http://upload.wikimedia.org/wikipedia/commons/thumb/8/8e/Briefumschlag_fcm.jpg/220px-Briefumschlag_fcm.jpg"/>
          <p:cNvPicPr>
            <a:picLocks noChangeAspect="1" noChangeArrowheads="1"/>
          </p:cNvPicPr>
          <p:nvPr/>
        </p:nvPicPr>
        <p:blipFill>
          <a:blip r:embed="rId2" cstate="print"/>
          <a:srcRect b="-386"/>
          <a:stretch>
            <a:fillRect/>
          </a:stretch>
        </p:blipFill>
        <p:spPr bwMode="auto">
          <a:xfrm>
            <a:off x="1979712" y="1844824"/>
            <a:ext cx="5688632" cy="480209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softEdge rad="317500"/>
          </a:effectLst>
        </p:spPr>
      </p:pic>
      <p:sp>
        <p:nvSpPr>
          <p:cNvPr id="12" name="TextovéPole 11"/>
          <p:cNvSpPr txBox="1"/>
          <p:nvPr/>
        </p:nvSpPr>
        <p:spPr>
          <a:xfrm>
            <a:off x="467544" y="83671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Nápovědu  získáte, když správně určíte druhy zájmen</a:t>
            </a:r>
            <a:endParaRPr lang="de-DE" sz="2400" dirty="0"/>
          </a:p>
        </p:txBody>
      </p:sp>
      <p:sp>
        <p:nvSpPr>
          <p:cNvPr id="14" name="Obdélník 13"/>
          <p:cNvSpPr/>
          <p:nvPr/>
        </p:nvSpPr>
        <p:spPr>
          <a:xfrm>
            <a:off x="2627784" y="1484784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takový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27984" y="1484784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   náš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228184" y="1484784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  který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27984" y="3212976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  tento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28184" y="3212976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žádný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27984" y="4941168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nějaký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228184" y="4941168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 jejich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627784" y="3212976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   my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627784" y="4941168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   nic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27584" y="4941168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400" dirty="0" smtClean="0">
                <a:solidFill>
                  <a:prstClr val="black"/>
                </a:solidFill>
              </a:rPr>
              <a:t>  </a:t>
            </a:r>
            <a:r>
              <a:rPr lang="cs-CZ" sz="3600" b="1" dirty="0" smtClean="0">
                <a:solidFill>
                  <a:prstClr val="black"/>
                </a:solidFill>
              </a:rPr>
              <a:t> tvůj</a:t>
            </a:r>
            <a:endParaRPr lang="de-DE" sz="3600" b="1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27584" y="3212976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kdokoli</a:t>
            </a:r>
            <a:endParaRPr lang="de-DE" sz="3600" b="1" dirty="0">
              <a:solidFill>
                <a:prstClr val="black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827584" y="1484784"/>
            <a:ext cx="1728192" cy="1656184"/>
            <a:chOff x="827584" y="1484784"/>
            <a:chExt cx="1728192" cy="1656184"/>
          </a:xfrm>
        </p:grpSpPr>
        <p:sp>
          <p:nvSpPr>
            <p:cNvPr id="13" name="Obdélník 12"/>
            <p:cNvSpPr/>
            <p:nvPr/>
          </p:nvSpPr>
          <p:spPr>
            <a:xfrm>
              <a:off x="827584" y="1484784"/>
              <a:ext cx="1728192" cy="16561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043608" y="1988840"/>
              <a:ext cx="144016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nikdo</a:t>
              </a:r>
              <a:endParaRPr lang="de-DE" sz="3600" b="1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827584" y="1988840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záporné</a:t>
            </a:r>
            <a:endParaRPr lang="de-DE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27784" y="206084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ukazovací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55976" y="55172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neurčité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00192" y="364502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záporné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427984" y="371703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ukazovací</a:t>
            </a:r>
            <a:endParaRPr lang="de-DE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27584" y="5517232"/>
            <a:ext cx="2052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přivlastňovací</a:t>
            </a:r>
            <a:endParaRPr lang="de-DE" sz="2400" b="1" dirty="0"/>
          </a:p>
        </p:txBody>
      </p:sp>
      <p:sp>
        <p:nvSpPr>
          <p:cNvPr id="34" name="Obdélník 33"/>
          <p:cNvSpPr/>
          <p:nvPr/>
        </p:nvSpPr>
        <p:spPr>
          <a:xfrm>
            <a:off x="1043608" y="3861048"/>
            <a:ext cx="14143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neurčité</a:t>
            </a:r>
            <a:endParaRPr lang="de-DE" sz="2800" b="1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699792" y="55172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záporné</a:t>
            </a:r>
            <a:endParaRPr lang="de-DE" sz="2800" b="1" dirty="0"/>
          </a:p>
        </p:txBody>
      </p:sp>
      <p:sp>
        <p:nvSpPr>
          <p:cNvPr id="36" name="Obdélník 35"/>
          <p:cNvSpPr/>
          <p:nvPr/>
        </p:nvSpPr>
        <p:spPr>
          <a:xfrm>
            <a:off x="6084168" y="5589240"/>
            <a:ext cx="19615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přivlastňovací</a:t>
            </a:r>
            <a:endParaRPr lang="de-DE" b="1" dirty="0"/>
          </a:p>
        </p:txBody>
      </p:sp>
      <p:sp>
        <p:nvSpPr>
          <p:cNvPr id="37" name="Obdélník 36"/>
          <p:cNvSpPr/>
          <p:nvPr/>
        </p:nvSpPr>
        <p:spPr>
          <a:xfrm>
            <a:off x="4427984" y="2060848"/>
            <a:ext cx="19615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přivlastňovací</a:t>
            </a:r>
            <a:endParaRPr lang="de-DE" b="1" dirty="0"/>
          </a:p>
        </p:txBody>
      </p:sp>
      <p:sp>
        <p:nvSpPr>
          <p:cNvPr id="38" name="Obdélník 37"/>
          <p:cNvSpPr/>
          <p:nvPr/>
        </p:nvSpPr>
        <p:spPr>
          <a:xfrm>
            <a:off x="2771801" y="3789040"/>
            <a:ext cx="12961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osobní</a:t>
            </a:r>
            <a:endParaRPr lang="de-DE" b="1" dirty="0"/>
          </a:p>
        </p:txBody>
      </p:sp>
      <p:grpSp>
        <p:nvGrpSpPr>
          <p:cNvPr id="40" name="Skupina 39"/>
          <p:cNvGrpSpPr/>
          <p:nvPr/>
        </p:nvGrpSpPr>
        <p:grpSpPr>
          <a:xfrm>
            <a:off x="6372200" y="2132856"/>
            <a:ext cx="1309718" cy="955268"/>
            <a:chOff x="6372200" y="2132856"/>
            <a:chExt cx="1309718" cy="955268"/>
          </a:xfrm>
        </p:grpSpPr>
        <p:sp>
          <p:nvSpPr>
            <p:cNvPr id="30" name="TextovéPole 29"/>
            <p:cNvSpPr txBox="1"/>
            <p:nvPr/>
          </p:nvSpPr>
          <p:spPr>
            <a:xfrm>
              <a:off x="6516216" y="2132856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tázací</a:t>
              </a:r>
              <a:endParaRPr lang="de-DE" sz="2800" b="1" dirty="0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6372200" y="2564904"/>
              <a:ext cx="130971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 smtClean="0">
                  <a:solidFill>
                    <a:prstClr val="black"/>
                  </a:solidFill>
                </a:rPr>
                <a:t>vztažné</a:t>
              </a:r>
              <a:endParaRPr lang="de-DE" sz="28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8316416" y="117693"/>
            <a:ext cx="432048" cy="67403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TAK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UŽ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VÍTE ?</a:t>
            </a:r>
            <a:endParaRPr lang="de-DE" sz="3600" b="1" dirty="0"/>
          </a:p>
        </p:txBody>
      </p:sp>
      <p:sp>
        <p:nvSpPr>
          <p:cNvPr id="42" name="Obdélník 41"/>
          <p:cNvSpPr/>
          <p:nvPr/>
        </p:nvSpPr>
        <p:spPr>
          <a:xfrm>
            <a:off x="251520" y="188640"/>
            <a:ext cx="747897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Víte, z které pohádky je úryvek?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8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0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/>
      <p:bldP spid="28" grpId="0"/>
      <p:bldP spid="2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5940152" y="4365104"/>
            <a:ext cx="2880320" cy="1944216"/>
            <a:chOff x="5940152" y="4365104"/>
            <a:chExt cx="2880320" cy="1944216"/>
          </a:xfrm>
        </p:grpSpPr>
        <p:sp>
          <p:nvSpPr>
            <p:cNvPr id="4" name="Obdélník 3"/>
            <p:cNvSpPr/>
            <p:nvPr/>
          </p:nvSpPr>
          <p:spPr>
            <a:xfrm>
              <a:off x="5940152" y="4365104"/>
              <a:ext cx="2880320" cy="194421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3" name="Picture 2" descr="http://projekty.sosptu.cz/obk/obr/adresa_fo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36296" y="4941168"/>
              <a:ext cx="1338711" cy="1097304"/>
            </a:xfrm>
            <a:prstGeom prst="rect">
              <a:avLst/>
            </a:prstGeom>
            <a:noFill/>
          </p:spPr>
        </p:pic>
        <p:sp>
          <p:nvSpPr>
            <p:cNvPr id="14" name="Obdélník 13"/>
            <p:cNvSpPr/>
            <p:nvPr/>
          </p:nvSpPr>
          <p:spPr>
            <a:xfrm>
              <a:off x="8316416" y="4509120"/>
              <a:ext cx="288032" cy="43204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043608" y="4365104"/>
            <a:ext cx="3177165" cy="2108971"/>
            <a:chOff x="5940152" y="4365104"/>
            <a:chExt cx="2880320" cy="1944216"/>
          </a:xfrm>
        </p:grpSpPr>
        <p:sp>
          <p:nvSpPr>
            <p:cNvPr id="17" name="Obdélník 16"/>
            <p:cNvSpPr/>
            <p:nvPr/>
          </p:nvSpPr>
          <p:spPr>
            <a:xfrm>
              <a:off x="5940152" y="4365104"/>
              <a:ext cx="2880320" cy="194421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8316416" y="4509120"/>
              <a:ext cx="288032" cy="43204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467544" y="620688"/>
            <a:ext cx="8280920" cy="28007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Za co se </a:t>
            </a:r>
            <a:r>
              <a:rPr lang="cs-CZ" sz="4400" dirty="0" err="1" smtClean="0"/>
              <a:t>Frantíkovi</a:t>
            </a:r>
            <a:r>
              <a:rPr lang="cs-CZ" sz="4400" dirty="0" smtClean="0"/>
              <a:t> </a:t>
            </a:r>
            <a:r>
              <a:rPr lang="cs-CZ" sz="4400" dirty="0" smtClean="0"/>
              <a:t>dostalo  tolika hanlivých oslovení ? </a:t>
            </a:r>
          </a:p>
          <a:p>
            <a:r>
              <a:rPr lang="cs-CZ" sz="4400" dirty="0" smtClean="0"/>
              <a:t>Čím se </a:t>
            </a:r>
            <a:r>
              <a:rPr lang="cs-CZ" sz="4400" dirty="0" err="1" smtClean="0"/>
              <a:t>Frantík</a:t>
            </a:r>
            <a:r>
              <a:rPr lang="cs-CZ" sz="4400" dirty="0" smtClean="0"/>
              <a:t> provinil?</a:t>
            </a:r>
          </a:p>
          <a:p>
            <a:endParaRPr lang="cs-CZ" sz="4400" dirty="0" smtClean="0"/>
          </a:p>
        </p:txBody>
      </p:sp>
      <p:grpSp>
        <p:nvGrpSpPr>
          <p:cNvPr id="20" name="Skupina 19"/>
          <p:cNvGrpSpPr/>
          <p:nvPr/>
        </p:nvGrpSpPr>
        <p:grpSpPr>
          <a:xfrm rot="1037358">
            <a:off x="4723827" y="3669071"/>
            <a:ext cx="2880320" cy="1944216"/>
            <a:chOff x="5940152" y="4365104"/>
            <a:chExt cx="2880320" cy="1944216"/>
          </a:xfrm>
          <a:solidFill>
            <a:schemeClr val="bg1"/>
          </a:solidFill>
        </p:grpSpPr>
        <p:sp>
          <p:nvSpPr>
            <p:cNvPr id="21" name="Obdélník 20"/>
            <p:cNvSpPr/>
            <p:nvPr/>
          </p:nvSpPr>
          <p:spPr>
            <a:xfrm>
              <a:off x="5940152" y="4365104"/>
              <a:ext cx="2880320" cy="194421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22" name="Picture 2" descr="http://projekty.sosptu.cz/obk/obr/adresa_fo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36296" y="4941168"/>
              <a:ext cx="1338711" cy="1097304"/>
            </a:xfrm>
            <a:prstGeom prst="rect">
              <a:avLst/>
            </a:prstGeom>
            <a:grpFill/>
          </p:spPr>
        </p:pic>
        <p:sp>
          <p:nvSpPr>
            <p:cNvPr id="23" name="Obdélník 22"/>
            <p:cNvSpPr/>
            <p:nvPr/>
          </p:nvSpPr>
          <p:spPr>
            <a:xfrm>
              <a:off x="8316416" y="4509120"/>
              <a:ext cx="288032" cy="432048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45781" y="3239665"/>
            <a:ext cx="3218107" cy="1663291"/>
            <a:chOff x="-1739272" y="3646608"/>
            <a:chExt cx="3540741" cy="1970530"/>
          </a:xfrm>
        </p:grpSpPr>
        <p:sp>
          <p:nvSpPr>
            <p:cNvPr id="24" name="Obdélník 23"/>
            <p:cNvSpPr/>
            <p:nvPr/>
          </p:nvSpPr>
          <p:spPr>
            <a:xfrm rot="20830666">
              <a:off x="-1611546" y="3646608"/>
              <a:ext cx="3332404" cy="1957343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grpSp>
          <p:nvGrpSpPr>
            <p:cNvPr id="27" name="Skupina 26"/>
            <p:cNvGrpSpPr/>
            <p:nvPr/>
          </p:nvGrpSpPr>
          <p:grpSpPr>
            <a:xfrm>
              <a:off x="-1739272" y="3651945"/>
              <a:ext cx="3540741" cy="1965193"/>
              <a:chOff x="-1739272" y="3651945"/>
              <a:chExt cx="3540741" cy="1965193"/>
            </a:xfrm>
          </p:grpSpPr>
          <p:sp>
            <p:nvSpPr>
              <p:cNvPr id="25" name="Rovnoramenný trojúhelník 24"/>
              <p:cNvSpPr/>
              <p:nvPr/>
            </p:nvSpPr>
            <p:spPr>
              <a:xfrm rot="20877859">
                <a:off x="-1522898" y="4317299"/>
                <a:ext cx="3324367" cy="1299839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6" name="Rovnoramenný trojúhelník 25"/>
              <p:cNvSpPr/>
              <p:nvPr/>
            </p:nvSpPr>
            <p:spPr>
              <a:xfrm rot="9943927">
                <a:off x="-1739272" y="3651945"/>
                <a:ext cx="3420161" cy="1367154"/>
              </a:xfrm>
              <a:prstGeom prst="triangle">
                <a:avLst>
                  <a:gd name="adj" fmla="val 50437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</p:grpSp>
      <p:cxnSp>
        <p:nvCxnSpPr>
          <p:cNvPr id="31" name="Přímá spojovací čára 30"/>
          <p:cNvCxnSpPr/>
          <p:nvPr/>
        </p:nvCxnSpPr>
        <p:spPr>
          <a:xfrm>
            <a:off x="2627784" y="5157192"/>
            <a:ext cx="28803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059832" y="551723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3059832" y="5733256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059832" y="5877272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987824" y="6021288"/>
            <a:ext cx="7920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80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……   ten popleta, co nám hodil do poštovní schránky to psaníčko bez známky a bez adresy?  Jakpak vám slečna Mařenka mohla odepsat, když dosud to vaše psaní ani nedostala?“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509120"/>
            <a:ext cx="8640960" cy="17543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Přečtěte si   Pohádku   pošťáckou </a:t>
            </a:r>
          </a:p>
          <a:p>
            <a:r>
              <a:rPr lang="cs-CZ" sz="3600" dirty="0" smtClean="0"/>
              <a:t> od  Karla Čapka   z knížky   Devatero pohádek a poraďte </a:t>
            </a:r>
            <a:r>
              <a:rPr lang="cs-CZ" sz="3600" dirty="0" err="1" smtClean="0"/>
              <a:t>Frantíkovi</a:t>
            </a:r>
            <a:r>
              <a:rPr lang="cs-CZ" sz="3600" dirty="0" smtClean="0"/>
              <a:t> , jak chybu napravit.</a:t>
            </a:r>
            <a:endParaRPr lang="de-DE" sz="3600" dirty="0"/>
          </a:p>
        </p:txBody>
      </p:sp>
      <p:sp>
        <p:nvSpPr>
          <p:cNvPr id="7" name="Obdélník 6"/>
          <p:cNvSpPr/>
          <p:nvPr/>
        </p:nvSpPr>
        <p:spPr>
          <a:xfrm>
            <a:off x="4355976" y="4653136"/>
            <a:ext cx="24482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de-DE" dirty="0"/>
          </a:p>
        </p:txBody>
      </p:sp>
      <p:sp>
        <p:nvSpPr>
          <p:cNvPr id="8" name="Obdélník 7"/>
          <p:cNvSpPr/>
          <p:nvPr/>
        </p:nvSpPr>
        <p:spPr>
          <a:xfrm>
            <a:off x="1043608" y="5157192"/>
            <a:ext cx="23042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Obdélník 8"/>
          <p:cNvSpPr/>
          <p:nvPr/>
        </p:nvSpPr>
        <p:spPr>
          <a:xfrm>
            <a:off x="5292080" y="5229200"/>
            <a:ext cx="33843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8" y="1340768"/>
            <a:ext cx="7056784" cy="46805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Obdélník 3"/>
          <p:cNvSpPr/>
          <p:nvPr/>
        </p:nvSpPr>
        <p:spPr>
          <a:xfrm>
            <a:off x="7524328" y="1700808"/>
            <a:ext cx="1008112" cy="12961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2" name="Picture 2" descr="http://projekty.sosptu.cz/obk/obr/adresa_f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859966">
            <a:off x="636345" y="785095"/>
            <a:ext cx="3168352" cy="259701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260648"/>
            <a:ext cx="59559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Umíte napsat správně adresu? </a:t>
            </a:r>
            <a:endParaRPr lang="de-DE" sz="36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716016" y="3068960"/>
            <a:ext cx="201622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644008" y="3645024"/>
            <a:ext cx="2736304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644008" y="4149080"/>
            <a:ext cx="273630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572000" y="4725144"/>
            <a:ext cx="288032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644008" y="5157192"/>
            <a:ext cx="288032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Obdélník 17"/>
          <p:cNvSpPr/>
          <p:nvPr/>
        </p:nvSpPr>
        <p:spPr>
          <a:xfrm>
            <a:off x="5004048" y="5157192"/>
            <a:ext cx="288032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Obdélník 18"/>
          <p:cNvSpPr/>
          <p:nvPr/>
        </p:nvSpPr>
        <p:spPr>
          <a:xfrm>
            <a:off x="5364088" y="5157192"/>
            <a:ext cx="288032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Obdélník 19"/>
          <p:cNvSpPr/>
          <p:nvPr/>
        </p:nvSpPr>
        <p:spPr>
          <a:xfrm>
            <a:off x="5868144" y="5157192"/>
            <a:ext cx="288032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Obdélník 20"/>
          <p:cNvSpPr/>
          <p:nvPr/>
        </p:nvSpPr>
        <p:spPr>
          <a:xfrm>
            <a:off x="6228184" y="5157192"/>
            <a:ext cx="288032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vislý svitek 2"/>
          <p:cNvSpPr/>
          <p:nvPr/>
        </p:nvSpPr>
        <p:spPr>
          <a:xfrm>
            <a:off x="-324544" y="188640"/>
            <a:ext cx="6480720" cy="6480720"/>
          </a:xfrm>
          <a:prstGeom prst="vertic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0"/>
            <a:ext cx="4464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Kunstler Script" pitchFamily="66" charset="0"/>
              </a:rPr>
              <a:t>„Má  </a:t>
            </a:r>
            <a:r>
              <a:rPr lang="cs-CZ" sz="4800" b="1" dirty="0" err="1" smtClean="0">
                <a:latin typeface="Kunstler Script" pitchFamily="66" charset="0"/>
              </a:rPr>
              <a:t>znejmilejší</a:t>
            </a:r>
            <a:r>
              <a:rPr lang="cs-CZ" sz="4800" b="1" dirty="0" smtClean="0">
                <a:latin typeface="Kunstler Script" pitchFamily="66" charset="0"/>
              </a:rPr>
              <a:t>          </a:t>
            </a:r>
            <a:r>
              <a:rPr lang="cs-CZ" sz="4800" b="1" dirty="0" err="1" smtClean="0">
                <a:latin typeface="Kunstler Script" pitchFamily="66" charset="0"/>
              </a:rPr>
              <a:t>Ma</a:t>
            </a:r>
            <a:r>
              <a:rPr lang="cs-CZ" sz="4800" b="1" dirty="0" smtClean="0">
                <a:latin typeface="Kunstler Script" pitchFamily="66" charset="0"/>
              </a:rPr>
              <a:t> </a:t>
            </a:r>
            <a:r>
              <a:rPr lang="cs-CZ" sz="4800" b="1" dirty="0" err="1" smtClean="0">
                <a:latin typeface="Kunstler Script" pitchFamily="66" charset="0"/>
              </a:rPr>
              <a:t>renko</a:t>
            </a:r>
            <a:r>
              <a:rPr lang="cs-CZ" sz="4800" b="1" dirty="0" smtClean="0">
                <a:latin typeface="Kunstler Script" pitchFamily="66" charset="0"/>
              </a:rPr>
              <a:t>, tak  ti  </a:t>
            </a:r>
            <a:r>
              <a:rPr lang="cs-CZ" sz="4800" b="1" dirty="0" err="1" smtClean="0">
                <a:latin typeface="Kunstler Script" pitchFamily="66" charset="0"/>
              </a:rPr>
              <a:t>pýšu</a:t>
            </a:r>
            <a:r>
              <a:rPr lang="cs-CZ" sz="4800" b="1" dirty="0" smtClean="0">
                <a:latin typeface="Kunstler Script" pitchFamily="66" charset="0"/>
              </a:rPr>
              <a:t> </a:t>
            </a:r>
            <a:r>
              <a:rPr lang="cs-CZ" sz="4800" b="1" dirty="0" err="1" smtClean="0">
                <a:latin typeface="Kunstler Script" pitchFamily="66" charset="0"/>
              </a:rPr>
              <a:t>žesem</a:t>
            </a:r>
            <a:r>
              <a:rPr lang="cs-CZ" sz="4800" b="1" dirty="0" smtClean="0">
                <a:latin typeface="Kunstler Script" pitchFamily="66" charset="0"/>
              </a:rPr>
              <a:t>  dostal  místo  za </a:t>
            </a:r>
            <a:r>
              <a:rPr lang="cs-CZ" sz="4800" b="1" dirty="0" err="1" smtClean="0">
                <a:latin typeface="Kunstler Script" pitchFamily="66" charset="0"/>
              </a:rPr>
              <a:t>šoféra</a:t>
            </a:r>
            <a:r>
              <a:rPr lang="cs-CZ" sz="4800" b="1" dirty="0" smtClean="0">
                <a:latin typeface="Kunstler Script" pitchFamily="66" charset="0"/>
              </a:rPr>
              <a:t>  tak  </a:t>
            </a:r>
            <a:r>
              <a:rPr lang="cs-CZ" sz="4800" b="1" dirty="0" err="1" smtClean="0">
                <a:latin typeface="Kunstler Script" pitchFamily="66" charset="0"/>
              </a:rPr>
              <a:t>esli</a:t>
            </a:r>
            <a:r>
              <a:rPr lang="cs-CZ" sz="4800" b="1" dirty="0" smtClean="0">
                <a:latin typeface="Kunstler Script" pitchFamily="66" charset="0"/>
              </a:rPr>
              <a:t>  bys  </a:t>
            </a:r>
            <a:r>
              <a:rPr lang="cs-CZ" sz="4800" b="1" dirty="0" err="1" smtClean="0">
                <a:latin typeface="Kunstler Script" pitchFamily="66" charset="0"/>
              </a:rPr>
              <a:t>chtela</a:t>
            </a:r>
            <a:r>
              <a:rPr lang="cs-CZ" sz="4800" b="1" dirty="0" smtClean="0">
                <a:latin typeface="Kunstler Script" pitchFamily="66" charset="0"/>
              </a:rPr>
              <a:t>  mohli  bychom  mít veselku </a:t>
            </a:r>
            <a:r>
              <a:rPr lang="cs-CZ" sz="4800" b="1" dirty="0" err="1" smtClean="0">
                <a:latin typeface="Kunstler Script" pitchFamily="66" charset="0"/>
              </a:rPr>
              <a:t>napyš</a:t>
            </a:r>
            <a:r>
              <a:rPr lang="cs-CZ" sz="4800" b="1" dirty="0" smtClean="0">
                <a:latin typeface="Kunstler Script" pitchFamily="66" charset="0"/>
              </a:rPr>
              <a:t>  mne  </a:t>
            </a:r>
            <a:r>
              <a:rPr lang="cs-CZ" sz="4800" b="1" dirty="0" err="1" smtClean="0">
                <a:latin typeface="Kunstler Script" pitchFamily="66" charset="0"/>
              </a:rPr>
              <a:t>esli</a:t>
            </a:r>
            <a:r>
              <a:rPr lang="cs-CZ" sz="4800" b="1" dirty="0" smtClean="0">
                <a:latin typeface="Kunstler Script" pitchFamily="66" charset="0"/>
              </a:rPr>
              <a:t>  mne máš </a:t>
            </a:r>
            <a:r>
              <a:rPr lang="cs-CZ" sz="4800" b="1" dirty="0" err="1" smtClean="0">
                <a:latin typeface="Kunstler Script" pitchFamily="66" charset="0"/>
              </a:rPr>
              <a:t>ešteráda</a:t>
            </a:r>
            <a:r>
              <a:rPr lang="cs-CZ" sz="4800" b="1" dirty="0" smtClean="0">
                <a:latin typeface="Kunstler Script" pitchFamily="66" charset="0"/>
              </a:rPr>
              <a:t>  </a:t>
            </a:r>
            <a:r>
              <a:rPr lang="cs-CZ" sz="4800" b="1" dirty="0" err="1" smtClean="0">
                <a:latin typeface="Kunstler Script" pitchFamily="66" charset="0"/>
              </a:rPr>
              <a:t>pyš</a:t>
            </a:r>
            <a:r>
              <a:rPr lang="cs-CZ" sz="4800" b="1" dirty="0" smtClean="0">
                <a:latin typeface="Kunstler Script" pitchFamily="66" charset="0"/>
              </a:rPr>
              <a:t>  mne  brzo </a:t>
            </a:r>
          </a:p>
          <a:p>
            <a:r>
              <a:rPr lang="cs-CZ" sz="4800" b="1" dirty="0" err="1" smtClean="0">
                <a:latin typeface="Kunstler Script" pitchFamily="66" charset="0"/>
              </a:rPr>
              <a:t>tvuj</a:t>
            </a:r>
            <a:r>
              <a:rPr lang="cs-CZ" sz="4800" b="1" dirty="0" smtClean="0">
                <a:latin typeface="Kunstler Script" pitchFamily="66" charset="0"/>
              </a:rPr>
              <a:t>  </a:t>
            </a:r>
            <a:r>
              <a:rPr lang="cs-CZ" sz="4800" b="1" dirty="0" err="1" smtClean="0">
                <a:latin typeface="Kunstler Script" pitchFamily="66" charset="0"/>
              </a:rPr>
              <a:t>verný</a:t>
            </a:r>
            <a:r>
              <a:rPr lang="cs-CZ" sz="4800" b="1" dirty="0" smtClean="0">
                <a:latin typeface="Kunstler Script" pitchFamily="66" charset="0"/>
              </a:rPr>
              <a:t> </a:t>
            </a:r>
            <a:r>
              <a:rPr lang="cs-CZ" sz="4800" b="1" dirty="0" err="1" smtClean="0">
                <a:latin typeface="Kunstler Script" pitchFamily="66" charset="0"/>
              </a:rPr>
              <a:t>Frantík</a:t>
            </a:r>
            <a:r>
              <a:rPr lang="cs-CZ" sz="4800" b="1" dirty="0" smtClean="0">
                <a:latin typeface="Kunstler Script" pitchFamily="66" charset="0"/>
              </a:rPr>
              <a:t>.“</a:t>
            </a:r>
            <a:endParaRPr lang="de-DE" sz="4800" b="1" dirty="0">
              <a:latin typeface="Kunstler Script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1772816"/>
            <a:ext cx="2520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Opravte i další chyby ve </a:t>
            </a:r>
            <a:r>
              <a:rPr lang="cs-CZ" sz="3200" dirty="0" err="1" smtClean="0"/>
              <a:t>Frantíkově</a:t>
            </a:r>
            <a:r>
              <a:rPr lang="cs-CZ" sz="3200" dirty="0" smtClean="0"/>
              <a:t> dopise.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 rot="21287484">
            <a:off x="276404" y="3669617"/>
            <a:ext cx="3819580" cy="230832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de-DE" dirty="0"/>
          </a:p>
        </p:txBody>
      </p:sp>
      <p:sp>
        <p:nvSpPr>
          <p:cNvPr id="2" name="TextovéPole 1"/>
          <p:cNvSpPr txBox="1"/>
          <p:nvPr/>
        </p:nvSpPr>
        <p:spPr>
          <a:xfrm>
            <a:off x="1331640" y="548680"/>
            <a:ext cx="67687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Rozdělte se na 3 skupiny a napište 3 dopisy.</a:t>
            </a:r>
          </a:p>
          <a:p>
            <a:r>
              <a:rPr lang="cs-CZ" sz="2800" b="1" dirty="0" smtClean="0"/>
              <a:t>První</a:t>
            </a:r>
            <a:r>
              <a:rPr lang="cs-CZ" sz="2800" dirty="0" smtClean="0"/>
              <a:t> bude určen panu </a:t>
            </a:r>
            <a:r>
              <a:rPr lang="cs-CZ" sz="2800" dirty="0" err="1" smtClean="0"/>
              <a:t>Kolbabovi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/>
              <a:t>Druhý</a:t>
            </a:r>
            <a:r>
              <a:rPr lang="cs-CZ" sz="2800" dirty="0" smtClean="0"/>
              <a:t> dopis má být pro </a:t>
            </a:r>
            <a:r>
              <a:rPr lang="cs-CZ" sz="2800" dirty="0" err="1" smtClean="0"/>
              <a:t>Frantíka</a:t>
            </a:r>
            <a:r>
              <a:rPr lang="cs-CZ" sz="2800" dirty="0" smtClean="0"/>
              <a:t> a </a:t>
            </a:r>
            <a:r>
              <a:rPr lang="cs-CZ" sz="2800" b="1" dirty="0" smtClean="0"/>
              <a:t>třetí </a:t>
            </a:r>
            <a:r>
              <a:rPr lang="cs-CZ" sz="2800" dirty="0" smtClean="0"/>
              <a:t>pro Mařenku . Co byste jim poradili? Zjistěte si v pohádce jejich příjmení a nezapomeňte napsat adresy. Ty si vymyslete.</a:t>
            </a:r>
            <a:endParaRPr lang="de-DE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14908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Mařenka Nováková </a:t>
            </a:r>
            <a:r>
              <a:rPr lang="cs-CZ" sz="2400" dirty="0" err="1" smtClean="0"/>
              <a:t>Frantík</a:t>
            </a:r>
            <a:r>
              <a:rPr lang="cs-CZ" sz="2400" dirty="0" smtClean="0"/>
              <a:t> Svoboda</a:t>
            </a:r>
            <a:endParaRPr lang="de-DE" sz="2400" dirty="0"/>
          </a:p>
        </p:txBody>
      </p:sp>
      <p:grpSp>
        <p:nvGrpSpPr>
          <p:cNvPr id="9" name="Skupina 8"/>
          <p:cNvGrpSpPr/>
          <p:nvPr/>
        </p:nvGrpSpPr>
        <p:grpSpPr>
          <a:xfrm rot="848656">
            <a:off x="476811" y="3785174"/>
            <a:ext cx="3819580" cy="2308324"/>
            <a:chOff x="420420" y="3597609"/>
            <a:chExt cx="3819580" cy="2308324"/>
          </a:xfrm>
        </p:grpSpPr>
        <p:sp>
          <p:nvSpPr>
            <p:cNvPr id="7" name="TextovéPole 6"/>
            <p:cNvSpPr txBox="1"/>
            <p:nvPr/>
          </p:nvSpPr>
          <p:spPr>
            <a:xfrm rot="21287484">
              <a:off x="420420" y="3597609"/>
              <a:ext cx="3819580" cy="2308324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cs-CZ" dirty="0" smtClean="0"/>
            </a:p>
            <a:p>
              <a:endParaRPr lang="de-DE" dirty="0"/>
            </a:p>
          </p:txBody>
        </p:sp>
        <p:pic>
          <p:nvPicPr>
            <p:cNvPr id="8" name="Picture 5" descr="http://upload.wikimedia.org/wikipedia/commons/thumb/8/8e/Briefumschlag_fcm.jpg/220px-Briefumschlag_fcm.jpg"/>
            <p:cNvPicPr>
              <a:picLocks noChangeAspect="1" noChangeArrowheads="1"/>
            </p:cNvPicPr>
            <p:nvPr/>
          </p:nvPicPr>
          <p:blipFill>
            <a:blip r:embed="rId2" cstate="print"/>
            <a:stretch>
              <a:fillRect/>
            </a:stretch>
          </p:blipFill>
          <p:spPr bwMode="auto">
            <a:xfrm>
              <a:off x="907173" y="3628603"/>
              <a:ext cx="2664296" cy="2240431"/>
            </a:xfrm>
            <a:prstGeom prst="ellipse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úryvek z knížky: Karel Čapek- Devatero pohádek, Pohádka pošťácká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440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49</cp:revision>
  <dcterms:created xsi:type="dcterms:W3CDTF">2013-04-23T17:23:54Z</dcterms:created>
  <dcterms:modified xsi:type="dcterms:W3CDTF">2013-05-06T19:53:23Z</dcterms:modified>
</cp:coreProperties>
</file>