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6" r:id="rId4"/>
    <p:sldId id="268" r:id="rId5"/>
    <p:sldId id="265" r:id="rId6"/>
    <p:sldId id="267" r:id="rId7"/>
    <p:sldId id="262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628800"/>
            <a:ext cx="7851648" cy="182880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Finanční gramotnost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05064"/>
            <a:ext cx="7854696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Inflace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361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Několik základních pojmů:</a:t>
            </a:r>
            <a:endParaRPr lang="cs-CZ" sz="36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179512" y="3068960"/>
            <a:ext cx="8964488" cy="4608512"/>
          </a:xfrm>
          <a:prstGeom prst="rect">
            <a:avLst/>
          </a:prstGeom>
        </p:spPr>
        <p:txBody>
          <a:bodyPr vert="horz" lIns="0" rIns="0" bIns="0" anchor="b">
            <a:normAutofit fontScale="97500"/>
          </a:bodyPr>
          <a:lstStyle/>
          <a:p>
            <a:pPr lvl="0">
              <a:spcBef>
                <a:spcPct val="0"/>
              </a:spcBef>
            </a:pPr>
            <a:endParaRPr kumimoji="0" lang="cs-CZ" sz="320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lvl="1">
              <a:spcBef>
                <a:spcPct val="0"/>
              </a:spcBef>
              <a:buFont typeface="Arial" pitchFamily="34" charset="0"/>
              <a:buChar char="•"/>
            </a:pPr>
            <a:r>
              <a:rPr lang="cs-CZ" sz="3300" b="1" dirty="0" smtClean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Inflace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– všeobecný růst cen (cenové hladiny)</a:t>
            </a:r>
          </a:p>
          <a:p>
            <a:pPr marL="0" lvl="1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Udává se v procentech</a:t>
            </a:r>
          </a:p>
          <a:p>
            <a:pPr marL="457200" lvl="2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 je-li míra inflace 5%, znamená to, že za zboží, které stálo loni 1000,- letos zaplatíme o 5% více - 1050,-Kč</a:t>
            </a:r>
          </a:p>
          <a:p>
            <a:pPr marL="0" lvl="1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Míra inflace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se zjišťuje porovnáním cen stejných  výrobků a služeb po určitém období v celém státě</a:t>
            </a:r>
            <a:br>
              <a:rPr lang="cs-CZ" sz="3200" dirty="0" smtClean="0">
                <a:latin typeface="+mj-lt"/>
                <a:ea typeface="+mj-ea"/>
                <a:cs typeface="+mj-cs"/>
              </a:rPr>
            </a:br>
            <a:r>
              <a:rPr lang="cs-CZ" sz="3200" dirty="0" smtClean="0">
                <a:latin typeface="+mj-lt"/>
                <a:ea typeface="+mj-ea"/>
                <a:cs typeface="+mj-cs"/>
              </a:rPr>
              <a:t>(tyto výrobky a služby určují tzv. </a:t>
            </a:r>
            <a:r>
              <a:rPr lang="cs-CZ" sz="3200" b="1" dirty="0" smtClean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spotřební koš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)</a:t>
            </a:r>
          </a:p>
          <a:p>
            <a:pPr marL="0" lvl="1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Pokud hodnota spotřebního koše roste  = inflace</a:t>
            </a:r>
          </a:p>
          <a:p>
            <a:pPr marL="0" lvl="1">
              <a:spcBef>
                <a:spcPct val="0"/>
              </a:spcBef>
              <a:buFont typeface="Arial" pitchFamily="34" charset="0"/>
              <a:buChar char="•"/>
            </a:pPr>
            <a:endParaRPr lang="cs-CZ" sz="3200" dirty="0" smtClean="0">
              <a:latin typeface="+mj-lt"/>
              <a:ea typeface="+mj-ea"/>
              <a:cs typeface="+mj-cs"/>
            </a:endParaRPr>
          </a:p>
          <a:p>
            <a:pPr lvl="1">
              <a:spcBef>
                <a:spcPct val="0"/>
              </a:spcBef>
            </a:pPr>
            <a:endParaRPr kumimoji="0" lang="cs-CZ" sz="320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lvl="1">
              <a:spcBef>
                <a:spcPct val="0"/>
              </a:spcBef>
              <a:buFont typeface="Arial" pitchFamily="34" charset="0"/>
              <a:buChar char="•"/>
            </a:pPr>
            <a:endParaRPr lang="cs-CZ" sz="3200" dirty="0" smtClean="0">
              <a:latin typeface="+mj-lt"/>
              <a:ea typeface="+mj-ea"/>
              <a:cs typeface="+mj-cs"/>
            </a:endParaRPr>
          </a:p>
          <a:p>
            <a:pPr lvl="1">
              <a:spcBef>
                <a:spcPct val="0"/>
              </a:spcBef>
              <a:buFont typeface="Arial" pitchFamily="34" charset="0"/>
              <a:buChar char="•"/>
            </a:pPr>
            <a:endParaRPr kumimoji="0" lang="cs-CZ" sz="320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lvl="1">
              <a:spcBef>
                <a:spcPct val="0"/>
              </a:spcBef>
              <a:buFont typeface="Arial" pitchFamily="34" charset="0"/>
              <a:buChar char="•"/>
            </a:pPr>
            <a:endParaRPr kumimoji="0" lang="cs-CZ" sz="320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88640"/>
            <a:ext cx="7851648" cy="1368152"/>
          </a:xfrm>
        </p:spPr>
        <p:txBody>
          <a:bodyPr>
            <a:normAutofit/>
          </a:bodyPr>
          <a:lstStyle/>
          <a:p>
            <a:r>
              <a:rPr lang="cs-CZ" sz="7200" dirty="0" smtClean="0"/>
              <a:t>…ještě pár pojmů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988840"/>
            <a:ext cx="7992560" cy="4392488"/>
          </a:xfrm>
        </p:spPr>
        <p:txBody>
          <a:bodyPr>
            <a:normAutofit lnSpcReduction="10000"/>
          </a:bodyPr>
          <a:lstStyle/>
          <a:p>
            <a:pPr marL="0" lvl="1" algn="l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C000"/>
                </a:solidFill>
              </a:rPr>
              <a:t>Nominální mzda </a:t>
            </a:r>
            <a:r>
              <a:rPr lang="cs-CZ" sz="3200" dirty="0" smtClean="0"/>
              <a:t>= vyjádřena v penězích</a:t>
            </a:r>
          </a:p>
          <a:p>
            <a:pPr marL="0" lvl="1" algn="l">
              <a:spcBef>
                <a:spcPct val="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0" lvl="1" algn="l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C000"/>
                </a:solidFill>
              </a:rPr>
              <a:t>Reálná mzda </a:t>
            </a:r>
            <a:r>
              <a:rPr lang="cs-CZ" sz="3200" dirty="0" smtClean="0"/>
              <a:t>= co si za ni mohu koupit</a:t>
            </a:r>
          </a:p>
          <a:p>
            <a:pPr marL="0" lvl="1" algn="l">
              <a:spcBef>
                <a:spcPct val="0"/>
              </a:spcBef>
            </a:pPr>
            <a:endParaRPr lang="cs-CZ" sz="3200" dirty="0" smtClean="0"/>
          </a:p>
          <a:p>
            <a:pPr marL="0" lvl="1" algn="l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/>
              <a:t>Při inflaci zůstává nominální mzda stejná, ale reálná mzda klesá tím více, čím vyšší je míra inflace.</a:t>
            </a:r>
          </a:p>
          <a:p>
            <a:pPr marL="0" lvl="1" algn="l">
              <a:spcBef>
                <a:spcPct val="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algn="l"/>
            <a:r>
              <a:rPr lang="cs-CZ" sz="2800" dirty="0" smtClean="0">
                <a:solidFill>
                  <a:srgbClr val="FFFF00"/>
                </a:solidFill>
              </a:rPr>
              <a:t> Co pro občana znamená pokles reálné mzdy?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251520" y="332656"/>
            <a:ext cx="8352928" cy="108012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FFC000"/>
                </a:solidFill>
              </a:rPr>
              <a:t>Míra inflace v ČR</a:t>
            </a:r>
            <a:endParaRPr lang="cs-CZ" sz="4400" dirty="0">
              <a:solidFill>
                <a:srgbClr val="FFC000"/>
              </a:solidFill>
            </a:endParaRPr>
          </a:p>
        </p:txBody>
      </p:sp>
      <p:pic>
        <p:nvPicPr>
          <p:cNvPr id="1027" name="Picture 3" descr="http://www.czso.cz/icons/ecbla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</p:spPr>
      </p:pic>
      <p:pic>
        <p:nvPicPr>
          <p:cNvPr id="1028" name="Picture 4" descr="http://www.czso.cz/icons/ecbla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</p:spPr>
      </p:pic>
      <p:pic>
        <p:nvPicPr>
          <p:cNvPr id="1029" name="Picture 5" descr="http://www.czso.cz/icons/ecbla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</p:spPr>
      </p:pic>
      <p:pic>
        <p:nvPicPr>
          <p:cNvPr id="1030" name="Picture 6" descr="http://www.czso.cz/icons/ecbla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</p:spPr>
      </p:pic>
      <p:pic>
        <p:nvPicPr>
          <p:cNvPr id="1031" name="Picture 7" descr="http://www.czso.cz/icons/ecbla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</p:spPr>
      </p:pic>
      <p:pic>
        <p:nvPicPr>
          <p:cNvPr id="1032" name="Picture 8" descr="http://www.czso.cz/icons/ecbla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</p:spPr>
      </p:pic>
      <p:pic>
        <p:nvPicPr>
          <p:cNvPr id="1033" name="Picture 9" descr="http://www.czso.cz/icons/ecbla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</p:spPr>
      </p:pic>
      <p:pic>
        <p:nvPicPr>
          <p:cNvPr id="1034" name="Picture 10" descr="http://www.czso.cz/icons/ecbla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</p:spPr>
      </p:pic>
      <p:pic>
        <p:nvPicPr>
          <p:cNvPr id="1026" name="Picture 2" descr="http://www.czso.cz/icons/ecbla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</p:spPr>
      </p:pic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467544" y="3573016"/>
          <a:ext cx="8136904" cy="2708880"/>
        </p:xfrm>
        <a:graphic>
          <a:graphicData uri="http://schemas.openxmlformats.org/drawingml/2006/table">
            <a:tbl>
              <a:tblPr/>
              <a:tblGrid>
                <a:gridCol w="524072"/>
                <a:gridCol w="524072"/>
                <a:gridCol w="524072"/>
                <a:gridCol w="524072"/>
                <a:gridCol w="524072"/>
                <a:gridCol w="524072"/>
                <a:gridCol w="524072"/>
                <a:gridCol w="510280"/>
                <a:gridCol w="524072"/>
                <a:gridCol w="468906"/>
                <a:gridCol w="620612"/>
                <a:gridCol w="468906"/>
                <a:gridCol w="468906"/>
                <a:gridCol w="468906"/>
                <a:gridCol w="468906"/>
                <a:gridCol w="468906"/>
              </a:tblGrid>
              <a:tr h="677220">
                <a:tc gridSpan="16"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Rok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7220"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95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solidFill>
                            <a:schemeClr val="bg1"/>
                          </a:solidFill>
                        </a:rPr>
                        <a:t>96</a:t>
                      </a:r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4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97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98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4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99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solidFill>
                            <a:schemeClr val="bg1"/>
                          </a:solidFill>
                        </a:rPr>
                        <a:t>00</a:t>
                      </a:r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4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01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02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4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03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solidFill>
                            <a:schemeClr val="bg1"/>
                          </a:solidFill>
                        </a:rPr>
                        <a:t>04</a:t>
                      </a:r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4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05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solidFill>
                            <a:schemeClr val="bg1"/>
                          </a:solidFill>
                        </a:rPr>
                        <a:t>06</a:t>
                      </a:r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4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07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08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4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09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4FF"/>
                    </a:solidFill>
                  </a:tcPr>
                </a:tc>
              </a:tr>
              <a:tr h="1354440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9,1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chemeClr val="bg1"/>
                          </a:solidFill>
                        </a:rPr>
                        <a:t>8,8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8,5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chemeClr val="bg1"/>
                          </a:solidFill>
                        </a:rPr>
                        <a:t>10,7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2,1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3,9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4,7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1,8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0,1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chemeClr val="bg1"/>
                          </a:solidFill>
                        </a:rPr>
                        <a:t>2,8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1,9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chemeClr val="bg1"/>
                          </a:solidFill>
                        </a:rPr>
                        <a:t>2,5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2,8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6,3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1,0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1,5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C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1560" y="1484784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Míra inflace vyjádřená přírůstkem</a:t>
            </a:r>
            <a:r>
              <a:rPr lang="cs-CZ" sz="2400" b="1" dirty="0" smtClean="0">
                <a:solidFill>
                  <a:srgbClr val="FFFF00"/>
                </a:solidFill>
              </a:rPr>
              <a:t> průměrného ročního indexu </a:t>
            </a:r>
            <a:r>
              <a:rPr lang="cs-CZ" sz="2400" dirty="0" smtClean="0">
                <a:solidFill>
                  <a:srgbClr val="FFFF00"/>
                </a:solidFill>
              </a:rPr>
              <a:t>spotřebitelských cen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vyjadřuje procentní změnu průměrné cenové hladiny za 12 posledních měsíců proti průměru 12-ti předchozích měsíců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6381328"/>
            <a:ext cx="936104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Tab.1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16632"/>
            <a:ext cx="8280920" cy="1224136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/>
              <a:t>Důsledky inflace: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772816"/>
            <a:ext cx="8892480" cy="5085184"/>
          </a:xfrm>
        </p:spPr>
        <p:txBody>
          <a:bodyPr>
            <a:normAutofit fontScale="925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Klesá hodnota peněz 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4000" dirty="0" smtClean="0">
                <a:solidFill>
                  <a:srgbClr val="FFFF00"/>
                </a:solidFill>
              </a:rPr>
              <a:t>      </a:t>
            </a:r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za stejně peněz méně zboží či služeb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Klesá životní úroveň občanů se stálými příjmy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4000" dirty="0" smtClean="0">
                <a:solidFill>
                  <a:srgbClr val="FFFF00"/>
                </a:solidFill>
              </a:rPr>
              <a:t>      </a:t>
            </a:r>
            <a:r>
              <a:rPr lang="cs-CZ" sz="3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např. důchodci, 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Znehodnocují se vklady a úvěry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4000" dirty="0" smtClean="0">
                <a:solidFill>
                  <a:srgbClr val="FFFF00"/>
                </a:solidFill>
              </a:rPr>
              <a:t>     </a:t>
            </a:r>
            <a:r>
              <a:rPr lang="cs-CZ" sz="35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za uložené peníze si koupíme méně než dříve</a:t>
            </a:r>
            <a:br>
              <a:rPr lang="cs-CZ" sz="35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r>
              <a:rPr lang="cs-CZ" sz="35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    banky proto zvyšují úrokové sazby</a:t>
            </a:r>
          </a:p>
          <a:p>
            <a:pPr algn="l">
              <a:buFont typeface="Arial" pitchFamily="34" charset="0"/>
              <a:buChar char="•"/>
            </a:pP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4136"/>
          </a:xfrm>
        </p:spPr>
        <p:txBody>
          <a:bodyPr/>
          <a:lstStyle/>
          <a:p>
            <a:r>
              <a:rPr lang="cs-CZ" dirty="0" smtClean="0"/>
              <a:t>Příklad znehodnocování úspor: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Meziroční inflace je 5%, občan má uloženy úspory </a:t>
            </a:r>
            <a:br>
              <a:rPr lang="cs-CZ" dirty="0" smtClean="0"/>
            </a:br>
            <a:r>
              <a:rPr lang="cs-CZ" dirty="0" smtClean="0"/>
              <a:t>v bance s úrokem 2%.  V praxi to tedy znamená, že za rok hodnota našeho vkladu reálně klesne o 3%.</a:t>
            </a:r>
          </a:p>
          <a:p>
            <a:endParaRPr lang="cs-CZ" dirty="0" smtClean="0"/>
          </a:p>
          <a:p>
            <a:r>
              <a:rPr lang="cs-CZ" dirty="0" smtClean="0"/>
              <a:t>Půjčíme-li si od kamaráda bezúročně 10 000,- na jeden rok, během něhož bude míra inflace 10%, vrátíme  mu po roce reálně o 10% méně </a:t>
            </a:r>
            <a:br>
              <a:rPr lang="cs-CZ" dirty="0" smtClean="0"/>
            </a:br>
            <a:r>
              <a:rPr lang="cs-CZ" dirty="0" smtClean="0"/>
              <a:t>(tedy jinak řečeno: za těch 10 000,-, co mu letos vrátíme, si koupí  zboží či služby v hodnotě pouze 9.000,-)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251520" y="332656"/>
            <a:ext cx="8352928" cy="108012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FFC000"/>
                </a:solidFill>
              </a:rPr>
              <a:t>Valorizace příjmů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1700808"/>
            <a:ext cx="77048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Dosáhne-li  míra inflace určité hranice, navyšují se příjmy (především od státu) – </a:t>
            </a:r>
            <a:r>
              <a:rPr lang="cs-CZ" sz="2800" b="1" dirty="0" smtClean="0">
                <a:solidFill>
                  <a:srgbClr val="FFC000"/>
                </a:solidFill>
              </a:rPr>
              <a:t>valorizují se </a:t>
            </a:r>
            <a:br>
              <a:rPr lang="cs-CZ" sz="2800" b="1" dirty="0" smtClean="0">
                <a:solidFill>
                  <a:srgbClr val="FFC000"/>
                </a:solidFill>
              </a:rPr>
            </a:br>
            <a:endParaRPr lang="cs-CZ" sz="2800" b="1" dirty="0" smtClean="0">
              <a:solidFill>
                <a:srgbClr val="FFC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stát zvedne důchody, sociální dávky, mzdy státních zaměstnanců tak, aby pokryl míru inflace a udržel stávající životní úroveň</a:t>
            </a:r>
            <a:br>
              <a:rPr lang="cs-CZ" sz="2800" dirty="0" smtClean="0"/>
            </a:br>
            <a:endParaRPr lang="cs-CZ" sz="2800" dirty="0" smtClean="0"/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Tab.1: </a:t>
            </a:r>
            <a:r>
              <a:rPr lang="cs-CZ" i="1" dirty="0" smtClean="0"/>
              <a:t>ČSÚ</a:t>
            </a:r>
            <a:r>
              <a:rPr lang="cs-CZ" dirty="0" smtClean="0"/>
              <a:t> [online]. 2011 [cit. 2011-05-16]. Míra inflace. Dostupné z WWW: &lt;http://www.</a:t>
            </a:r>
            <a:r>
              <a:rPr lang="cs-CZ" dirty="0" err="1" smtClean="0"/>
              <a:t>czso.cz</a:t>
            </a:r>
            <a:r>
              <a:rPr lang="cs-CZ" dirty="0" smtClean="0"/>
              <a:t>/</a:t>
            </a:r>
            <a:r>
              <a:rPr lang="cs-CZ" dirty="0" err="1" smtClean="0"/>
              <a:t>csu</a:t>
            </a:r>
            <a:r>
              <a:rPr lang="cs-CZ" dirty="0" smtClean="0"/>
              <a:t>/redakce.</a:t>
            </a:r>
            <a:r>
              <a:rPr lang="cs-CZ" dirty="0" err="1" smtClean="0"/>
              <a:t>nsf</a:t>
            </a:r>
            <a:r>
              <a:rPr lang="cs-CZ" dirty="0" smtClean="0"/>
              <a:t>/i/</a:t>
            </a:r>
            <a:r>
              <a:rPr lang="cs-CZ" dirty="0" err="1" smtClean="0"/>
              <a:t>mira</a:t>
            </a:r>
            <a:r>
              <a:rPr lang="cs-CZ" dirty="0" smtClean="0"/>
              <a:t>_inflace&gt;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619</TotalTime>
  <Words>246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Finanční gramotnost</vt:lpstr>
      <vt:lpstr>Několik základních pojmů:</vt:lpstr>
      <vt:lpstr>…ještě pár pojmů</vt:lpstr>
      <vt:lpstr>Snímek 4</vt:lpstr>
      <vt:lpstr>Důsledky inflace:</vt:lpstr>
      <vt:lpstr>Příklad znehodnocování úspor:</vt:lpstr>
      <vt:lpstr>Snímek 7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Honza</dc:creator>
  <cp:lastModifiedBy>Honza</cp:lastModifiedBy>
  <cp:revision>48</cp:revision>
  <dcterms:created xsi:type="dcterms:W3CDTF">2011-05-15T09:05:44Z</dcterms:created>
  <dcterms:modified xsi:type="dcterms:W3CDTF">2011-05-16T10:43:21Z</dcterms:modified>
</cp:coreProperties>
</file>