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5" r:id="rId1"/>
  </p:sldMasterIdLst>
  <p:notesMasterIdLst>
    <p:notesMasterId r:id="rId31"/>
  </p:notesMasterIdLst>
  <p:sldIdLst>
    <p:sldId id="356" r:id="rId2"/>
    <p:sldId id="357" r:id="rId3"/>
    <p:sldId id="256" r:id="rId4"/>
    <p:sldId id="299" r:id="rId5"/>
    <p:sldId id="257" r:id="rId6"/>
    <p:sldId id="275" r:id="rId7"/>
    <p:sldId id="277" r:id="rId8"/>
    <p:sldId id="278" r:id="rId9"/>
    <p:sldId id="312" r:id="rId10"/>
    <p:sldId id="281" r:id="rId11"/>
    <p:sldId id="331" r:id="rId12"/>
    <p:sldId id="332" r:id="rId13"/>
    <p:sldId id="333" r:id="rId14"/>
    <p:sldId id="297" r:id="rId15"/>
    <p:sldId id="334" r:id="rId16"/>
    <p:sldId id="298" r:id="rId17"/>
    <p:sldId id="345" r:id="rId18"/>
    <p:sldId id="347" r:id="rId19"/>
    <p:sldId id="349" r:id="rId20"/>
    <p:sldId id="348" r:id="rId21"/>
    <p:sldId id="351" r:id="rId22"/>
    <p:sldId id="346" r:id="rId23"/>
    <p:sldId id="353" r:id="rId24"/>
    <p:sldId id="354" r:id="rId25"/>
    <p:sldId id="355" r:id="rId26"/>
    <p:sldId id="335" r:id="rId27"/>
    <p:sldId id="336" r:id="rId28"/>
    <p:sldId id="358" r:id="rId29"/>
    <p:sldId id="359" r:id="rId30"/>
  </p:sldIdLst>
  <p:sldSz cx="9144000" cy="6858000" type="screen4x3"/>
  <p:notesSz cx="6858000" cy="9144000"/>
  <p:custShowLst>
    <p:custShow name="Vlastní prezentace 1" id="0">
      <p:sldLst>
        <p:sld r:id="rId4"/>
      </p:sldLst>
    </p:custShow>
  </p:custShowLst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159" autoAdjust="0"/>
    <p:restoredTop sz="94660"/>
  </p:normalViewPr>
  <p:slideViewPr>
    <p:cSldViewPr>
      <p:cViewPr>
        <p:scale>
          <a:sx n="70" d="100"/>
          <a:sy n="70" d="100"/>
        </p:scale>
        <p:origin x="-62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55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563CB50-EF6F-4A88-BF5C-85B2CB0DE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1412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cxnSp>
          <p:nvCxnSpPr>
            <p:cNvPr id="10" name="Přímá spojnice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BCB6196-3E4D-4CCD-BCA2-8645AB8A30B7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0E39CE5-B23F-4B0B-81B3-3605E0010F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20263"/>
      </p:ext>
    </p:extLst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C0671-F111-4AB2-BC63-11EC8736FF86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5CBDD-7A3D-427D-8C7E-4176569A07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839717"/>
      </p:ext>
    </p:extLst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3E680E-01BB-488D-AF99-316DBD7C9E9D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64A060-ACE1-4251-BC5D-36445F175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983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0CEE04-A8BC-47F0-85AF-731ADCDF95A7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579AE1-BAC0-4C2A-A856-3CC5A6298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83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BDDDF7-D6D3-4086-9839-6907781F3DF4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A9A15E-B200-48BF-9754-0266C8D76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811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46000F-0501-4105-974A-3430CB87EF18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988331-30D5-421B-A022-AFB830FDE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42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44F3A-414D-439C-8EFE-667E775638FA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71110-99E2-42B4-88D5-717922A23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37289"/>
      </p:ext>
    </p:extLst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403C776-8312-4C96-B7CF-DF85C8E75073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6A8C2D-A305-405D-ACC4-ACD85DF33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473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cxnSp>
        <p:nvCxnSpPr>
          <p:cNvPr id="8" name="Přímá spojnice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62A4582-51D6-46DC-B076-A38F0B10E00C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F368A18-C5A4-496D-8B16-BF5F21288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666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83F21-7235-4F11-B4F4-4554D0BA82AF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4279A-D6B3-4A07-9C18-07697F6EF0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648861"/>
      </p:ext>
    </p:extLst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25EE3-D2F4-47C6-9C77-ECF0442C1210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7DCCB-B151-4105-9280-5C1FCA845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448754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4F99C-8D02-4E08-A7E4-0B5B6CD70ADA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6E5C0-8E09-418E-B97E-4BD0E480E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580188"/>
      </p:ext>
    </p:extLst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76001-B8C5-44E5-B7E7-07ADA35743D4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15884-E2E2-44D4-8B43-C30D38E3A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559588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61E6EEC-A1DD-4EA7-BA5B-35019865543D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9B7CFCC-D996-4A11-9F89-2FF9A334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09" r:id="rId2"/>
    <p:sldLayoutId id="2147483814" r:id="rId3"/>
    <p:sldLayoutId id="2147483815" r:id="rId4"/>
    <p:sldLayoutId id="2147483816" r:id="rId5"/>
    <p:sldLayoutId id="2147483817" r:id="rId6"/>
    <p:sldLayoutId id="2147483810" r:id="rId7"/>
    <p:sldLayoutId id="2147483818" r:id="rId8"/>
    <p:sldLayoutId id="2147483819" r:id="rId9"/>
    <p:sldLayoutId id="2147483811" r:id="rId10"/>
    <p:sldLayoutId id="2147483812" r:id="rId11"/>
    <p:sldLayoutId id="2147483820" r:id="rId12"/>
    <p:sldLayoutId id="2147483821" r:id="rId13"/>
  </p:sldLayoutIdLst>
  <p:transition>
    <p:zoom/>
  </p:transition>
  <p:timing>
    <p:tnLst>
      <p:par>
        <p:cTn id="1" dur="indefinite" restart="never" nodeType="tmRoot"/>
      </p:par>
    </p:tnLst>
  </p:timing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b/Gyps_fulvus_-Oakland_Zoo-8a.jpg/799px-Gyps_fulvus_-Oakland_Zoo-8a.jpg" TargetMode="External"/><Relationship Id="rId13" Type="http://schemas.openxmlformats.org/officeDocument/2006/relationships/hyperlink" Target="http://www.tatry.cz/media/image/hyl-obecny.jpg" TargetMode="External"/><Relationship Id="rId18" Type="http://schemas.openxmlformats.org/officeDocument/2006/relationships/hyperlink" Target="http://www.prirodainfo.cz/photos/Turdus%20merula1.jpg" TargetMode="External"/><Relationship Id="rId26" Type="http://schemas.openxmlformats.org/officeDocument/2006/relationships/hyperlink" Target="http://nationalzoo.si.edu/scbi/migratorybirds/featured_photo/images/bigpic/cora1.jpg" TargetMode="External"/><Relationship Id="rId3" Type="http://schemas.openxmlformats.org/officeDocument/2006/relationships/hyperlink" Target="http://www.gymta.cz/kabinety/kab_biologie/videoatlas/ptaci/img/101-postolka-obecna.jpg" TargetMode="External"/><Relationship Id="rId21" Type="http://schemas.openxmlformats.org/officeDocument/2006/relationships/hyperlink" Target="http://files.scitanistc.webnode.cz/200000186-38108390b7/MOTALB.jpg" TargetMode="External"/><Relationship Id="rId7" Type="http://schemas.openxmlformats.org/officeDocument/2006/relationships/hyperlink" Target="http://files.ucivo.webnode.cz/system_preview_detail_200005562-9679d986d9-public/Dravci%20Kondor%20velk%C3%BD.jpg" TargetMode="External"/><Relationship Id="rId12" Type="http://schemas.openxmlformats.org/officeDocument/2006/relationships/hyperlink" Target="http://upload.wikimedia.org/wikipedia/commons/9/93/Emberiza_citrinella_1_(Marek_Szczepanek).jpg" TargetMode="External"/><Relationship Id="rId17" Type="http://schemas.openxmlformats.org/officeDocument/2006/relationships/hyperlink" Target="http://www.springalive.net/bindata/promotion/obrazki2/PR2ac2040051ba5df61562a1948286bf59.jpg" TargetMode="External"/><Relationship Id="rId25" Type="http://schemas.openxmlformats.org/officeDocument/2006/relationships/hyperlink" Target="http://upload.wikimedia.org/wikipedia/commons/thumb/2/2c/Corvus_corone_1_(Marek_Szczepanek).jpg/800px-Corvus_corone_1_(Marek_Szczepanek).jpg" TargetMode="External"/><Relationship Id="rId33" Type="http://schemas.openxmlformats.org/officeDocument/2006/relationships/hyperlink" Target="http://lh6.ggpht.com/_6LWjP0sZ22w/SzrTewuwUTI/AAAAAAAAHM8/QXgQpoNA8W4/Syrinx%20Expand-O_thumb%5b5%5d.jpg?imgmax=800" TargetMode="External"/><Relationship Id="rId2" Type="http://schemas.openxmlformats.org/officeDocument/2006/relationships/image" Target="../media/image2.png"/><Relationship Id="rId16" Type="http://schemas.openxmlformats.org/officeDocument/2006/relationships/hyperlink" Target="http://www.vogelwarte.ch/assets/images/vogeldb/artbilder/700px/3640_0.jpg" TargetMode="External"/><Relationship Id="rId20" Type="http://schemas.openxmlformats.org/officeDocument/2006/relationships/hyperlink" Target="http://upload.wikimedia.org/wikipedia/commons/thumb/8/88/Song_thrush.jpg/800px-Song_thrush.jpg" TargetMode="External"/><Relationship Id="rId29" Type="http://schemas.openxmlformats.org/officeDocument/2006/relationships/hyperlink" Target="http://upload.wikimedia.org/wikipedia/commons/thumb/f/f2/Snowy_Owl_-_Schnee-Eule.jpg/425px-Snowy_Owl_-_Schnee-Eu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f/Falco_peregrinus_-Nova_Scotia,_Canada_-eating-8.jpg/800px-Falco_peregrinus_-Nova_Scotia,_Canada_-eating-8.jpg" TargetMode="External"/><Relationship Id="rId11" Type="http://schemas.openxmlformats.org/officeDocument/2006/relationships/hyperlink" Target="http://files.ucivo.webnode.cz/system_preview_detail_200000193-b3c0eb4e0f-public/Stehl%C3%ADk%20obecn%C3%BD%20.jpg" TargetMode="External"/><Relationship Id="rId24" Type="http://schemas.openxmlformats.org/officeDocument/2006/relationships/hyperlink" Target="http://upload.wikimedia.org/wikipedia/commons/thumb/6/6f/Corvus_frugilegus_2.jpg/800px-Corvus_frugilegus_2.jpg" TargetMode="External"/><Relationship Id="rId32" Type="http://schemas.openxmlformats.org/officeDocument/2006/relationships/hyperlink" Target="http://upload.wikimedia.org/wikipedia/commons/thumb/e/e0/Glaucidium_passerinum_am3.jpg/607px-Glaucidium_passerinum_am3.jpg" TargetMode="External"/><Relationship Id="rId5" Type="http://schemas.openxmlformats.org/officeDocument/2006/relationships/hyperlink" Target="http://www.birdwatchireland.ie/Portals/0/images_large/White-tailed_Eagle_P1_large_(Mike_Brown).jpg" TargetMode="External"/><Relationship Id="rId15" Type="http://schemas.openxmlformats.org/officeDocument/2006/relationships/hyperlink" Target="http://upload.wikimedia.org/wikipedia/commons/8/88/Parus_caeruleus1.jpg" TargetMode="External"/><Relationship Id="rId23" Type="http://schemas.openxmlformats.org/officeDocument/2006/relationships/hyperlink" Target="http://nd01.jxs.cz/685/442/87e3a8f5d5_7352905_o2.jpg" TargetMode="External"/><Relationship Id="rId28" Type="http://schemas.openxmlformats.org/officeDocument/2006/relationships/hyperlink" Target="http://upload.wikimedia.org/wikipedia/commons/thumb/7/78/Eagle.owl.arp.750pix.jpg/493px-Eagle.owl.arp.750pix.jpg" TargetMode="External"/><Relationship Id="rId10" Type="http://schemas.openxmlformats.org/officeDocument/2006/relationships/hyperlink" Target="http://upload.wikimedia.org/wikipedia/commons/thumb/3/33/House_sparrowIII.jpg/800px-House_sparrowIII.jpg" TargetMode="External"/><Relationship Id="rId19" Type="http://schemas.openxmlformats.org/officeDocument/2006/relationships/hyperlink" Target="http://www.bmtypo.cz/photobank/8221.jpg" TargetMode="External"/><Relationship Id="rId31" Type="http://schemas.openxmlformats.org/officeDocument/2006/relationships/hyperlink" Target="http://upload.wikimedia.org/wikipedia/commons/thumb/a/a9/Mochuelo_Com%C3%BAn_(_Athene_noctua_)(1).jpg" TargetMode="External"/><Relationship Id="rId4" Type="http://schemas.openxmlformats.org/officeDocument/2006/relationships/hyperlink" Target="http://www.fotoaparat.cz/g/10/09/26/733143_f3eee.jpg" TargetMode="External"/><Relationship Id="rId9" Type="http://schemas.openxmlformats.org/officeDocument/2006/relationships/hyperlink" Target="http://fotoblog.in/galerie/albums/ptaci-aves/6838701.jpg" TargetMode="External"/><Relationship Id="rId14" Type="http://schemas.openxmlformats.org/officeDocument/2006/relationships/hyperlink" Target="http://upload.wikimedia.org/wikipedia/commons/d/d8/Alauda_arvensis_2.jpg" TargetMode="External"/><Relationship Id="rId22" Type="http://schemas.openxmlformats.org/officeDocument/2006/relationships/hyperlink" Target="http://www.gymkh.cz/student/biologie/nemecek/Pt%C3%A1ci/sojka%20obecn%C3%A1.jpg" TargetMode="External"/><Relationship Id="rId27" Type="http://schemas.openxmlformats.org/officeDocument/2006/relationships/hyperlink" Target="http://upload.wikimedia.org/wikipedia/commons/thumb/5/55/Strix_aluco_3_(Martin_Mecnarowski).jpg/419px-Strix_aluco_3_(Martin_Mecnarowski).jpg" TargetMode="External"/><Relationship Id="rId30" Type="http://schemas.openxmlformats.org/officeDocument/2006/relationships/hyperlink" Target="http://files.zvireci-forum.webnode.cz/200000153-395963a533/sova%20p%C3%A1len%C3%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Šablona</a:t>
            </a:r>
            <a:r>
              <a:rPr lang="cs-CZ" sz="1100" dirty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3315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1/20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65291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28.11.2012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7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25.11.2012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Online:</a:t>
            </a:r>
          </a:p>
        </p:txBody>
      </p:sp>
    </p:spTree>
    <p:extLst>
      <p:ext uri="{BB962C8B-B14F-4D97-AF65-F5344CB8AC3E}">
        <p14:creationId xmlns:p14="http://schemas.microsoft.com/office/powerpoint/2010/main" val="689786854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587459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Ptáci 4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Jan Popp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pPr algn="l"/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7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3408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7"/>
              </a:rPr>
              <a:t>Předmět:</a:t>
            </a:r>
            <a:r>
              <a:rPr lang="cs-CZ" sz="1400" b="1" dirty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Přírodopis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370904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pěvci, sovy, dravci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40690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VY_52_INOVACE_1/20_Ptáci 4</a:t>
            </a:r>
            <a:r>
              <a:rPr lang="cs-CZ" sz="1400" dirty="0">
                <a:solidFill>
                  <a:srgbClr val="00008B"/>
                </a:solidFill>
                <a:latin typeface="Arial - 18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378077878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550" y="1989138"/>
            <a:ext cx="7058025" cy="17208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/>
              <a:t>ZOOLOGIE</a:t>
            </a:r>
            <a:br>
              <a:rPr lang="cs-CZ" sz="5400"/>
            </a:br>
            <a:r>
              <a:rPr lang="cs-CZ" sz="5400" smtClean="0"/>
              <a:t>PTÁCI 4</a:t>
            </a:r>
            <a:endParaRPr lang="cs-CZ" sz="5400"/>
          </a:p>
        </p:txBody>
      </p:sp>
    </p:spTree>
    <p:custDataLst>
      <p:tags r:id="rId1"/>
    </p:custData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400" b="1" smtClean="0"/>
              <a:t>Říše: </a:t>
            </a:r>
            <a:r>
              <a:rPr lang="cs-CZ" sz="2400" b="1" smtClean="0">
                <a:solidFill>
                  <a:schemeClr val="accent1"/>
                </a:solidFill>
              </a:rPr>
              <a:t>Živočichové</a:t>
            </a:r>
          </a:p>
          <a:p>
            <a:pPr lvl="1" eaLnBrk="1" hangingPunct="1">
              <a:lnSpc>
                <a:spcPct val="150000"/>
              </a:lnSpc>
            </a:pPr>
            <a:r>
              <a:rPr lang="cs-CZ" sz="2400" b="1" smtClean="0"/>
              <a:t>Kmen: </a:t>
            </a:r>
            <a:r>
              <a:rPr lang="cs-CZ" sz="2400" b="1" smtClean="0">
                <a:solidFill>
                  <a:schemeClr val="accent1"/>
                </a:solidFill>
              </a:rPr>
              <a:t>Strunatci</a:t>
            </a:r>
          </a:p>
          <a:p>
            <a:pPr lvl="2" eaLnBrk="1" hangingPunct="1">
              <a:lnSpc>
                <a:spcPct val="150000"/>
              </a:lnSpc>
            </a:pPr>
            <a:r>
              <a:rPr lang="cs-CZ" sz="2400" b="1" smtClean="0"/>
              <a:t>Podkmen: </a:t>
            </a:r>
            <a:r>
              <a:rPr lang="cs-CZ" sz="2400" b="1" smtClean="0">
                <a:solidFill>
                  <a:schemeClr val="accent1"/>
                </a:solidFill>
              </a:rPr>
              <a:t>Obratlovci</a:t>
            </a:r>
          </a:p>
          <a:p>
            <a:pPr lvl="4" eaLnBrk="1" hangingPunct="1">
              <a:lnSpc>
                <a:spcPct val="150000"/>
              </a:lnSpc>
            </a:pPr>
            <a:r>
              <a:rPr lang="cs-CZ" sz="2400" b="1" smtClean="0"/>
              <a:t>Třída: </a:t>
            </a:r>
            <a:r>
              <a:rPr lang="cs-CZ" sz="2400" b="1" smtClean="0">
                <a:solidFill>
                  <a:schemeClr val="accent1"/>
                </a:solidFill>
              </a:rPr>
              <a:t>Ptáci</a:t>
            </a:r>
          </a:p>
          <a:p>
            <a:pPr eaLnBrk="1" hangingPunct="1">
              <a:buFont typeface="Wingdings" pitchFamily="2" charset="2"/>
              <a:buNone/>
            </a:pPr>
            <a:endParaRPr lang="cs-CZ" sz="2400" b="1" smtClean="0">
              <a:solidFill>
                <a:schemeClr val="hlink"/>
              </a:solidFill>
            </a:endParaRPr>
          </a:p>
        </p:txBody>
      </p:sp>
      <p:sp>
        <p:nvSpPr>
          <p:cNvPr id="1433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4A60F732-5D0E-4C50-ADE8-7776BDD52D61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434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434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A4D086B-FCEB-44E8-B761-193F276FA4EA}" type="slidenum">
              <a:rPr lang="cs-CZ" smtClean="0"/>
              <a:pPr eaLnBrk="1" hangingPunct="1"/>
              <a:t>4</a:t>
            </a:fld>
            <a:endParaRPr lang="cs-CZ" smtClean="0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75335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Systematické zařazení – I.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4800"/>
            <a:ext cx="7993062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Systematické zařazení – II.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272337" cy="360045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Třída: </a:t>
            </a:r>
            <a:r>
              <a:rPr lang="cs-CZ" sz="2400" b="1" dirty="0">
                <a:solidFill>
                  <a:schemeClr val="accent1"/>
                </a:solidFill>
              </a:rPr>
              <a:t>Ptáci</a:t>
            </a:r>
          </a:p>
          <a:p>
            <a:pPr marL="621792" lvl="1" eaLnBrk="1" fontAlgn="auto" hangingPunct="1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sz="2400" b="1" dirty="0"/>
              <a:t> Podtřída: </a:t>
            </a:r>
            <a:r>
              <a:rPr lang="cs-CZ" sz="2400" b="1" dirty="0">
                <a:solidFill>
                  <a:schemeClr val="accent1"/>
                </a:solidFill>
              </a:rPr>
              <a:t>Praptáci</a:t>
            </a:r>
            <a:r>
              <a:rPr lang="cs-CZ" sz="2400" b="1" dirty="0">
                <a:solidFill>
                  <a:schemeClr val="hlink"/>
                </a:solidFill>
              </a:rPr>
              <a:t> </a:t>
            </a:r>
            <a:endParaRPr lang="cs-CZ" sz="2400" b="1" u="sng" dirty="0">
              <a:solidFill>
                <a:schemeClr val="hlink"/>
              </a:solidFill>
            </a:endParaRP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/>
              <a:t>Archeopteryx </a:t>
            </a:r>
          </a:p>
          <a:p>
            <a:pPr marL="621792" lvl="1" eaLnBrk="1" fontAlgn="auto" hangingPunct="1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sz="2600" b="1" dirty="0" smtClean="0"/>
              <a:t>Podtřída</a:t>
            </a:r>
            <a:r>
              <a:rPr lang="cs-CZ" sz="2600" b="1" dirty="0"/>
              <a:t>: </a:t>
            </a:r>
            <a:r>
              <a:rPr lang="cs-CZ" sz="2600" b="1" dirty="0">
                <a:solidFill>
                  <a:schemeClr val="accent1"/>
                </a:solidFill>
              </a:rPr>
              <a:t>Praví ptáci</a:t>
            </a:r>
            <a:r>
              <a:rPr lang="cs-CZ" sz="2600" b="1" dirty="0"/>
              <a:t> </a:t>
            </a: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NELÉTAVÍ</a:t>
            </a:r>
            <a:endParaRPr lang="cs-CZ" b="1" dirty="0">
              <a:solidFill>
                <a:schemeClr val="accent1"/>
              </a:solidFill>
            </a:endParaRP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LÉTAVÍ</a:t>
            </a:r>
            <a:endParaRPr lang="cs-CZ" b="1" dirty="0">
              <a:solidFill>
                <a:schemeClr val="accent1"/>
              </a:solidFill>
            </a:endParaRPr>
          </a:p>
          <a:p>
            <a:pPr marL="630936" lvl="2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15364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44A574C-434A-4D3F-A682-EB7229DE9100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5365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5366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0A5AB50-E2CE-44FB-BFAA-313FC1BF0F02}" type="slidenum">
              <a:rPr lang="cs-CZ" smtClean="0"/>
              <a:pPr eaLnBrk="1" hangingPunct="1"/>
              <a:t>5</a:t>
            </a:fld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12776"/>
            <a:ext cx="7850187" cy="2016224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Bef>
                <a:spcPct val="150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P</a:t>
            </a:r>
            <a:r>
              <a:rPr lang="cs-CZ" sz="2400" b="1" dirty="0" smtClean="0"/>
              <a:t>řizpůsobeni </a:t>
            </a:r>
            <a:r>
              <a:rPr lang="cs-CZ" sz="2400" b="1" dirty="0"/>
              <a:t>k lovu – masožraví.</a:t>
            </a:r>
          </a:p>
          <a:p>
            <a:pPr marL="365760" indent="-256032" eaLnBrk="1" fontAlgn="auto" hangingPunct="1">
              <a:lnSpc>
                <a:spcPct val="80000"/>
              </a:lnSpc>
              <a:spcBef>
                <a:spcPct val="150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Potravu trhají na kousky a polykají ji i s peřím, kostmi a </a:t>
            </a:r>
            <a:r>
              <a:rPr lang="cs-CZ" sz="2400" b="1" dirty="0" smtClean="0"/>
              <a:t>chlupy</a:t>
            </a:r>
            <a:r>
              <a:rPr lang="cs-CZ" sz="2400" b="1" dirty="0"/>
              <a:t> </a:t>
            </a:r>
            <a:r>
              <a:rPr lang="cs-CZ" sz="2400" b="1" dirty="0" smtClean="0"/>
              <a:t>- vývržky</a:t>
            </a:r>
            <a:endParaRPr lang="cs-CZ" sz="2400" b="1" dirty="0"/>
          </a:p>
          <a:p>
            <a:pPr marL="365760" indent="-256032" eaLnBrk="1" fontAlgn="auto" hangingPunct="1">
              <a:lnSpc>
                <a:spcPct val="80000"/>
              </a:lnSpc>
              <a:spcBef>
                <a:spcPct val="150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Bystrý zrak, zahnutý zobák, ostré drápy.</a:t>
            </a:r>
          </a:p>
          <a:p>
            <a:pPr marL="365760" indent="-256032" eaLnBrk="1" fontAlgn="auto" hangingPunct="1">
              <a:lnSpc>
                <a:spcPct val="80000"/>
              </a:lnSpc>
              <a:spcBef>
                <a:spcPct val="150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Krmiví. </a:t>
            </a:r>
          </a:p>
        </p:txBody>
      </p:sp>
      <p:sp>
        <p:nvSpPr>
          <p:cNvPr id="41987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D5B017D-4873-4264-8C26-D29D24C2D221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4198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41989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CEE803B1-9EDE-443B-A27C-D98FF2DFD994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Dravci</a:t>
            </a:r>
          </a:p>
        </p:txBody>
      </p:sp>
      <p:sp>
        <p:nvSpPr>
          <p:cNvPr id="7" name="Text Box 23"/>
          <p:cNvSpPr txBox="1">
            <a:spLocks noChangeArrowheads="1"/>
          </p:cNvSpPr>
          <p:nvPr/>
        </p:nvSpPr>
        <p:spPr bwMode="auto">
          <a:xfrm>
            <a:off x="4874096" y="6096357"/>
            <a:ext cx="37433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/>
              <a:t>k</a:t>
            </a:r>
            <a:r>
              <a:rPr lang="cs-CZ" b="1" dirty="0" smtClean="0"/>
              <a:t>áně lesní</a:t>
            </a:r>
            <a:endParaRPr lang="cs-CZ" b="1" dirty="0"/>
          </a:p>
        </p:txBody>
      </p:sp>
      <p:sp>
        <p:nvSpPr>
          <p:cNvPr id="8" name="Text Box 23"/>
          <p:cNvSpPr txBox="1">
            <a:spLocks noChangeArrowheads="1"/>
          </p:cNvSpPr>
          <p:nvPr/>
        </p:nvSpPr>
        <p:spPr bwMode="auto">
          <a:xfrm>
            <a:off x="1331640" y="6021288"/>
            <a:ext cx="37433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poštolka obecná</a:t>
            </a:r>
            <a:endParaRPr lang="cs-CZ" b="1" dirty="0"/>
          </a:p>
        </p:txBody>
      </p:sp>
      <p:pic>
        <p:nvPicPr>
          <p:cNvPr id="4199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096" y="3160851"/>
            <a:ext cx="3865612" cy="289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994" name="Picture 10" descr="http://www.gymta.cz/kabinety/kab_biologie/videoatlas/ptaci/img/101-postolka-obec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24556"/>
            <a:ext cx="2886075" cy="29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 autoUpdateAnimBg="0" advAuto="0"/>
      <p:bldP spid="43010" grpId="0" autoUpdateAnimBg="0"/>
      <p:bldP spid="7" grpId="0" autoUpdateAnimBg="0"/>
      <p:bldP spid="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Dravci</a:t>
            </a:r>
            <a:endParaRPr lang="cs-CZ" dirty="0"/>
          </a:p>
        </p:txBody>
      </p:sp>
      <p:sp>
        <p:nvSpPr>
          <p:cNvPr id="44035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08726DE8-0299-4C86-868A-F6849705E152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44036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44037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20BE2428-6300-4165-9AA2-B181A71B2C94}" type="slidenum">
              <a:rPr lang="cs-CZ" smtClean="0"/>
              <a:pPr eaLnBrk="1" hangingPunct="1"/>
              <a:t>7</a:t>
            </a:fld>
            <a:endParaRPr lang="cs-CZ" smtClean="0"/>
          </a:p>
        </p:txBody>
      </p:sp>
      <p:sp>
        <p:nvSpPr>
          <p:cNvPr id="46103" name="Text Box 23"/>
          <p:cNvSpPr txBox="1">
            <a:spLocks noChangeArrowheads="1"/>
          </p:cNvSpPr>
          <p:nvPr/>
        </p:nvSpPr>
        <p:spPr bwMode="auto">
          <a:xfrm>
            <a:off x="4852071" y="5944321"/>
            <a:ext cx="37433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orel skalní</a:t>
            </a:r>
            <a:endParaRPr lang="cs-CZ" b="1" dirty="0"/>
          </a:p>
        </p:txBody>
      </p:sp>
      <p:pic>
        <p:nvPicPr>
          <p:cNvPr id="44044" name="Picture 12" descr="http://www.fotoaparat.cz/g/10/09/26/733143_f3ee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5" t="13213" r="40906" b="9454"/>
          <a:stretch/>
        </p:blipFill>
        <p:spPr bwMode="auto">
          <a:xfrm>
            <a:off x="755576" y="1700808"/>
            <a:ext cx="3979118" cy="395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01354" y="5686114"/>
            <a:ext cx="2087562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jestřáb </a:t>
            </a:r>
            <a:r>
              <a:rPr lang="cs-CZ" b="1" dirty="0"/>
              <a:t>lesní</a:t>
            </a:r>
          </a:p>
        </p:txBody>
      </p:sp>
      <p:pic>
        <p:nvPicPr>
          <p:cNvPr id="4404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735364" cy="4505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6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 autoUpdateAnimBg="0"/>
      <p:bldP spid="46103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Dravci</a:t>
            </a:r>
            <a:endParaRPr lang="cs-CZ" dirty="0"/>
          </a:p>
        </p:txBody>
      </p:sp>
      <p:sp>
        <p:nvSpPr>
          <p:cNvPr id="46084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2EFDB15-96BF-4185-A4D2-0B5BC2DA7347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46085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46086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F194ABE-41B4-4EEB-A019-E159253ED2D0}" type="slidenum">
              <a:rPr lang="cs-CZ" smtClean="0"/>
              <a:pPr eaLnBrk="1" hangingPunct="1"/>
              <a:t>8</a:t>
            </a:fld>
            <a:endParaRPr lang="cs-CZ" smtClean="0"/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4788024" y="5682019"/>
            <a:ext cx="33115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/>
              <a:t>o</a:t>
            </a:r>
            <a:r>
              <a:rPr lang="cs-CZ" b="1" dirty="0" smtClean="0"/>
              <a:t>rel </a:t>
            </a:r>
            <a:r>
              <a:rPr lang="cs-CZ" b="1" dirty="0"/>
              <a:t>mořský</a:t>
            </a: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683568" y="5651956"/>
            <a:ext cx="33115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sokol stěhovavý</a:t>
            </a:r>
          </a:p>
        </p:txBody>
      </p:sp>
      <p:pic>
        <p:nvPicPr>
          <p:cNvPr id="46092" name="Picture 12" descr="File:Falco peregrinus -Nova Scotia, Canada -eating-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9"/>
          <a:stretch/>
        </p:blipFill>
        <p:spPr bwMode="auto">
          <a:xfrm>
            <a:off x="0" y="1844824"/>
            <a:ext cx="4304389" cy="371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090" name="Picture 10" descr="http://www.birdwatchireland.ie/Portals/0/images_large/White-tailed_Eagle_P1_large_(Mike_Brown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9" t="5934"/>
          <a:stretch/>
        </p:blipFill>
        <p:spPr bwMode="auto">
          <a:xfrm>
            <a:off x="4139952" y="1844824"/>
            <a:ext cx="4842619" cy="374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utoUpdateAnimBg="0"/>
      <p:bldP spid="50183" grpId="0" autoUpdateAnimBg="0"/>
      <p:bldP spid="10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Dravci: Supi</a:t>
            </a:r>
          </a:p>
        </p:txBody>
      </p:sp>
      <p:sp>
        <p:nvSpPr>
          <p:cNvPr id="48132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18CE477-ECA9-4084-9C72-AAA623D66EE8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4813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48134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7038CA3-D425-401C-8FED-16A0E7094289}" type="slidenum">
              <a:rPr lang="cs-CZ" smtClean="0"/>
              <a:pPr eaLnBrk="1" hangingPunct="1"/>
              <a:t>9</a:t>
            </a:fld>
            <a:endParaRPr lang="cs-CZ" smtClean="0"/>
          </a:p>
        </p:txBody>
      </p:sp>
      <p:sp>
        <p:nvSpPr>
          <p:cNvPr id="147460" name="Text Box 4"/>
          <p:cNvSpPr txBox="1">
            <a:spLocks noChangeArrowheads="1"/>
          </p:cNvSpPr>
          <p:nvPr/>
        </p:nvSpPr>
        <p:spPr bwMode="auto">
          <a:xfrm>
            <a:off x="5436096" y="5949280"/>
            <a:ext cx="3529013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sup </a:t>
            </a:r>
            <a:r>
              <a:rPr lang="cs-CZ" b="1" dirty="0"/>
              <a:t>bělohlavý</a:t>
            </a:r>
          </a:p>
        </p:txBody>
      </p:sp>
      <p:sp>
        <p:nvSpPr>
          <p:cNvPr id="147468" name="Text Box 12"/>
          <p:cNvSpPr txBox="1">
            <a:spLocks noChangeArrowheads="1"/>
          </p:cNvSpPr>
          <p:nvPr/>
        </p:nvSpPr>
        <p:spPr bwMode="auto">
          <a:xfrm>
            <a:off x="395536" y="5301208"/>
            <a:ext cx="3887787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kondor velký</a:t>
            </a:r>
            <a:endParaRPr lang="cs-CZ" b="1" dirty="0"/>
          </a:p>
        </p:txBody>
      </p:sp>
      <p:pic>
        <p:nvPicPr>
          <p:cNvPr id="48139" name="Picture 11" descr="http://files.ucivo.webnode.cz/system_preview_detail_200005562-9679d986d9-public/Dravci%20Kondor%20velk%C3%B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1"/>
          <a:stretch/>
        </p:blipFill>
        <p:spPr bwMode="auto">
          <a:xfrm>
            <a:off x="73730" y="1916832"/>
            <a:ext cx="4429375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41" name="Picture 13" descr="File:Gyps fulvus -Oakland Zoo-8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74"/>
          <a:stretch/>
        </p:blipFill>
        <p:spPr bwMode="auto">
          <a:xfrm>
            <a:off x="4566047" y="1700808"/>
            <a:ext cx="4489471" cy="396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7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47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7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8" grpId="0" autoUpdateAnimBg="0"/>
      <p:bldP spid="147460" grpId="0" autoUpdateAnimBg="0"/>
      <p:bldP spid="14746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30" name="Rectangle 10"/>
          <p:cNvSpPr>
            <a:spLocks noGrp="1" noChangeArrowheads="1"/>
          </p:cNvSpPr>
          <p:nvPr>
            <p:ph idx="1"/>
          </p:nvPr>
        </p:nvSpPr>
        <p:spPr>
          <a:xfrm>
            <a:off x="683568" y="1268760"/>
            <a:ext cx="7543800" cy="3462338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Zavalité tělo, kryté měkkým, hustým peřím.</a:t>
            </a:r>
          </a:p>
          <a:p>
            <a:pPr eaLnBrk="1" hangingPunct="1"/>
            <a:r>
              <a:rPr lang="cs-CZ" sz="2400" b="1" dirty="0" smtClean="0"/>
              <a:t>Při letu se řídí sluchem.</a:t>
            </a:r>
          </a:p>
          <a:p>
            <a:pPr eaLnBrk="1" hangingPunct="1"/>
            <a:r>
              <a:rPr lang="cs-CZ" sz="2400" b="1" dirty="0" smtClean="0"/>
              <a:t>Velké oči.</a:t>
            </a:r>
          </a:p>
          <a:p>
            <a:pPr eaLnBrk="1" hangingPunct="1"/>
            <a:r>
              <a:rPr lang="cs-CZ" sz="2400" b="1" dirty="0" smtClean="0"/>
              <a:t>Krmiví.</a:t>
            </a:r>
          </a:p>
          <a:p>
            <a:pPr eaLnBrk="1" hangingPunct="1"/>
            <a:r>
              <a:rPr lang="cs-CZ" sz="2400" b="1" dirty="0" smtClean="0"/>
              <a:t>Potravní specializace – drobní hlodavci.</a:t>
            </a:r>
          </a:p>
        </p:txBody>
      </p:sp>
      <p:sp>
        <p:nvSpPr>
          <p:cNvPr id="51203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E504625-B4C8-4301-9257-FCE3E415844C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1204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1205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718277D-569A-449B-A600-8D9CEF4DF512}" type="slidenum">
              <a:rPr lang="cs-CZ" smtClean="0"/>
              <a:pPr eaLnBrk="1" hangingPunct="1"/>
              <a:t>10</a:t>
            </a:fld>
            <a:endParaRPr lang="cs-CZ" smtClean="0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Sovy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6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63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6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63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6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F38ACB1-45EE-4B61-8F10-C38ABD0B6AA8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222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222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056DFFF4-5CEE-4C22-98BB-592611D61587}" type="slidenum">
              <a:rPr lang="cs-CZ" smtClean="0"/>
              <a:pPr eaLnBrk="1" hangingPunct="1"/>
              <a:t>11</a:t>
            </a:fld>
            <a:endParaRPr lang="cs-CZ" smtClean="0"/>
          </a:p>
        </p:txBody>
      </p:sp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Sovy</a:t>
            </a:r>
          </a:p>
        </p:txBody>
      </p:sp>
      <p:sp>
        <p:nvSpPr>
          <p:cNvPr id="192518" name="Text Box 6"/>
          <p:cNvSpPr txBox="1">
            <a:spLocks noChangeArrowheads="1"/>
          </p:cNvSpPr>
          <p:nvPr/>
        </p:nvSpPr>
        <p:spPr bwMode="auto">
          <a:xfrm>
            <a:off x="5843077" y="5805264"/>
            <a:ext cx="2376487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Puštík obecný</a:t>
            </a:r>
          </a:p>
        </p:txBody>
      </p:sp>
      <p:sp>
        <p:nvSpPr>
          <p:cNvPr id="192521" name="Text Box 9"/>
          <p:cNvSpPr txBox="1">
            <a:spLocks noChangeArrowheads="1"/>
          </p:cNvSpPr>
          <p:nvPr/>
        </p:nvSpPr>
        <p:spPr bwMode="auto">
          <a:xfrm>
            <a:off x="1835472" y="5825098"/>
            <a:ext cx="2376488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Výr velký</a:t>
            </a:r>
          </a:p>
        </p:txBody>
      </p:sp>
      <p:pic>
        <p:nvPicPr>
          <p:cNvPr id="4098" name="Picture 2" descr="Soubor:Strix aluco 3 (Martin Mecnarowski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8757"/>
            <a:ext cx="3692466" cy="528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03055"/>
            <a:ext cx="3806845" cy="4625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2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9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92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8" grpId="0" animBg="1"/>
      <p:bldP spid="1925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B9BC273-3843-4102-9F8B-E307E7A929C7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325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32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DB28457-C621-4DEA-80EE-C4D7154E2057}" type="slidenum">
              <a:rPr lang="cs-CZ" smtClean="0"/>
              <a:pPr eaLnBrk="1" hangingPunct="1"/>
              <a:t>12</a:t>
            </a:fld>
            <a:endParaRPr lang="cs-CZ" smtClean="0"/>
          </a:p>
        </p:txBody>
      </p:sp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Sovy</a:t>
            </a:r>
          </a:p>
        </p:txBody>
      </p:sp>
      <p:sp>
        <p:nvSpPr>
          <p:cNvPr id="194566" name="Text Box 6"/>
          <p:cNvSpPr txBox="1">
            <a:spLocks noChangeArrowheads="1"/>
          </p:cNvSpPr>
          <p:nvPr/>
        </p:nvSpPr>
        <p:spPr bwMode="auto">
          <a:xfrm>
            <a:off x="5904036" y="5609208"/>
            <a:ext cx="2376488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Sovice sněžná</a:t>
            </a:r>
          </a:p>
        </p:txBody>
      </p:sp>
      <p:sp>
        <p:nvSpPr>
          <p:cNvPr id="194568" name="Text Box 8"/>
          <p:cNvSpPr txBox="1">
            <a:spLocks noChangeArrowheads="1"/>
          </p:cNvSpPr>
          <p:nvPr/>
        </p:nvSpPr>
        <p:spPr bwMode="auto">
          <a:xfrm>
            <a:off x="1447826" y="5609208"/>
            <a:ext cx="2374900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/>
              <a:t>Sova pálená</a:t>
            </a:r>
          </a:p>
        </p:txBody>
      </p:sp>
      <p:pic>
        <p:nvPicPr>
          <p:cNvPr id="2050" name="Picture 2" descr="File:Snowy Owl - Schnee-Eu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1816"/>
            <a:ext cx="3744416" cy="527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files.zvireci-forum.webnode.cz/200000153-395963a533/sova%20p%C3%A1len%C3%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91152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94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94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66" grpId="0" animBg="1"/>
      <p:bldP spid="19456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4EC8CAD-5689-409A-8B28-8F4DACF50808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427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427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5F94032D-51D4-4ED7-A66A-6ECC68A785FB}" type="slidenum">
              <a:rPr lang="cs-CZ" smtClean="0"/>
              <a:pPr eaLnBrk="1" hangingPunct="1"/>
              <a:t>13</a:t>
            </a:fld>
            <a:endParaRPr lang="cs-CZ" smtClean="0"/>
          </a:p>
        </p:txBody>
      </p:sp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Sovy</a:t>
            </a:r>
          </a:p>
        </p:txBody>
      </p:sp>
      <p:sp>
        <p:nvSpPr>
          <p:cNvPr id="196611" name="Text Box 3"/>
          <p:cNvSpPr txBox="1">
            <a:spLocks noChangeArrowheads="1"/>
          </p:cNvSpPr>
          <p:nvPr/>
        </p:nvSpPr>
        <p:spPr bwMode="auto">
          <a:xfrm>
            <a:off x="1596827" y="5753224"/>
            <a:ext cx="2376487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Sýček obecný</a:t>
            </a:r>
          </a:p>
        </p:txBody>
      </p:sp>
      <p:sp>
        <p:nvSpPr>
          <p:cNvPr id="196613" name="Text Box 5"/>
          <p:cNvSpPr txBox="1">
            <a:spLocks noChangeArrowheads="1"/>
          </p:cNvSpPr>
          <p:nvPr/>
        </p:nvSpPr>
        <p:spPr bwMode="auto">
          <a:xfrm>
            <a:off x="5600452" y="5753224"/>
            <a:ext cx="2374900" cy="392112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Kulíšek nejmenší</a:t>
            </a:r>
          </a:p>
        </p:txBody>
      </p:sp>
      <p:pic>
        <p:nvPicPr>
          <p:cNvPr id="3076" name="Picture 4" descr="Soubor:Glaucidium passerinum am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209" y="1353344"/>
            <a:ext cx="4471386" cy="4412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Mochuelo Común ( Athene noctua )(1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3" t="12719" r="3841" b="9589"/>
          <a:stretch/>
        </p:blipFill>
        <p:spPr bwMode="auto">
          <a:xfrm>
            <a:off x="927779" y="1412776"/>
            <a:ext cx="338383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6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96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96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1" grpId="0" animBg="1"/>
      <p:bldP spid="1966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2054225"/>
            <a:ext cx="7543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Nejpočetnější řád letců – 9 000 druhů.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Zpěvný orgán </a:t>
            </a:r>
            <a:r>
              <a:rPr lang="cs-CZ" sz="2400" b="1" smtClean="0">
                <a:solidFill>
                  <a:schemeClr val="accent1"/>
                </a:solidFill>
              </a:rPr>
              <a:t>SYRINX</a:t>
            </a:r>
            <a:r>
              <a:rPr lang="cs-CZ" sz="2400" b="1" smtClean="0"/>
              <a:t>: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b="1" smtClean="0"/>
              <a:t>Hlasivkové svaly a blány nasedají na chrupavčitou výztuž v místě rozdvojení průdušnice na průdušky.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Nejmenší (náš) králíček obecný.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Největší (náš) krkavec velký.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Krmiví.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Stěhovaví.</a:t>
            </a:r>
          </a:p>
        </p:txBody>
      </p:sp>
      <p:sp>
        <p:nvSpPr>
          <p:cNvPr id="5529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BB60E302-EBFB-4DBA-A146-5DDE38850B8D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530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530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4218213-ED66-4CCB-A614-057B17B2C28A}" type="slidenum">
              <a:rPr lang="cs-CZ" smtClean="0"/>
              <a:pPr eaLnBrk="1" hangingPunct="1"/>
              <a:t>14</a:t>
            </a:fld>
            <a:endParaRPr lang="cs-CZ" smtClean="0"/>
          </a:p>
        </p:txBody>
      </p:sp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Pěvci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9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Skřivanovití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Konipasovití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Sýkorovití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Brhlíkovití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Pěnkavovití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Snovačovití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Žluvovití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Špačkovití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Krkavcovití</a:t>
            </a:r>
          </a:p>
          <a:p>
            <a:pPr eaLnBrk="1" hangingPunct="1"/>
            <a:endParaRPr lang="cs-CZ" sz="2400" b="1" smtClean="0">
              <a:solidFill>
                <a:schemeClr val="hlink"/>
              </a:solidFill>
            </a:endParaRPr>
          </a:p>
        </p:txBody>
      </p:sp>
      <p:sp>
        <p:nvSpPr>
          <p:cNvPr id="19763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481138"/>
            <a:ext cx="4038600" cy="4525962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Ťuhýkovití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Vlaštovkovití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Lejskovití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Skorcovití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Střízlikovití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Drozdovití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Strnadovití</a:t>
            </a:r>
          </a:p>
          <a:p>
            <a:pPr eaLnBrk="1" hangingPunct="1"/>
            <a:r>
              <a:rPr lang="cs-CZ" sz="2400" b="1" smtClean="0">
                <a:solidFill>
                  <a:schemeClr val="hlink"/>
                </a:solidFill>
              </a:rPr>
              <a:t>Pěnicovití</a:t>
            </a:r>
          </a:p>
          <a:p>
            <a:pPr eaLnBrk="1" hangingPunct="1">
              <a:buFont typeface="Wingdings" pitchFamily="2" charset="2"/>
              <a:buNone/>
            </a:pPr>
            <a:endParaRPr lang="cs-CZ" sz="2400" b="1" smtClean="0">
              <a:solidFill>
                <a:schemeClr val="hlink"/>
              </a:solidFill>
            </a:endParaRPr>
          </a:p>
        </p:txBody>
      </p:sp>
      <p:sp>
        <p:nvSpPr>
          <p:cNvPr id="56324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0E907ED-9D50-48EB-B3A9-16E8F6BDA70B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6325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6326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A4DD346-58A3-4E9B-A52A-F918E35642AC}" type="slidenum">
              <a:rPr lang="cs-CZ" smtClean="0"/>
              <a:pPr eaLnBrk="1" hangingPunct="1"/>
              <a:t>15</a:t>
            </a:fld>
            <a:endParaRPr lang="cs-CZ" smtClean="0"/>
          </a:p>
        </p:txBody>
      </p:sp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897813" cy="1431925"/>
          </a:xfrm>
        </p:spPr>
        <p:txBody>
          <a:bodyPr/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s-CZ"/>
              <a:t>Pěvci – nejvýznamnější čeledi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7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97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976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1976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976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97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197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97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197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197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197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1000"/>
                                        <p:tgtEl>
                                          <p:spTgt spid="197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6500"/>
                            </p:stCondLst>
                            <p:childTnLst>
                              <p:par>
                                <p:cTn id="7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1000"/>
                                        <p:tgtEl>
                                          <p:spTgt spid="1976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build="p"/>
      <p:bldP spid="19763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89045C2-384E-4B4D-B498-196564B39F56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57347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57348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27F2744-913E-45B9-84CC-9819C4C6B701}" type="slidenum">
              <a:rPr lang="cs-CZ" smtClean="0"/>
              <a:pPr eaLnBrk="1" hangingPunct="1"/>
              <a:t>16</a:t>
            </a:fld>
            <a:endParaRPr lang="cs-CZ" smtClean="0"/>
          </a:p>
        </p:txBody>
      </p:sp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Syrinx</a:t>
            </a:r>
          </a:p>
        </p:txBody>
      </p:sp>
      <p:sp>
        <p:nvSpPr>
          <p:cNvPr id="120843" name="Text Box 11"/>
          <p:cNvSpPr txBox="1">
            <a:spLocks noChangeArrowheads="1"/>
          </p:cNvSpPr>
          <p:nvPr/>
        </p:nvSpPr>
        <p:spPr bwMode="auto">
          <a:xfrm>
            <a:off x="1845989" y="5589240"/>
            <a:ext cx="5184775" cy="666750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Syrinx se nachází v místě rozvětvení průdušnice na  průdušky</a:t>
            </a:r>
          </a:p>
        </p:txBody>
      </p:sp>
      <p:pic>
        <p:nvPicPr>
          <p:cNvPr id="4098" name="Picture 2" descr="http://lh6.ggpht.com/_6LWjP0sZ22w/SzrTewuwUTI/AAAAAAAAHM8/QXgQpoNA8W4/Syrinx%20Expand-O_thumb%5B5%5D.jpg?imgmax=8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053" y="1101007"/>
            <a:ext cx="5832648" cy="443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0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20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4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CEE04-A8BC-47F0-85AF-731ADCDF95A7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79AE1-BAC0-4C2A-A856-3CC5A6298FE6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0" y="188640"/>
            <a:ext cx="498424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79802" y="3208784"/>
            <a:ext cx="2064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pěnkava obecná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45424" y="2939817"/>
            <a:ext cx="1864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vrabec domácí</a:t>
            </a:r>
            <a:endParaRPr lang="cs-CZ" b="1" dirty="0"/>
          </a:p>
        </p:txBody>
      </p:sp>
      <p:pic>
        <p:nvPicPr>
          <p:cNvPr id="2" name="Picture 2" descr="Soubor:House sparrowI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860" y="3381157"/>
            <a:ext cx="4710393" cy="314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664124"/>
      </p:ext>
    </p:extLst>
  </p:cSld>
  <p:clrMapOvr>
    <a:masterClrMapping/>
  </p:clrMapOvr>
  <p:transition>
    <p:zo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CEE04-A8BC-47F0-85AF-731ADCDF95A7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79AE1-BAC0-4C2A-A856-3CC5A6298FE6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51966" y="3094767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strnad  obecný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755151"/>
            <a:ext cx="1885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stehlík obecný</a:t>
            </a:r>
            <a:endParaRPr lang="cs-CZ" b="1" dirty="0"/>
          </a:p>
        </p:txBody>
      </p:sp>
      <p:pic>
        <p:nvPicPr>
          <p:cNvPr id="2052" name="Picture 4" descr="http://files.ucivo.webnode.cz/system_preview_detail_200000193-b3c0eb4e0f-public/Stehl%C3%ADk%20obecn%C3%BD%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24483"/>
            <a:ext cx="428625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Soubor:Emberiza citrinella 1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49" y="107188"/>
            <a:ext cx="4639899" cy="303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871733"/>
      </p:ext>
    </p:extLst>
  </p:cSld>
  <p:clrMapOvr>
    <a:masterClrMapping/>
  </p:clrMapOvr>
  <p:transition>
    <p:zo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CEE04-A8BC-47F0-85AF-731ADCDF95A7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79AE1-BAC0-4C2A-A856-3CC5A6298FE6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14727" y="3420305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hýl obecný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2755151"/>
            <a:ext cx="1697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skřivan polní</a:t>
            </a:r>
            <a:endParaRPr lang="cs-CZ" b="1" dirty="0"/>
          </a:p>
        </p:txBody>
      </p:sp>
      <p:pic>
        <p:nvPicPr>
          <p:cNvPr id="3074" name="Picture 2" descr="http://www.tatry.cz/media/image/hyl-obec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7153"/>
            <a:ext cx="4929485" cy="328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Alauda arvensis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24483"/>
            <a:ext cx="5580112" cy="372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349202"/>
      </p:ext>
    </p:extLst>
  </p:cSld>
  <p:clrMapOvr>
    <a:masterClrMapping/>
  </p:clrMapOvr>
  <p:transition>
    <p:zo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CEE04-A8BC-47F0-85AF-731ADCDF95A7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79AE1-BAC0-4C2A-A856-3CC5A6298FE6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276432"/>
            <a:ext cx="2124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sýkora modřinka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8471" y="2664440"/>
            <a:ext cx="2000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sýkora koňadra</a:t>
            </a:r>
            <a:endParaRPr lang="cs-CZ" b="1" dirty="0"/>
          </a:p>
        </p:txBody>
      </p:sp>
      <p:pic>
        <p:nvPicPr>
          <p:cNvPr id="4099" name="Picture 3" descr="C:\Users\Jenik\Desktop\fotbal a sykorky\IMG_2276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6847" t="14491" b="13919"/>
          <a:stretch/>
        </p:blipFill>
        <p:spPr bwMode="auto">
          <a:xfrm>
            <a:off x="3669906" y="2996952"/>
            <a:ext cx="5441379" cy="351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Parus caeruleus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9714"/>
            <a:ext cx="4235624" cy="317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349202"/>
      </p:ext>
    </p:extLst>
  </p:cSld>
  <p:clrMapOvr>
    <a:masterClrMapping/>
  </p:clrMapOvr>
  <p:transition>
    <p:zo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0CEE04-A8BC-47F0-85AF-731ADCDF95A7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79AE1-BAC0-4C2A-A856-3CC5A6298FE6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51963" y="3573016"/>
            <a:ext cx="1837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jiřička obecná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04759" y="2906799"/>
            <a:ext cx="2215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vlaštovka obecná</a:t>
            </a:r>
            <a:endParaRPr lang="cs-CZ" b="1" dirty="0"/>
          </a:p>
        </p:txBody>
      </p:sp>
      <p:pic>
        <p:nvPicPr>
          <p:cNvPr id="5122" name="Picture 2" descr="http://www.vogelwarte.ch/assets/images/vogeldb/artbilder/700px/3640_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6" y="44624"/>
            <a:ext cx="5328592" cy="355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springalive.net/bindata/promotion/obrazki2/PR2ac2040051ba5df61562a1948286bf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72" y="3276131"/>
            <a:ext cx="5447928" cy="360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393191"/>
      </p:ext>
    </p:extLst>
  </p:cSld>
  <p:clrMapOvr>
    <a:masterClrMapping/>
  </p:clrMapOvr>
  <p:transition>
    <p:zo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C0671-F111-4AB2-BC63-11EC8736FF86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A5CBDD-7A3D-427D-8C7E-4176569A0714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pic>
        <p:nvPicPr>
          <p:cNvPr id="6146" name="Picture 2" descr="http://www.prirodainfo.cz/photos/Turdus%20merul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93" y="116631"/>
            <a:ext cx="5208513" cy="390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03240" y="4036422"/>
            <a:ext cx="1313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kos </a:t>
            </a:r>
            <a:r>
              <a:rPr lang="cs-CZ" b="1" dirty="0" smtClean="0"/>
              <a:t>černý</a:t>
            </a:r>
            <a:endParaRPr lang="cs-CZ" b="1" dirty="0"/>
          </a:p>
        </p:txBody>
      </p:sp>
      <p:pic>
        <p:nvPicPr>
          <p:cNvPr id="6148" name="Picture 4" descr="http://img4.rajce.idnes.cz/d0409/2/2545/2545299_65d731ac48df7ff416f52a7d555976ec/images/216-slavik_obec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668" y="3337644"/>
            <a:ext cx="5155332" cy="352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77574" y="2956302"/>
            <a:ext cx="1747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slavík obecný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02292200"/>
      </p:ext>
    </p:extLst>
  </p:cSld>
  <p:clrMapOvr>
    <a:masterClrMapping/>
  </p:clrMapOvr>
  <p:transition>
    <p:zo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C0671-F111-4AB2-BC63-11EC8736FF86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A5CBDD-7A3D-427D-8C7E-4176569A0714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76378" y="3747488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špaček obecný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85244" y="2837532"/>
            <a:ext cx="1755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drozd zpěvný</a:t>
            </a:r>
            <a:endParaRPr lang="cs-CZ" b="1" dirty="0"/>
          </a:p>
        </p:txBody>
      </p:sp>
      <p:pic>
        <p:nvPicPr>
          <p:cNvPr id="8194" name="Picture 2" descr="http://www.bmtypo.cz/photobank/82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4503231" cy="374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Song thru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4752528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636646"/>
      </p:ext>
    </p:extLst>
  </p:cSld>
  <p:clrMapOvr>
    <a:masterClrMapping/>
  </p:clrMapOvr>
  <p:transition>
    <p:zo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C0671-F111-4AB2-BC63-11EC8736FF86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A5CBDD-7A3D-427D-8C7E-4176569A0714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72122" y="3337644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konipas bílý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83989" y="2956302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sojka obecná</a:t>
            </a:r>
            <a:endParaRPr lang="cs-CZ" b="1" dirty="0"/>
          </a:p>
        </p:txBody>
      </p:sp>
      <p:pic>
        <p:nvPicPr>
          <p:cNvPr id="7170" name="Picture 2" descr="http://files.scitanistc.webnode.cz/200000186-38108390b7/MOTAL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3532"/>
            <a:ext cx="4623594" cy="328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http://www.gymkh.cz/student/biologie/nemecek/Pt%C3%A1ci/sojka%20obecn%C3%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431" y="3310133"/>
            <a:ext cx="4735374" cy="319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636646"/>
      </p:ext>
    </p:extLst>
  </p:cSld>
  <p:clrMapOvr>
    <a:masterClrMapping/>
  </p:clrMapOvr>
  <p:transition>
    <p:zoom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C0671-F111-4AB2-BC63-11EC8736FF86}" type="datetime1">
              <a:rPr lang="cs-CZ" smtClean="0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Zoologie - Ptáci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A5CBDD-7A3D-427D-8C7E-4176569A0714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pic>
        <p:nvPicPr>
          <p:cNvPr id="10242" name="Picture 2" descr="http://nd01.jxs.cz/685/442/87e3a8f5d5_7352905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792"/>
            <a:ext cx="4605018" cy="356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Corvus frugilegus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715" y="3531096"/>
            <a:ext cx="4685285" cy="325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Soubor:Corvus corone 1 (Marek Szczepanek)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" t="24132" r="26848" b="15267"/>
          <a:stretch/>
        </p:blipFill>
        <p:spPr bwMode="auto">
          <a:xfrm>
            <a:off x="184869" y="4221088"/>
            <a:ext cx="4273845" cy="251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84115" y="3867036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vrána obecná černá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95478" y="476672"/>
            <a:ext cx="184217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straka obecná</a:t>
            </a:r>
            <a:endParaRPr lang="cs-CZ" b="1" dirty="0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-43433"/>
            <a:ext cx="3419872" cy="3419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61688" y="3844950"/>
            <a:ext cx="191270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havran obecný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25406" y="321003"/>
            <a:ext cx="179408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krkavec velký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28953591"/>
      </p:ext>
    </p:extLst>
  </p:cSld>
  <p:clrMapOvr>
    <a:masterClrMapping/>
  </p:clrMapOvr>
  <p:transition>
    <p:zo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67544" y="1628800"/>
            <a:ext cx="4038600" cy="4525962"/>
          </a:xfrm>
          <a:gradFill rotWithShape="1">
            <a:gsLst>
              <a:gs pos="0">
                <a:srgbClr val="005E76"/>
              </a:gs>
              <a:gs pos="100000">
                <a:srgbClr val="00CCFF"/>
              </a:gs>
            </a:gsLst>
            <a:lin ang="0" scaled="1"/>
          </a:gradFill>
          <a:ln w="25400" cap="flat" algn="ctr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Krkavec velký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Bekasina otavní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Bukač velký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Puštík obecný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Sokol stěhovavý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r>
              <a:rPr lang="cs-CZ" sz="2400" b="1" smtClean="0"/>
              <a:t>Rorýs obecný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</a:pPr>
            <a:endParaRPr lang="cs-CZ" b="1" smtClean="0"/>
          </a:p>
        </p:txBody>
      </p:sp>
      <p:sp>
        <p:nvSpPr>
          <p:cNvPr id="20071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004048" y="1844824"/>
            <a:ext cx="3695700" cy="4114800"/>
          </a:xfrm>
          <a:gradFill rotWithShape="1">
            <a:gsLst>
              <a:gs pos="0">
                <a:schemeClr val="bg2">
                  <a:gamma/>
                  <a:shade val="46275"/>
                  <a:invGamma/>
                </a:schemeClr>
              </a:gs>
              <a:gs pos="100000">
                <a:schemeClr val="bg2"/>
              </a:gs>
            </a:gsLst>
            <a:lin ang="0" scaled="1"/>
          </a:gradFill>
          <a:ln w="25400" cap="flat" algn="ctr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Svišťouni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Pěvci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Dravci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Brodiví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Dlouhokřídlí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r>
              <a:rPr lang="cs-CZ" sz="2400" b="1"/>
              <a:t>Sovy</a:t>
            </a:r>
          </a:p>
          <a:p>
            <a:pPr marL="533400" indent="-533400" eaLnBrk="1" fontAlgn="auto" hangingPunct="1">
              <a:spcAft>
                <a:spcPts val="0"/>
              </a:spcAft>
              <a:buClr>
                <a:schemeClr val="tx1"/>
              </a:buClr>
              <a:buSzTx/>
              <a:buFont typeface="Wingdings" pitchFamily="2" charset="2"/>
              <a:buAutoNum type="alphaLcParenR"/>
              <a:defRPr/>
            </a:pPr>
            <a:endParaRPr lang="cs-CZ" sz="2400" b="1"/>
          </a:p>
        </p:txBody>
      </p:sp>
      <p:sp>
        <p:nvSpPr>
          <p:cNvPr id="61444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672032B-6102-4A3C-AE08-A307F4A4FD7F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61445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61446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DF9421C-A5A4-4D90-90B2-6F3C18166A8D}" type="slidenum">
              <a:rPr lang="cs-CZ" smtClean="0"/>
              <a:pPr eaLnBrk="1" hangingPunct="1"/>
              <a:t>26</a:t>
            </a:fld>
            <a:endParaRPr lang="cs-CZ" smtClean="0"/>
          </a:p>
        </p:txBody>
      </p:sp>
      <p:sp>
        <p:nvSpPr>
          <p:cNvPr id="200708" name="Rectangle 4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75335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Které pojmy spolu souvisí?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0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070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07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007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007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007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007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007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007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00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2007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2007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2007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2007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2007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9" grpId="0" build="p" animBg="1"/>
      <p:bldP spid="200710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5" name="Rectangle 3"/>
          <p:cNvSpPr>
            <a:spLocks noGrp="1" noChangeArrowheads="1"/>
          </p:cNvSpPr>
          <p:nvPr>
            <p:ph idx="1"/>
          </p:nvPr>
        </p:nvSpPr>
        <p:spPr>
          <a:xfrm>
            <a:off x="1116013" y="2060575"/>
            <a:ext cx="1992312" cy="3889375"/>
          </a:xfrm>
          <a:solidFill>
            <a:schemeClr val="hlink"/>
          </a:solidFill>
          <a:ln w="25400" cap="flat" algn="ctr">
            <a:solidFill>
              <a:schemeClr val="accent1"/>
            </a:solidFill>
            <a:miter lim="800000"/>
            <a:headEnd/>
            <a:tailEnd/>
          </a:ln>
        </p:spPr>
        <p:txBody>
          <a:bodyPr anchor="ctr" anchorCtr="1"/>
          <a:lstStyle/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b</a:t>
            </a:r>
          </a:p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e</a:t>
            </a:r>
          </a:p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d</a:t>
            </a:r>
          </a:p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f</a:t>
            </a:r>
          </a:p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c</a:t>
            </a:r>
          </a:p>
          <a:p>
            <a:pPr marL="609600" indent="-609600" eaLnBrk="1" hangingPunct="1">
              <a:buClr>
                <a:schemeClr val="bg2"/>
              </a:buClr>
              <a:buSzTx/>
              <a:buFont typeface="Wingdings" pitchFamily="2" charset="2"/>
              <a:buAutoNum type="arabicPeriod"/>
            </a:pPr>
            <a:r>
              <a:rPr lang="cs-CZ" b="1" smtClean="0">
                <a:solidFill>
                  <a:schemeClr val="bg2"/>
                </a:solidFill>
              </a:rPr>
              <a:t>a</a:t>
            </a:r>
          </a:p>
        </p:txBody>
      </p:sp>
      <p:sp>
        <p:nvSpPr>
          <p:cNvPr id="62467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102DC41-D58A-46AE-92A6-4CFFF034C550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6246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62469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D2867C0-0E0C-4AC1-A0E6-B649BCF1D48A}" type="slidenum">
              <a:rPr lang="cs-CZ" smtClean="0"/>
              <a:pPr eaLnBrk="1" hangingPunct="1"/>
              <a:t>27</a:t>
            </a:fld>
            <a:endParaRPr lang="cs-CZ" smtClean="0"/>
          </a:p>
        </p:txBody>
      </p:sp>
      <p:sp>
        <p:nvSpPr>
          <p:cNvPr id="202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Vyhodnocení: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2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27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2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02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02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02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755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36984" cy="602848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700" dirty="0">
                <a:latin typeface="Arial - 21"/>
              </a:rPr>
              <a:t>Výukový materiál je určen pro </a:t>
            </a:r>
            <a:r>
              <a:rPr lang="cs-CZ" sz="1700" dirty="0" smtClean="0">
                <a:latin typeface="Arial - 21"/>
              </a:rPr>
              <a:t>žáky 7. tříd, slouží k osvojení nové látky týkající se systematického rozdělení ptáků a popisu jednotlivých druhů.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4293665462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9"/>
            <a:ext cx="8820302" cy="166844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844826"/>
            <a:ext cx="8820302" cy="5400598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4814" y="2269445"/>
            <a:ext cx="8113471" cy="4403889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algn="l"/>
            <a:r>
              <a:rPr lang="cs-CZ" sz="1400" dirty="0"/>
              <a:t>Černík Vladimír, Hamerská Marta, Martinec Zdeněk, Vaněk Jan. Přírodopis 7 pro základní školy</a:t>
            </a:r>
            <a:r>
              <a:rPr lang="cs-CZ" sz="1400" i="1" dirty="0"/>
              <a:t>. </a:t>
            </a:r>
            <a:r>
              <a:rPr lang="cs-CZ" sz="1400" dirty="0"/>
              <a:t>1.vydání Praha: SPN, 2008. ISBN 978-80-7235-387-3 </a:t>
            </a:r>
          </a:p>
          <a:p>
            <a:pPr algn="l"/>
            <a:r>
              <a:rPr lang="cs-CZ" sz="1400" dirty="0" smtClean="0"/>
              <a:t>Obrázky:</a:t>
            </a:r>
          </a:p>
          <a:p>
            <a:pPr algn="l"/>
            <a:r>
              <a:rPr lang="cs-CZ" sz="700" u="sng" dirty="0">
                <a:hlinkClick r:id="rId3"/>
              </a:rPr>
              <a:t>http://www.gymta.cz/kabinety/</a:t>
            </a:r>
            <a:r>
              <a:rPr lang="cs-CZ" sz="700" u="sng" dirty="0" err="1">
                <a:hlinkClick r:id="rId3"/>
              </a:rPr>
              <a:t>kab_biologie</a:t>
            </a:r>
            <a:r>
              <a:rPr lang="cs-CZ" sz="700" u="sng" dirty="0">
                <a:hlinkClick r:id="rId3"/>
              </a:rPr>
              <a:t>/</a:t>
            </a:r>
            <a:r>
              <a:rPr lang="cs-CZ" sz="700" u="sng" dirty="0" err="1">
                <a:hlinkClick r:id="rId3"/>
              </a:rPr>
              <a:t>videoatlas</a:t>
            </a:r>
            <a:r>
              <a:rPr lang="cs-CZ" sz="700" u="sng" dirty="0">
                <a:hlinkClick r:id="rId3"/>
              </a:rPr>
              <a:t>/</a:t>
            </a:r>
            <a:r>
              <a:rPr lang="cs-CZ" sz="700" u="sng" dirty="0" err="1">
                <a:hlinkClick r:id="rId3"/>
              </a:rPr>
              <a:t>ptaci</a:t>
            </a:r>
            <a:r>
              <a:rPr lang="cs-CZ" sz="700" u="sng" dirty="0">
                <a:hlinkClick r:id="rId3"/>
              </a:rPr>
              <a:t>/</a:t>
            </a:r>
            <a:r>
              <a:rPr lang="cs-CZ" sz="700" u="sng" dirty="0" err="1">
                <a:hlinkClick r:id="rId3"/>
              </a:rPr>
              <a:t>img</a:t>
            </a:r>
            <a:r>
              <a:rPr lang="cs-CZ" sz="700" u="sng" dirty="0">
                <a:hlinkClick r:id="rId3"/>
              </a:rPr>
              <a:t>/101-postolka-obecna.jpg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4"/>
              </a:rPr>
              <a:t>http://www.fotoaparat.cz/g/10/09/26/733143_f3eee.jpg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5"/>
              </a:rPr>
              <a:t>http://www.birdwatchireland.ie/</a:t>
            </a:r>
            <a:r>
              <a:rPr lang="cs-CZ" sz="700" u="sng" dirty="0" err="1">
                <a:hlinkClick r:id="rId5"/>
              </a:rPr>
              <a:t>Portals</a:t>
            </a:r>
            <a:r>
              <a:rPr lang="cs-CZ" sz="700" u="sng" dirty="0">
                <a:hlinkClick r:id="rId5"/>
              </a:rPr>
              <a:t>/0/</a:t>
            </a:r>
            <a:r>
              <a:rPr lang="cs-CZ" sz="700" u="sng" dirty="0" err="1">
                <a:hlinkClick r:id="rId5"/>
              </a:rPr>
              <a:t>images_large</a:t>
            </a:r>
            <a:r>
              <a:rPr lang="cs-CZ" sz="700" u="sng" dirty="0">
                <a:hlinkClick r:id="rId5"/>
              </a:rPr>
              <a:t>/White-tailed_Eagle_P1_large_(</a:t>
            </a:r>
            <a:r>
              <a:rPr lang="cs-CZ" sz="700" u="sng" dirty="0" err="1">
                <a:hlinkClick r:id="rId5"/>
              </a:rPr>
              <a:t>Mike_Brown</a:t>
            </a:r>
            <a:r>
              <a:rPr lang="cs-CZ" sz="700" u="sng" dirty="0">
                <a:hlinkClick r:id="rId5"/>
              </a:rPr>
              <a:t>).</a:t>
            </a:r>
            <a:r>
              <a:rPr lang="cs-CZ" sz="700" u="sng" dirty="0" err="1">
                <a:hlinkClick r:id="rId5"/>
              </a:rPr>
              <a:t>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6"/>
              </a:rPr>
              <a:t>http://upload.wikimedia.org/</a:t>
            </a:r>
            <a:r>
              <a:rPr lang="cs-CZ" sz="700" u="sng" dirty="0" err="1">
                <a:hlinkClick r:id="rId6"/>
              </a:rPr>
              <a:t>wikipedia</a:t>
            </a:r>
            <a:r>
              <a:rPr lang="cs-CZ" sz="700" u="sng" dirty="0">
                <a:hlinkClick r:id="rId6"/>
              </a:rPr>
              <a:t>/</a:t>
            </a:r>
            <a:r>
              <a:rPr lang="cs-CZ" sz="700" u="sng" dirty="0" err="1">
                <a:hlinkClick r:id="rId6"/>
              </a:rPr>
              <a:t>commons</a:t>
            </a:r>
            <a:r>
              <a:rPr lang="cs-CZ" sz="700" u="sng" dirty="0">
                <a:hlinkClick r:id="rId6"/>
              </a:rPr>
              <a:t>/</a:t>
            </a:r>
            <a:r>
              <a:rPr lang="cs-CZ" sz="700" u="sng" dirty="0" err="1">
                <a:hlinkClick r:id="rId6"/>
              </a:rPr>
              <a:t>thumb</a:t>
            </a:r>
            <a:r>
              <a:rPr lang="cs-CZ" sz="700" u="sng" dirty="0">
                <a:hlinkClick r:id="rId6"/>
              </a:rPr>
              <a:t>/9/9f/Falco_peregrinus_-Nova_Scotia%2C_Canada_-eating-8.jpg/800px-Falco_peregrinus_-Nova_Scotia%2C_Canada_-eating-8.jpg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7"/>
              </a:rPr>
              <a:t>http://files.ucivo.webnode.cz/system_preview_detail_200005562-9679d986d9-public/Dravci%20Kondor%20velk%C3%BD.jpg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8"/>
              </a:rPr>
              <a:t>http://upload.wikimedia.org/</a:t>
            </a:r>
            <a:r>
              <a:rPr lang="cs-CZ" sz="700" u="sng" dirty="0" err="1">
                <a:hlinkClick r:id="rId8"/>
              </a:rPr>
              <a:t>wikipedia</a:t>
            </a:r>
            <a:r>
              <a:rPr lang="cs-CZ" sz="700" u="sng" dirty="0">
                <a:hlinkClick r:id="rId8"/>
              </a:rPr>
              <a:t>/</a:t>
            </a:r>
            <a:r>
              <a:rPr lang="cs-CZ" sz="700" u="sng" dirty="0" err="1">
                <a:hlinkClick r:id="rId8"/>
              </a:rPr>
              <a:t>commons</a:t>
            </a:r>
            <a:r>
              <a:rPr lang="cs-CZ" sz="700" u="sng" dirty="0">
                <a:hlinkClick r:id="rId8"/>
              </a:rPr>
              <a:t>/</a:t>
            </a:r>
            <a:r>
              <a:rPr lang="cs-CZ" sz="700" u="sng" dirty="0" err="1">
                <a:hlinkClick r:id="rId8"/>
              </a:rPr>
              <a:t>thumb</a:t>
            </a:r>
            <a:r>
              <a:rPr lang="cs-CZ" sz="700" u="sng" dirty="0">
                <a:hlinkClick r:id="rId8"/>
              </a:rPr>
              <a:t>/0/0b/Gyps_fulvus_-Oakland_Zoo-8a.jpg/799px-Gyps_fulvus_-Oakland_Zoo-8a.jpg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9"/>
              </a:rPr>
              <a:t>http://fotoblog.in/galerie/</a:t>
            </a:r>
            <a:r>
              <a:rPr lang="cs-CZ" sz="700" u="sng" dirty="0" err="1">
                <a:hlinkClick r:id="rId9"/>
              </a:rPr>
              <a:t>albums</a:t>
            </a:r>
            <a:r>
              <a:rPr lang="cs-CZ" sz="700" u="sng" dirty="0">
                <a:hlinkClick r:id="rId9"/>
              </a:rPr>
              <a:t>/</a:t>
            </a:r>
            <a:r>
              <a:rPr lang="cs-CZ" sz="700" u="sng" dirty="0" err="1">
                <a:hlinkClick r:id="rId9"/>
              </a:rPr>
              <a:t>ptaci-aves</a:t>
            </a:r>
            <a:r>
              <a:rPr lang="cs-CZ" sz="700" u="sng" dirty="0">
                <a:hlinkClick r:id="rId9"/>
              </a:rPr>
              <a:t>/6838701.jpg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0"/>
              </a:rPr>
              <a:t>http://</a:t>
            </a:r>
            <a:r>
              <a:rPr lang="cs-CZ" sz="700" u="sng" dirty="0" smtClean="0">
                <a:hlinkClick r:id="rId10"/>
              </a:rPr>
              <a:t>upload.wikimedia.org/</a:t>
            </a:r>
            <a:r>
              <a:rPr lang="cs-CZ" sz="700" u="sng" dirty="0" err="1" smtClean="0">
                <a:hlinkClick r:id="rId10"/>
              </a:rPr>
              <a:t>wikipedia</a:t>
            </a:r>
            <a:r>
              <a:rPr lang="cs-CZ" sz="700" u="sng" dirty="0" smtClean="0">
                <a:hlinkClick r:id="rId10"/>
              </a:rPr>
              <a:t>/</a:t>
            </a:r>
            <a:r>
              <a:rPr lang="cs-CZ" sz="700" u="sng" dirty="0" err="1" smtClean="0">
                <a:hlinkClick r:id="rId10"/>
              </a:rPr>
              <a:t>commons</a:t>
            </a:r>
            <a:r>
              <a:rPr lang="cs-CZ" sz="700" u="sng" dirty="0" smtClean="0">
                <a:hlinkClick r:id="rId10"/>
              </a:rPr>
              <a:t>/</a:t>
            </a:r>
            <a:r>
              <a:rPr lang="cs-CZ" sz="700" u="sng" dirty="0" err="1" smtClean="0">
                <a:hlinkClick r:id="rId10"/>
              </a:rPr>
              <a:t>thumb</a:t>
            </a:r>
            <a:r>
              <a:rPr lang="cs-CZ" sz="700" u="sng" dirty="0" smtClean="0">
                <a:hlinkClick r:id="rId10"/>
              </a:rPr>
              <a:t>/3/33/House_sparrowIII.jpg/800px-House_sparrowIII.jpg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11"/>
              </a:rPr>
              <a:t>http://files.ucivo.webnode.cz/system_preview_detail_200000193-b3c0eb4e0f-public/Stehl%C3%ADk%20obecn%C3%BD%20.jpg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2"/>
              </a:rPr>
              <a:t>http://upload.wikimedia.org/</a:t>
            </a:r>
            <a:r>
              <a:rPr lang="cs-CZ" sz="700" u="sng" dirty="0" err="1">
                <a:hlinkClick r:id="rId12"/>
              </a:rPr>
              <a:t>wikipedia</a:t>
            </a:r>
            <a:r>
              <a:rPr lang="cs-CZ" sz="700" u="sng" dirty="0">
                <a:hlinkClick r:id="rId12"/>
              </a:rPr>
              <a:t>/</a:t>
            </a:r>
            <a:r>
              <a:rPr lang="cs-CZ" sz="700" u="sng" dirty="0" err="1">
                <a:hlinkClick r:id="rId12"/>
              </a:rPr>
              <a:t>commons</a:t>
            </a:r>
            <a:r>
              <a:rPr lang="cs-CZ" sz="700" u="sng" dirty="0">
                <a:hlinkClick r:id="rId12"/>
              </a:rPr>
              <a:t>/9/93/Emberiza_citrinella_1_%</a:t>
            </a:r>
            <a:r>
              <a:rPr lang="cs-CZ" sz="700" u="sng" dirty="0" smtClean="0">
                <a:hlinkClick r:id="rId12"/>
              </a:rPr>
              <a:t>28Marek_Szczepanek%29.jpg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13"/>
              </a:rPr>
              <a:t>http://www.tatry.cz/media/image/hyl-obecny.jpg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4"/>
              </a:rPr>
              <a:t>http://upload.wikimedia.org/</a:t>
            </a:r>
            <a:r>
              <a:rPr lang="cs-CZ" sz="700" u="sng" dirty="0" err="1">
                <a:hlinkClick r:id="rId14"/>
              </a:rPr>
              <a:t>wikipedia</a:t>
            </a:r>
            <a:r>
              <a:rPr lang="cs-CZ" sz="700" u="sng" dirty="0">
                <a:hlinkClick r:id="rId14"/>
              </a:rPr>
              <a:t>/</a:t>
            </a:r>
            <a:r>
              <a:rPr lang="cs-CZ" sz="700" u="sng" dirty="0" err="1">
                <a:hlinkClick r:id="rId14"/>
              </a:rPr>
              <a:t>commons</a:t>
            </a:r>
            <a:r>
              <a:rPr lang="cs-CZ" sz="700" u="sng" dirty="0">
                <a:hlinkClick r:id="rId14"/>
              </a:rPr>
              <a:t>/d/d8/Alauda_arvensis_2.jpg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5"/>
              </a:rPr>
              <a:t>http://</a:t>
            </a:r>
            <a:r>
              <a:rPr lang="cs-CZ" sz="700" u="sng" dirty="0" smtClean="0">
                <a:hlinkClick r:id="rId15"/>
              </a:rPr>
              <a:t>upload.wikimedia.org/</a:t>
            </a:r>
            <a:r>
              <a:rPr lang="cs-CZ" sz="700" u="sng" dirty="0" err="1" smtClean="0">
                <a:hlinkClick r:id="rId15"/>
              </a:rPr>
              <a:t>wikipedia</a:t>
            </a:r>
            <a:r>
              <a:rPr lang="cs-CZ" sz="700" u="sng" dirty="0" smtClean="0">
                <a:hlinkClick r:id="rId15"/>
              </a:rPr>
              <a:t>/</a:t>
            </a:r>
            <a:r>
              <a:rPr lang="cs-CZ" sz="700" u="sng" dirty="0" err="1" smtClean="0">
                <a:hlinkClick r:id="rId15"/>
              </a:rPr>
              <a:t>commons</a:t>
            </a:r>
            <a:r>
              <a:rPr lang="cs-CZ" sz="700" u="sng" dirty="0" smtClean="0">
                <a:hlinkClick r:id="rId15"/>
              </a:rPr>
              <a:t>/8/88/Parus_caeruleus1.jpg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16"/>
              </a:rPr>
              <a:t>http://www.vogelwarte.ch/</a:t>
            </a:r>
            <a:r>
              <a:rPr lang="cs-CZ" sz="700" u="sng" dirty="0" err="1">
                <a:hlinkClick r:id="rId16"/>
              </a:rPr>
              <a:t>assets</a:t>
            </a:r>
            <a:r>
              <a:rPr lang="cs-CZ" sz="700" u="sng" dirty="0">
                <a:hlinkClick r:id="rId16"/>
              </a:rPr>
              <a:t>/</a:t>
            </a:r>
            <a:r>
              <a:rPr lang="cs-CZ" sz="700" u="sng" dirty="0" err="1">
                <a:hlinkClick r:id="rId16"/>
              </a:rPr>
              <a:t>images</a:t>
            </a:r>
            <a:r>
              <a:rPr lang="cs-CZ" sz="700" u="sng" dirty="0">
                <a:hlinkClick r:id="rId16"/>
              </a:rPr>
              <a:t>/</a:t>
            </a:r>
            <a:r>
              <a:rPr lang="cs-CZ" sz="700" u="sng" dirty="0" err="1">
                <a:hlinkClick r:id="rId16"/>
              </a:rPr>
              <a:t>vogeldb</a:t>
            </a:r>
            <a:r>
              <a:rPr lang="cs-CZ" sz="700" u="sng" dirty="0">
                <a:hlinkClick r:id="rId16"/>
              </a:rPr>
              <a:t>/</a:t>
            </a:r>
            <a:r>
              <a:rPr lang="cs-CZ" sz="700" u="sng" dirty="0" err="1">
                <a:hlinkClick r:id="rId16"/>
              </a:rPr>
              <a:t>artbilder</a:t>
            </a:r>
            <a:r>
              <a:rPr lang="cs-CZ" sz="700" u="sng" dirty="0">
                <a:hlinkClick r:id="rId16"/>
              </a:rPr>
              <a:t>/700px/3640_0.jpg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7"/>
              </a:rPr>
              <a:t>http://www.springalive.net/</a:t>
            </a:r>
            <a:r>
              <a:rPr lang="cs-CZ" sz="700" u="sng" dirty="0" err="1">
                <a:hlinkClick r:id="rId17"/>
              </a:rPr>
              <a:t>bindata</a:t>
            </a:r>
            <a:r>
              <a:rPr lang="cs-CZ" sz="700" u="sng" dirty="0">
                <a:hlinkClick r:id="rId17"/>
              </a:rPr>
              <a:t>/</a:t>
            </a:r>
            <a:r>
              <a:rPr lang="cs-CZ" sz="700" u="sng" dirty="0" err="1">
                <a:hlinkClick r:id="rId17"/>
              </a:rPr>
              <a:t>promotion</a:t>
            </a:r>
            <a:r>
              <a:rPr lang="cs-CZ" sz="700" u="sng" dirty="0">
                <a:hlinkClick r:id="rId17"/>
              </a:rPr>
              <a:t>/obrazki2/PR2ac2040051ba5df61562a1948286bf59.jpg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8"/>
              </a:rPr>
              <a:t>http://www.prirodainfo.cz/</a:t>
            </a:r>
            <a:r>
              <a:rPr lang="cs-CZ" sz="700" u="sng" dirty="0" err="1">
                <a:hlinkClick r:id="rId18"/>
              </a:rPr>
              <a:t>photos</a:t>
            </a:r>
            <a:r>
              <a:rPr lang="cs-CZ" sz="700" u="sng" dirty="0">
                <a:hlinkClick r:id="rId18"/>
              </a:rPr>
              <a:t>/Turdus%20merula1.jpg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19"/>
              </a:rPr>
              <a:t>http://www.bmtypo.cz/</a:t>
            </a:r>
            <a:r>
              <a:rPr lang="cs-CZ" sz="700" u="sng" dirty="0" err="1">
                <a:hlinkClick r:id="rId19"/>
              </a:rPr>
              <a:t>photobank</a:t>
            </a:r>
            <a:r>
              <a:rPr lang="cs-CZ" sz="700" u="sng" dirty="0">
                <a:hlinkClick r:id="rId19"/>
              </a:rPr>
              <a:t>/8221.jpg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0"/>
              </a:rPr>
              <a:t>http://upload.wikimedia.org/</a:t>
            </a:r>
            <a:r>
              <a:rPr lang="cs-CZ" sz="700" u="sng" dirty="0" err="1">
                <a:hlinkClick r:id="rId20"/>
              </a:rPr>
              <a:t>wikipedia</a:t>
            </a:r>
            <a:r>
              <a:rPr lang="cs-CZ" sz="700" u="sng" dirty="0">
                <a:hlinkClick r:id="rId20"/>
              </a:rPr>
              <a:t>/</a:t>
            </a:r>
            <a:r>
              <a:rPr lang="cs-CZ" sz="700" u="sng" dirty="0" err="1">
                <a:hlinkClick r:id="rId20"/>
              </a:rPr>
              <a:t>commons</a:t>
            </a:r>
            <a:r>
              <a:rPr lang="cs-CZ" sz="700" u="sng" dirty="0">
                <a:hlinkClick r:id="rId20"/>
              </a:rPr>
              <a:t>/</a:t>
            </a:r>
            <a:r>
              <a:rPr lang="cs-CZ" sz="700" u="sng" dirty="0" err="1">
                <a:hlinkClick r:id="rId20"/>
              </a:rPr>
              <a:t>thumb</a:t>
            </a:r>
            <a:r>
              <a:rPr lang="cs-CZ" sz="700" u="sng" dirty="0">
                <a:hlinkClick r:id="rId20"/>
              </a:rPr>
              <a:t>/8/88/Song_thrush.jpg/800px-Song_thrush.jpg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1"/>
              </a:rPr>
              <a:t>http://files.scitanistc.webnode.cz/200000186-38108390b7/MOTALB.jpg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2"/>
              </a:rPr>
              <a:t>http://www.gymkh.cz/student/biologie/</a:t>
            </a:r>
            <a:r>
              <a:rPr lang="cs-CZ" sz="700" u="sng" dirty="0" err="1">
                <a:hlinkClick r:id="rId22"/>
              </a:rPr>
              <a:t>nemecek</a:t>
            </a:r>
            <a:r>
              <a:rPr lang="cs-CZ" sz="700" u="sng" dirty="0">
                <a:hlinkClick r:id="rId22"/>
              </a:rPr>
              <a:t>/Pt%C3%A1ci/sojka%20obecn%C3%A1.jpg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3"/>
              </a:rPr>
              <a:t>http://nd01.jxs.cz/685/442/87e3a8f5d5_7352905_o2.jpg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4"/>
              </a:rPr>
              <a:t>http://upload.wikimedia.org/</a:t>
            </a:r>
            <a:r>
              <a:rPr lang="cs-CZ" sz="700" u="sng" dirty="0" err="1">
                <a:hlinkClick r:id="rId24"/>
              </a:rPr>
              <a:t>wikipedia</a:t>
            </a:r>
            <a:r>
              <a:rPr lang="cs-CZ" sz="700" u="sng" dirty="0">
                <a:hlinkClick r:id="rId24"/>
              </a:rPr>
              <a:t>/</a:t>
            </a:r>
            <a:r>
              <a:rPr lang="cs-CZ" sz="700" u="sng" dirty="0" err="1">
                <a:hlinkClick r:id="rId24"/>
              </a:rPr>
              <a:t>commons</a:t>
            </a:r>
            <a:r>
              <a:rPr lang="cs-CZ" sz="700" u="sng" dirty="0">
                <a:hlinkClick r:id="rId24"/>
              </a:rPr>
              <a:t>/</a:t>
            </a:r>
            <a:r>
              <a:rPr lang="cs-CZ" sz="700" u="sng" dirty="0" err="1">
                <a:hlinkClick r:id="rId24"/>
              </a:rPr>
              <a:t>thumb</a:t>
            </a:r>
            <a:r>
              <a:rPr lang="cs-CZ" sz="700" u="sng" dirty="0">
                <a:hlinkClick r:id="rId24"/>
              </a:rPr>
              <a:t>/6/6f/Corvus_frugilegus_2.jpg/800px-Corvus_frugilegus_2.jpg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5"/>
              </a:rPr>
              <a:t>http://upload.wikimedia.org/</a:t>
            </a:r>
            <a:r>
              <a:rPr lang="cs-CZ" sz="700" u="sng" dirty="0" err="1">
                <a:hlinkClick r:id="rId25"/>
              </a:rPr>
              <a:t>wikipedia</a:t>
            </a:r>
            <a:r>
              <a:rPr lang="cs-CZ" sz="700" u="sng" dirty="0">
                <a:hlinkClick r:id="rId25"/>
              </a:rPr>
              <a:t>/</a:t>
            </a:r>
            <a:r>
              <a:rPr lang="cs-CZ" sz="700" u="sng" dirty="0" err="1">
                <a:hlinkClick r:id="rId25"/>
              </a:rPr>
              <a:t>commons</a:t>
            </a:r>
            <a:r>
              <a:rPr lang="cs-CZ" sz="700" u="sng" dirty="0">
                <a:hlinkClick r:id="rId25"/>
              </a:rPr>
              <a:t>/</a:t>
            </a:r>
            <a:r>
              <a:rPr lang="cs-CZ" sz="700" u="sng" dirty="0" err="1">
                <a:hlinkClick r:id="rId25"/>
              </a:rPr>
              <a:t>thumb</a:t>
            </a:r>
            <a:r>
              <a:rPr lang="cs-CZ" sz="700" u="sng" dirty="0">
                <a:hlinkClick r:id="rId25"/>
              </a:rPr>
              <a:t>/2/2c/Corvus_corone_1_%28Marek_Szczepanek%29.jpg/800px-Corvus_corone_1_%28Marek_Szczepanek%29.jpg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6"/>
              </a:rPr>
              <a:t>http://nationalzoo.si.edu/</a:t>
            </a:r>
            <a:r>
              <a:rPr lang="cs-CZ" sz="700" u="sng" dirty="0" err="1">
                <a:hlinkClick r:id="rId26"/>
              </a:rPr>
              <a:t>scbi</a:t>
            </a:r>
            <a:r>
              <a:rPr lang="cs-CZ" sz="700" u="sng" dirty="0">
                <a:hlinkClick r:id="rId26"/>
              </a:rPr>
              <a:t>/</a:t>
            </a:r>
            <a:r>
              <a:rPr lang="cs-CZ" sz="700" u="sng" dirty="0" err="1">
                <a:hlinkClick r:id="rId26"/>
              </a:rPr>
              <a:t>migratorybirds</a:t>
            </a:r>
            <a:r>
              <a:rPr lang="cs-CZ" sz="700" u="sng" dirty="0">
                <a:hlinkClick r:id="rId26"/>
              </a:rPr>
              <a:t>/</a:t>
            </a:r>
            <a:r>
              <a:rPr lang="cs-CZ" sz="700" u="sng" dirty="0" err="1">
                <a:hlinkClick r:id="rId26"/>
              </a:rPr>
              <a:t>featured_photo</a:t>
            </a:r>
            <a:r>
              <a:rPr lang="cs-CZ" sz="700" u="sng" dirty="0">
                <a:hlinkClick r:id="rId26"/>
              </a:rPr>
              <a:t>/</a:t>
            </a:r>
            <a:r>
              <a:rPr lang="cs-CZ" sz="700" u="sng" dirty="0" err="1">
                <a:hlinkClick r:id="rId26"/>
              </a:rPr>
              <a:t>images</a:t>
            </a:r>
            <a:r>
              <a:rPr lang="cs-CZ" sz="700" u="sng" dirty="0">
                <a:hlinkClick r:id="rId26"/>
              </a:rPr>
              <a:t>/</a:t>
            </a:r>
            <a:r>
              <a:rPr lang="cs-CZ" sz="700" u="sng" dirty="0" err="1">
                <a:hlinkClick r:id="rId26"/>
              </a:rPr>
              <a:t>bigpic</a:t>
            </a:r>
            <a:r>
              <a:rPr lang="cs-CZ" sz="700" u="sng" dirty="0">
                <a:hlinkClick r:id="rId26"/>
              </a:rPr>
              <a:t>/cora1.jpg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27"/>
              </a:rPr>
              <a:t>http://upload.wikimedia.org/</a:t>
            </a:r>
            <a:r>
              <a:rPr lang="cs-CZ" sz="700" u="sng" dirty="0" err="1">
                <a:hlinkClick r:id="rId27"/>
              </a:rPr>
              <a:t>wikipedia</a:t>
            </a:r>
            <a:r>
              <a:rPr lang="cs-CZ" sz="700" u="sng" dirty="0">
                <a:hlinkClick r:id="rId27"/>
              </a:rPr>
              <a:t>/</a:t>
            </a:r>
            <a:r>
              <a:rPr lang="cs-CZ" sz="700" u="sng" dirty="0" err="1">
                <a:hlinkClick r:id="rId27"/>
              </a:rPr>
              <a:t>commons</a:t>
            </a:r>
            <a:r>
              <a:rPr lang="cs-CZ" sz="700" u="sng" dirty="0">
                <a:hlinkClick r:id="rId27"/>
              </a:rPr>
              <a:t>/</a:t>
            </a:r>
            <a:r>
              <a:rPr lang="cs-CZ" sz="700" u="sng" dirty="0" err="1">
                <a:hlinkClick r:id="rId27"/>
              </a:rPr>
              <a:t>thumb</a:t>
            </a:r>
            <a:r>
              <a:rPr lang="cs-CZ" sz="700" u="sng" dirty="0">
                <a:hlinkClick r:id="rId27"/>
              </a:rPr>
              <a:t>/5/55/Strix_aluco_3_%28Martin_Mecnarowski%29.jpg/419px-Strix_aluco_3_%</a:t>
            </a:r>
            <a:r>
              <a:rPr lang="cs-CZ" sz="700" u="sng" dirty="0" smtClean="0">
                <a:hlinkClick r:id="rId27"/>
              </a:rPr>
              <a:t>28Martin_Mecnarowski%29.jpg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28"/>
              </a:rPr>
              <a:t>http://</a:t>
            </a:r>
            <a:r>
              <a:rPr lang="cs-CZ" sz="700" u="sng" dirty="0" smtClean="0">
                <a:hlinkClick r:id="rId28"/>
              </a:rPr>
              <a:t>upload.wikimedia.org/</a:t>
            </a:r>
            <a:r>
              <a:rPr lang="cs-CZ" sz="700" u="sng" dirty="0" err="1" smtClean="0">
                <a:hlinkClick r:id="rId28"/>
              </a:rPr>
              <a:t>wikipedia</a:t>
            </a:r>
            <a:r>
              <a:rPr lang="cs-CZ" sz="700" u="sng" dirty="0" smtClean="0">
                <a:hlinkClick r:id="rId28"/>
              </a:rPr>
              <a:t>/</a:t>
            </a:r>
            <a:r>
              <a:rPr lang="cs-CZ" sz="700" u="sng" dirty="0" err="1" smtClean="0">
                <a:hlinkClick r:id="rId28"/>
              </a:rPr>
              <a:t>commons</a:t>
            </a:r>
            <a:r>
              <a:rPr lang="cs-CZ" sz="700" u="sng" dirty="0" smtClean="0">
                <a:hlinkClick r:id="rId28"/>
              </a:rPr>
              <a:t>/</a:t>
            </a:r>
            <a:r>
              <a:rPr lang="cs-CZ" sz="700" u="sng" dirty="0" err="1" smtClean="0">
                <a:hlinkClick r:id="rId28"/>
              </a:rPr>
              <a:t>thumb</a:t>
            </a:r>
            <a:r>
              <a:rPr lang="cs-CZ" sz="700" u="sng" dirty="0" smtClean="0">
                <a:hlinkClick r:id="rId28"/>
              </a:rPr>
              <a:t>/7/78/Eagle.owl.arp.750pix.jpg/493px-Eagle.owl.arp.750pix.jpg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29"/>
              </a:rPr>
              <a:t>http://upload.wikimedia.org/</a:t>
            </a:r>
            <a:r>
              <a:rPr lang="cs-CZ" sz="700" u="sng" dirty="0" err="1">
                <a:hlinkClick r:id="rId29"/>
              </a:rPr>
              <a:t>wikipedia</a:t>
            </a:r>
            <a:r>
              <a:rPr lang="cs-CZ" sz="700" u="sng" dirty="0">
                <a:hlinkClick r:id="rId29"/>
              </a:rPr>
              <a:t>/</a:t>
            </a:r>
            <a:r>
              <a:rPr lang="cs-CZ" sz="700" u="sng" dirty="0" err="1">
                <a:hlinkClick r:id="rId29"/>
              </a:rPr>
              <a:t>commons</a:t>
            </a:r>
            <a:r>
              <a:rPr lang="cs-CZ" sz="700" u="sng" dirty="0">
                <a:hlinkClick r:id="rId29"/>
              </a:rPr>
              <a:t>/</a:t>
            </a:r>
            <a:r>
              <a:rPr lang="cs-CZ" sz="700" u="sng" dirty="0" err="1">
                <a:hlinkClick r:id="rId29"/>
              </a:rPr>
              <a:t>thumb</a:t>
            </a:r>
            <a:r>
              <a:rPr lang="cs-CZ" sz="700" u="sng" dirty="0">
                <a:hlinkClick r:id="rId29"/>
              </a:rPr>
              <a:t>/f/f2/Snowy_Owl_-_Schnee-Eule.jpg/425px-Snowy_Owl_-_Schnee-Eule.jpg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30"/>
              </a:rPr>
              <a:t>http://files.zvireci-forum.webnode.cz/200000153-395963a533/sova%20p%C3%A1len%C3%A1.jpg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31"/>
              </a:rPr>
              <a:t>http://upload.wikimedia.org/</a:t>
            </a:r>
            <a:r>
              <a:rPr lang="cs-CZ" sz="700" u="sng" dirty="0" err="1">
                <a:hlinkClick r:id="rId31"/>
              </a:rPr>
              <a:t>wikipedia</a:t>
            </a:r>
            <a:r>
              <a:rPr lang="cs-CZ" sz="700" u="sng" dirty="0">
                <a:hlinkClick r:id="rId31"/>
              </a:rPr>
              <a:t>/</a:t>
            </a:r>
            <a:r>
              <a:rPr lang="cs-CZ" sz="700" u="sng" dirty="0" err="1">
                <a:hlinkClick r:id="rId31"/>
              </a:rPr>
              <a:t>commons</a:t>
            </a:r>
            <a:r>
              <a:rPr lang="cs-CZ" sz="700" u="sng" dirty="0">
                <a:hlinkClick r:id="rId31"/>
              </a:rPr>
              <a:t>/</a:t>
            </a:r>
            <a:r>
              <a:rPr lang="cs-CZ" sz="700" u="sng" dirty="0" err="1">
                <a:hlinkClick r:id="rId31"/>
              </a:rPr>
              <a:t>thumb</a:t>
            </a:r>
            <a:r>
              <a:rPr lang="cs-CZ" sz="700" u="sng" dirty="0">
                <a:hlinkClick r:id="rId31"/>
              </a:rPr>
              <a:t>/a/a9/Mochuelo_Com%C3%BAn_%28_Athene_noctua_%</a:t>
            </a:r>
            <a:r>
              <a:rPr lang="cs-CZ" sz="700" u="sng" dirty="0" smtClean="0">
                <a:hlinkClick r:id="rId31"/>
              </a:rPr>
              <a:t>29%281%29.jpg</a:t>
            </a:r>
            <a:r>
              <a:rPr lang="cs-CZ" sz="700" dirty="0" smtClean="0"/>
              <a:t>, 25.11.2012</a:t>
            </a:r>
            <a:endParaRPr lang="cs-CZ" sz="700" dirty="0"/>
          </a:p>
          <a:p>
            <a:pPr algn="l"/>
            <a:r>
              <a:rPr lang="cs-CZ" sz="700" u="sng" dirty="0">
                <a:hlinkClick r:id="rId32"/>
              </a:rPr>
              <a:t>http://upload.wikimedia.org/</a:t>
            </a:r>
            <a:r>
              <a:rPr lang="cs-CZ" sz="700" u="sng" dirty="0" err="1">
                <a:hlinkClick r:id="rId32"/>
              </a:rPr>
              <a:t>wikipedia</a:t>
            </a:r>
            <a:r>
              <a:rPr lang="cs-CZ" sz="700" u="sng" dirty="0">
                <a:hlinkClick r:id="rId32"/>
              </a:rPr>
              <a:t>/</a:t>
            </a:r>
            <a:r>
              <a:rPr lang="cs-CZ" sz="700" u="sng" dirty="0" err="1">
                <a:hlinkClick r:id="rId32"/>
              </a:rPr>
              <a:t>commons</a:t>
            </a:r>
            <a:r>
              <a:rPr lang="cs-CZ" sz="700" u="sng" dirty="0">
                <a:hlinkClick r:id="rId32"/>
              </a:rPr>
              <a:t>/</a:t>
            </a:r>
            <a:r>
              <a:rPr lang="cs-CZ" sz="700" u="sng" dirty="0" err="1">
                <a:hlinkClick r:id="rId32"/>
              </a:rPr>
              <a:t>thumb</a:t>
            </a:r>
            <a:r>
              <a:rPr lang="cs-CZ" sz="700" u="sng" dirty="0">
                <a:hlinkClick r:id="rId32"/>
              </a:rPr>
              <a:t>/e/e0/Glaucidium_passerinum_am3.jpg/607px-Glaucidium_passerinum_am3.jpg</a:t>
            </a:r>
            <a:r>
              <a:rPr lang="cs-CZ" sz="700" dirty="0"/>
              <a:t>, 25.11.2012</a:t>
            </a:r>
          </a:p>
          <a:p>
            <a:pPr algn="l"/>
            <a:r>
              <a:rPr lang="cs-CZ" sz="700" u="sng" dirty="0">
                <a:hlinkClick r:id="rId33"/>
              </a:rPr>
              <a:t>http://lh6.ggpht.com/_6LWjP0sZ22w/</a:t>
            </a:r>
            <a:r>
              <a:rPr lang="cs-CZ" sz="700" u="sng" dirty="0" err="1">
                <a:hlinkClick r:id="rId33"/>
              </a:rPr>
              <a:t>SzrTewuwUTI</a:t>
            </a:r>
            <a:r>
              <a:rPr lang="cs-CZ" sz="700" u="sng" dirty="0">
                <a:hlinkClick r:id="rId33"/>
              </a:rPr>
              <a:t>/AAAAAAAAHM8/QXgQpoNA8W4/Syrinx%20Expand-O_thumb%5B5%5D.jpg?imgmax=800</a:t>
            </a:r>
            <a:r>
              <a:rPr lang="cs-CZ" sz="700" dirty="0"/>
              <a:t>, </a:t>
            </a:r>
            <a:r>
              <a:rPr lang="cs-CZ" sz="700" dirty="0" smtClean="0"/>
              <a:t>25.11.2012</a:t>
            </a:r>
            <a:endParaRPr lang="cs-CZ" sz="700" dirty="0">
              <a:solidFill>
                <a:srgbClr val="000000"/>
              </a:solidFill>
              <a:latin typeface="Arial - 15"/>
            </a:endParaRPr>
          </a:p>
        </p:txBody>
      </p:sp>
    </p:spTree>
    <p:extLst>
      <p:ext uri="{BB962C8B-B14F-4D97-AF65-F5344CB8AC3E}">
        <p14:creationId xmlns:p14="http://schemas.microsoft.com/office/powerpoint/2010/main" val="1019446233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1440</TotalTime>
  <Words>724</Words>
  <Application>Microsoft Office PowerPoint</Application>
  <PresentationFormat>Předvádění na obrazovce (4:3)</PresentationFormat>
  <Paragraphs>238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  <vt:variant>
        <vt:lpstr>Vlastní prezentace</vt:lpstr>
      </vt:variant>
      <vt:variant>
        <vt:i4>1</vt:i4>
      </vt:variant>
    </vt:vector>
  </HeadingPairs>
  <TitlesOfParts>
    <vt:vector size="31" baseType="lpstr">
      <vt:lpstr>Shluk</vt:lpstr>
      <vt:lpstr>Prezentace aplikace PowerPoint</vt:lpstr>
      <vt:lpstr>Prezentace aplikace PowerPoint</vt:lpstr>
      <vt:lpstr>ZOOLOGIE PTÁCI 4</vt:lpstr>
      <vt:lpstr>Systematické zařazení – I.</vt:lpstr>
      <vt:lpstr>Systematické zařazení – II.</vt:lpstr>
      <vt:lpstr>Dravci</vt:lpstr>
      <vt:lpstr>Dravci</vt:lpstr>
      <vt:lpstr>Dravci</vt:lpstr>
      <vt:lpstr>Dravci: Supi</vt:lpstr>
      <vt:lpstr>Sovy</vt:lpstr>
      <vt:lpstr>Sovy</vt:lpstr>
      <vt:lpstr>Sovy</vt:lpstr>
      <vt:lpstr>Sovy</vt:lpstr>
      <vt:lpstr>Pěvci </vt:lpstr>
      <vt:lpstr>Pěvci – nejvýznamnější čeledi</vt:lpstr>
      <vt:lpstr>Syrinx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Které pojmy spolu souvisí?</vt:lpstr>
      <vt:lpstr>Vyhodnocení:</vt:lpstr>
      <vt:lpstr>Prezentace aplikace PowerPoint</vt:lpstr>
      <vt:lpstr>Prezentace aplikace PowerPoint</vt:lpstr>
      <vt:lpstr>Vlastní prezentace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Ptáci</dc:title>
  <dc:creator>ZAK</dc:creator>
  <cp:lastModifiedBy>Jenik</cp:lastModifiedBy>
  <cp:revision>112</cp:revision>
  <dcterms:created xsi:type="dcterms:W3CDTF">2004-02-11T12:03:52Z</dcterms:created>
  <dcterms:modified xsi:type="dcterms:W3CDTF">2013-05-06T20:46:53Z</dcterms:modified>
</cp:coreProperties>
</file>