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Skloňování osobních zájmen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 V</a:t>
          </a:r>
          <a:r>
            <a:rPr lang="cs-CZ" sz="2000" b="0" dirty="0" smtClean="0"/>
            <a:t>Y_32_INOVACE_</a:t>
          </a:r>
          <a:r>
            <a:rPr lang="cs-CZ" sz="2000" b="0" dirty="0" smtClean="0">
              <a:solidFill>
                <a:schemeClr val="tx1"/>
              </a:solidFill>
            </a:rPr>
            <a:t>04_ČJ5_Popis bez </a:t>
          </a:r>
          <a:r>
            <a:rPr lang="cs-CZ" sz="2000" b="0" smtClean="0">
              <a:solidFill>
                <a:schemeClr val="tx1"/>
              </a:solidFill>
            </a:rPr>
            <a:t>stylistické chyby</a:t>
          </a:r>
          <a:endParaRPr lang="cs-CZ" sz="2000" dirty="0" smtClean="0">
            <a:solidFill>
              <a:schemeClr val="tx1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B84DFA-1FD1-481B-9AE3-5FC21B8F031D}" type="presOf" srcId="{26CBEA56-8CFD-48C0-BD6E-2EB16B1FBF42}" destId="{92E1E9E3-D1F0-4866-9424-7ECC0DD990BC}" srcOrd="1" destOrd="0" presId="urn:microsoft.com/office/officeart/2005/8/layout/target3"/>
    <dgm:cxn modelId="{1EDA482F-95F2-4332-8546-AEA61B12FD2F}" type="presOf" srcId="{757F3AB3-0718-4624-B441-E567A8F0AB56}" destId="{333A1088-737F-45CB-B68E-254E46348037}" srcOrd="0" destOrd="0" presId="urn:microsoft.com/office/officeart/2005/8/layout/target3"/>
    <dgm:cxn modelId="{BC67915A-8AD3-4BF1-BFBB-32801AE1D47A}" type="presOf" srcId="{1F4F8BC0-F267-4379-9FE7-6FFC8B64BAD8}" destId="{C8857ABF-5052-4733-A46C-0F8B764FF76F}" srcOrd="0" destOrd="0" presId="urn:microsoft.com/office/officeart/2005/8/layout/target3"/>
    <dgm:cxn modelId="{0648D840-1850-467E-91BA-A498A3EFF2B7}" type="presOf" srcId="{D1B46980-6531-4606-95E6-44980827E919}" destId="{6140AFEC-043D-4C43-A2F9-D0F5331DF3A3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DF274F74-55C5-4D77-AB04-FDD76C581639}" type="presOf" srcId="{26CBEA56-8CFD-48C0-BD6E-2EB16B1FBF42}" destId="{5583D5C5-FAFF-4548-819C-80E289F73770}" srcOrd="0" destOrd="0" presId="urn:microsoft.com/office/officeart/2005/8/layout/target3"/>
    <dgm:cxn modelId="{06A6E0DD-FF40-44C9-8141-83DEED7706A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AF1423C-98E9-48E7-8247-C8C8E59B6FD8}" type="presOf" srcId="{D1D4F407-5343-4D3F-B5B9-D407B03CAEB4}" destId="{AED2198E-93D5-4001-81B4-73124B309672}" srcOrd="1" destOrd="0" presId="urn:microsoft.com/office/officeart/2005/8/layout/target3"/>
    <dgm:cxn modelId="{4F3C7923-BF3B-4051-B31E-E0FA67AFBF94}" type="presOf" srcId="{1AE9165A-6B70-4FFD-A49C-881BF73B4F04}" destId="{BD3627E9-8FC8-4A2F-B3EA-FAE798EF81D8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6A7E2032-AFD1-468B-8E66-95255A04B8E7}" type="presOf" srcId="{1F4F8BC0-F267-4379-9FE7-6FFC8B64BAD8}" destId="{017154CD-D9A9-4968-AD11-1207A3C4C00A}" srcOrd="1" destOrd="0" presId="urn:microsoft.com/office/officeart/2005/8/layout/target3"/>
    <dgm:cxn modelId="{E08849C4-087B-42F3-97F4-8824848B2BA8}" type="presOf" srcId="{D1D4F407-5343-4D3F-B5B9-D407B03CAEB4}" destId="{D005CE8C-CC26-4C3E-AC11-E15060ECD759}" srcOrd="0" destOrd="0" presId="urn:microsoft.com/office/officeart/2005/8/layout/target3"/>
    <dgm:cxn modelId="{3812E279-E605-4886-BAB9-B7E17BC52530}" type="presOf" srcId="{1AE9165A-6B70-4FFD-A49C-881BF73B4F04}" destId="{A9F01C16-B5C0-47B0-9750-F7E5E11674A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A3DF20A1-D17E-4C03-950C-957286DB91DB}" type="presParOf" srcId="{333A1088-737F-45CB-B68E-254E46348037}" destId="{F5ABB229-8D3B-4694-996A-96F23CF14429}" srcOrd="0" destOrd="0" presId="urn:microsoft.com/office/officeart/2005/8/layout/target3"/>
    <dgm:cxn modelId="{87A31EFA-79D3-45D5-AC20-DB29D6741BDF}" type="presParOf" srcId="{333A1088-737F-45CB-B68E-254E46348037}" destId="{F41139FD-01EE-4571-8B17-4FB00FC51163}" srcOrd="1" destOrd="0" presId="urn:microsoft.com/office/officeart/2005/8/layout/target3"/>
    <dgm:cxn modelId="{D590BD87-DFE9-4F79-A9F8-62C899CB3488}" type="presParOf" srcId="{333A1088-737F-45CB-B68E-254E46348037}" destId="{D005CE8C-CC26-4C3E-AC11-E15060ECD759}" srcOrd="2" destOrd="0" presId="urn:microsoft.com/office/officeart/2005/8/layout/target3"/>
    <dgm:cxn modelId="{3AE2CAC1-783B-4108-8C55-004D8EF05E75}" type="presParOf" srcId="{333A1088-737F-45CB-B68E-254E46348037}" destId="{2C702D82-9B77-49B7-9568-BB8EB47C3372}" srcOrd="3" destOrd="0" presId="urn:microsoft.com/office/officeart/2005/8/layout/target3"/>
    <dgm:cxn modelId="{8759C88B-4F39-43D6-8E9A-49669A1C0BBC}" type="presParOf" srcId="{333A1088-737F-45CB-B68E-254E46348037}" destId="{A52A0455-90FF-4808-ABD0-F02540D31D5A}" srcOrd="4" destOrd="0" presId="urn:microsoft.com/office/officeart/2005/8/layout/target3"/>
    <dgm:cxn modelId="{35AA03DE-2CA8-48CA-9292-98858B07A69B}" type="presParOf" srcId="{333A1088-737F-45CB-B68E-254E46348037}" destId="{6140AFEC-043D-4C43-A2F9-D0F5331DF3A3}" srcOrd="5" destOrd="0" presId="urn:microsoft.com/office/officeart/2005/8/layout/target3"/>
    <dgm:cxn modelId="{92811815-B014-4363-B1D1-4EECE0E24C2D}" type="presParOf" srcId="{333A1088-737F-45CB-B68E-254E46348037}" destId="{71A10DEB-455E-4133-A618-0A0EE82A21E3}" srcOrd="6" destOrd="0" presId="urn:microsoft.com/office/officeart/2005/8/layout/target3"/>
    <dgm:cxn modelId="{AB43F2C8-725A-4AFE-903A-CB7488E24B1B}" type="presParOf" srcId="{333A1088-737F-45CB-B68E-254E46348037}" destId="{DA6A876D-6D25-492F-8BDC-9AE6A6CFB1FA}" srcOrd="7" destOrd="0" presId="urn:microsoft.com/office/officeart/2005/8/layout/target3"/>
    <dgm:cxn modelId="{6065E957-FFC5-486D-A9A0-7EDCEB8A0E8E}" type="presParOf" srcId="{333A1088-737F-45CB-B68E-254E46348037}" destId="{A9F01C16-B5C0-47B0-9750-F7E5E11674A0}" srcOrd="8" destOrd="0" presId="urn:microsoft.com/office/officeart/2005/8/layout/target3"/>
    <dgm:cxn modelId="{7DBC08D6-9AAA-4969-B9E2-85086F50D151}" type="presParOf" srcId="{333A1088-737F-45CB-B68E-254E46348037}" destId="{5C0CF724-3222-4429-B09A-F154A62FD507}" srcOrd="9" destOrd="0" presId="urn:microsoft.com/office/officeart/2005/8/layout/target3"/>
    <dgm:cxn modelId="{F2F2D8A0-4EDD-4F8E-B756-C3382892BF6A}" type="presParOf" srcId="{333A1088-737F-45CB-B68E-254E46348037}" destId="{71A5FEA7-FE77-4220-960F-2AB7AE466FE5}" srcOrd="10" destOrd="0" presId="urn:microsoft.com/office/officeart/2005/8/layout/target3"/>
    <dgm:cxn modelId="{228A48A4-65F0-4BB6-B89D-8CC5044E6784}" type="presParOf" srcId="{333A1088-737F-45CB-B68E-254E46348037}" destId="{C8857ABF-5052-4733-A46C-0F8B764FF76F}" srcOrd="11" destOrd="0" presId="urn:microsoft.com/office/officeart/2005/8/layout/target3"/>
    <dgm:cxn modelId="{8AE69A01-0ECA-4963-9280-CE3A2CB2D8A5}" type="presParOf" srcId="{333A1088-737F-45CB-B68E-254E46348037}" destId="{1839E65E-6E97-41D2-A171-98C033275D27}" srcOrd="12" destOrd="0" presId="urn:microsoft.com/office/officeart/2005/8/layout/target3"/>
    <dgm:cxn modelId="{A836B83A-B959-49A7-8C0F-3D7A9F91E8AD}" type="presParOf" srcId="{333A1088-737F-45CB-B68E-254E46348037}" destId="{914F10DC-A7FA-462B-9334-03354AC7EA9F}" srcOrd="13" destOrd="0" presId="urn:microsoft.com/office/officeart/2005/8/layout/target3"/>
    <dgm:cxn modelId="{64065082-1A7E-4CB6-B2FC-494FD9006621}" type="presParOf" srcId="{333A1088-737F-45CB-B68E-254E46348037}" destId="{5583D5C5-FAFF-4548-819C-80E289F73770}" srcOrd="14" destOrd="0" presId="urn:microsoft.com/office/officeart/2005/8/layout/target3"/>
    <dgm:cxn modelId="{DE790E8C-BF6C-4AFB-8871-39BD6E5161B0}" type="presParOf" srcId="{333A1088-737F-45CB-B68E-254E46348037}" destId="{AED2198E-93D5-4001-81B4-73124B309672}" srcOrd="15" destOrd="0" presId="urn:microsoft.com/office/officeart/2005/8/layout/target3"/>
    <dgm:cxn modelId="{3C43C13D-E8EE-4761-99EB-0453340AD889}" type="presParOf" srcId="{333A1088-737F-45CB-B68E-254E46348037}" destId="{2BE915AB-18AA-4053-B92C-3BFC9ED204BB}" srcOrd="16" destOrd="0" presId="urn:microsoft.com/office/officeart/2005/8/layout/target3"/>
    <dgm:cxn modelId="{9F000D19-0582-4EFE-94CF-25D6C992FED2}" type="presParOf" srcId="{333A1088-737F-45CB-B68E-254E46348037}" destId="{BD3627E9-8FC8-4A2F-B3EA-FAE798EF81D8}" srcOrd="17" destOrd="0" presId="urn:microsoft.com/office/officeart/2005/8/layout/target3"/>
    <dgm:cxn modelId="{B20A3846-AA7D-4C25-8EDC-19EA6E9693FA}" type="presParOf" srcId="{333A1088-737F-45CB-B68E-254E46348037}" destId="{017154CD-D9A9-4968-AD11-1207A3C4C00A}" srcOrd="18" destOrd="0" presId="urn:microsoft.com/office/officeart/2005/8/layout/target3"/>
    <dgm:cxn modelId="{A1455B89-7C55-47DA-822B-22E3400319C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</a:t>
          </a:r>
          <a:r>
            <a:rPr lang="cs-CZ" sz="2000" b="0" kern="1200" dirty="0" smtClean="0"/>
            <a:t>Y_32_INOVACE_</a:t>
          </a:r>
          <a:r>
            <a:rPr lang="cs-CZ" sz="2000" b="0" kern="1200" dirty="0" smtClean="0">
              <a:solidFill>
                <a:schemeClr val="tx1"/>
              </a:solidFill>
            </a:rPr>
            <a:t>04_ČJ5_Popis bez </a:t>
          </a:r>
          <a:r>
            <a:rPr lang="cs-CZ" sz="2000" b="0" kern="1200" smtClean="0">
              <a:solidFill>
                <a:schemeClr val="tx1"/>
              </a:solidFill>
            </a:rPr>
            <a:t>stylistické chyby</a:t>
          </a:r>
          <a:endParaRPr lang="cs-CZ" sz="2000" kern="1200" dirty="0" smtClean="0">
            <a:solidFill>
              <a:schemeClr val="tx1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Skloňování osobních zájmen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4490-761B-4406-9219-E986C05AB6A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84AF-8715-47B2-823A-8FAD466E9E8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4490-761B-4406-9219-E986C05AB6A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84AF-8715-47B2-823A-8FAD466E9E8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4490-761B-4406-9219-E986C05AB6A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84AF-8715-47B2-823A-8FAD466E9E8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4490-761B-4406-9219-E986C05AB6A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84AF-8715-47B2-823A-8FAD466E9E8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4490-761B-4406-9219-E986C05AB6A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84AF-8715-47B2-823A-8FAD466E9E8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4490-761B-4406-9219-E986C05AB6A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84AF-8715-47B2-823A-8FAD466E9E8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4490-761B-4406-9219-E986C05AB6A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84AF-8715-47B2-823A-8FAD466E9E8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4490-761B-4406-9219-E986C05AB6A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84AF-8715-47B2-823A-8FAD466E9E8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4490-761B-4406-9219-E986C05AB6A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84AF-8715-47B2-823A-8FAD466E9E8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4490-761B-4406-9219-E986C05AB6A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84AF-8715-47B2-823A-8FAD466E9E8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4490-761B-4406-9219-E986C05AB6A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C84AF-8715-47B2-823A-8FAD466E9E8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24490-761B-4406-9219-E986C05AB6A9}" type="datetimeFigureOut">
              <a:rPr lang="de-DE" smtClean="0"/>
              <a:pPr/>
              <a:t>06.05.2013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C84AF-8715-47B2-823A-8FAD466E9E8D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24744"/>
            <a:ext cx="8280920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českého jazyka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upozorňuje na častou chybu, které se žáci dopouštějí při popisování věci, a vede ke správnému používání osobních zájmen.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 Žáci procvičují tvary zájmena </a:t>
            </a:r>
            <a:r>
              <a:rPr lang="cs-CZ" sz="2800" b="1" dirty="0" smtClean="0">
                <a:solidFill>
                  <a:prstClr val="black"/>
                </a:solidFill>
              </a:rPr>
              <a:t>ona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Sl.5- zadání krátkého úkolu - popis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b="1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Hana\AppData\Local\Microsoft\Windows\Temporary Internet Files\Content.IE5\7PSGMINN\MP900406803[1].jpg"/>
          <p:cNvPicPr>
            <a:picLocks noChangeAspect="1" noChangeArrowheads="1"/>
          </p:cNvPicPr>
          <p:nvPr/>
        </p:nvPicPr>
        <p:blipFill>
          <a:blip r:embed="rId2" cstate="print"/>
          <a:srcRect l="11413" r="29525" b="12186"/>
          <a:stretch>
            <a:fillRect/>
          </a:stretch>
        </p:blipFill>
        <p:spPr bwMode="auto">
          <a:xfrm>
            <a:off x="7092280" y="0"/>
            <a:ext cx="1907705" cy="189020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332656"/>
            <a:ext cx="5832648" cy="107721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Najdi stylistickou chybu. Dokážeš chybu odstranit ?</a:t>
            </a:r>
            <a:endParaRPr lang="de-DE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9512" y="1412776"/>
            <a:ext cx="84249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Psala mi kamarádka, abych  kamarádku navštívila. Poznala jsem kamarádku na letním táboře.  Prožila jsem s kamarádkou  skoro celé prázdniny. </a:t>
            </a:r>
          </a:p>
          <a:p>
            <a:r>
              <a:rPr lang="cs-CZ" sz="2800" dirty="0" smtClean="0"/>
              <a:t>Pak jsem kamarádku pozvala  k nám na venkov. Moc se kamarádce u nás líbilo. Kamarádku si oblíbil i náš pejsek Žolík. On s kamarádkou i se mnou chodil na procházky. Někdy kamarádce přinášel hozené hračky. Pak se to stalo. Špatně jsem došlápla a vstát už jsem nemohla. Bez kamarádky bych se  bývala z lesa se zraněnou nohou   asi nedostala. To kamarádka mi přivolala pomoc.  Těším se , že se s kamarádkou zase sejdu.</a:t>
            </a:r>
          </a:p>
          <a:p>
            <a:r>
              <a:rPr lang="cs-CZ" sz="2800" dirty="0" smtClean="0"/>
              <a:t>Teď už vím, že se na kamarádku mohu spolehnout.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11960" y="1484784"/>
            <a:ext cx="165618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1916832"/>
            <a:ext cx="165618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348880"/>
            <a:ext cx="1728192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2780928"/>
            <a:ext cx="165618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3212976"/>
            <a:ext cx="165618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35896" y="3140968"/>
            <a:ext cx="165618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3645024"/>
            <a:ext cx="1728192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4005064"/>
            <a:ext cx="1584176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4941168"/>
            <a:ext cx="1584176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95736" y="5373216"/>
            <a:ext cx="165618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5805264"/>
            <a:ext cx="180020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6165304"/>
            <a:ext cx="165618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7768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Zopakuj si pravidlo-  </a:t>
            </a:r>
            <a:r>
              <a:rPr lang="cs-CZ" sz="4800" dirty="0" smtClean="0"/>
              <a:t>ji  = tu kamarádku</a:t>
            </a:r>
          </a:p>
          <a:p>
            <a:r>
              <a:rPr lang="cs-CZ" sz="4800" dirty="0"/>
              <a:t> </a:t>
            </a:r>
            <a:r>
              <a:rPr lang="cs-CZ" sz="4800" dirty="0" smtClean="0"/>
              <a:t>             jí  = té kamarádce</a:t>
            </a:r>
          </a:p>
          <a:p>
            <a:r>
              <a:rPr lang="cs-CZ" sz="4800" dirty="0"/>
              <a:t> </a:t>
            </a:r>
            <a:r>
              <a:rPr lang="cs-CZ" sz="4800" dirty="0" smtClean="0"/>
              <a:t>          k ní = k té kamarádce</a:t>
            </a:r>
          </a:p>
          <a:p>
            <a:r>
              <a:rPr lang="cs-CZ" sz="4800" dirty="0"/>
              <a:t> </a:t>
            </a:r>
            <a:r>
              <a:rPr lang="cs-CZ" sz="4800" dirty="0" smtClean="0"/>
              <a:t>     bez ní  = bez té kamarádky</a:t>
            </a:r>
          </a:p>
          <a:p>
            <a:r>
              <a:rPr lang="cs-CZ" sz="4800" dirty="0"/>
              <a:t> </a:t>
            </a:r>
            <a:r>
              <a:rPr lang="cs-CZ" sz="4800" dirty="0" smtClean="0"/>
              <a:t>          s ní = s tou kamarádkou</a:t>
            </a:r>
            <a:endParaRPr lang="de-DE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653136"/>
            <a:ext cx="842493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Procvič si :</a:t>
            </a:r>
          </a:p>
          <a:p>
            <a:r>
              <a:rPr lang="cs-CZ" sz="2800" dirty="0" smtClean="0"/>
              <a:t>Potkal jsem ---,   napsal jsem ----,  mluvil jsem  o   ----,  pozdravil jsem  -------,   pomáhal jsem  ------,    bez ------   je mi smutno,   přišel jsem k  -----,    myslím na  -------        </a:t>
            </a:r>
          </a:p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Hana\AppData\Local\Microsoft\Windows\Temporary Internet Files\Content.IE5\Z5P2Z6SB\MC9004417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76973">
            <a:off x="6296093" y="355941"/>
            <a:ext cx="2743200" cy="27432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</p:pic>
      <p:pic>
        <p:nvPicPr>
          <p:cNvPr id="1042" name="Picture 18" descr="C:\Users\Hana\AppData\Local\Microsoft\Windows\Temporary Internet Files\Content.IE5\6QFMW1FW\MP9004310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534267"/>
            <a:ext cx="3411371" cy="3323733"/>
          </a:xfrm>
          <a:prstGeom prst="rect">
            <a:avLst/>
          </a:prstGeom>
          <a:noFill/>
        </p:spPr>
      </p:pic>
      <p:pic>
        <p:nvPicPr>
          <p:cNvPr id="1044" name="Picture 20" descr="C:\Users\Hana\AppData\Local\Microsoft\Windows\Temporary Internet Files\Content.IE5\0RC8YS67\MP9004305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58044"/>
            <a:ext cx="2267744" cy="3399956"/>
          </a:xfrm>
          <a:prstGeom prst="rect">
            <a:avLst/>
          </a:prstGeom>
          <a:noFill/>
        </p:spPr>
      </p:pic>
      <p:pic>
        <p:nvPicPr>
          <p:cNvPr id="1045" name="Picture 21" descr="C:\Users\Hana\AppData\Local\Microsoft\Windows\Temporary Internet Files\Content.IE5\6QFMW1FW\MC9004404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036771">
            <a:off x="3090833" y="795704"/>
            <a:ext cx="2743200" cy="2743200"/>
          </a:xfrm>
          <a:prstGeom prst="rect">
            <a:avLst/>
          </a:prstGeom>
          <a:noFill/>
        </p:spPr>
      </p:pic>
      <p:pic>
        <p:nvPicPr>
          <p:cNvPr id="1046" name="Picture 22" descr="C:\Users\Hana\AppData\Local\Microsoft\Windows\Temporary Internet Files\Content.IE5\0RC8YS67\MP90042368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63072" y="4077072"/>
            <a:ext cx="2780928" cy="2780928"/>
          </a:xfrm>
          <a:prstGeom prst="rect">
            <a:avLst/>
          </a:prstGeom>
          <a:noFill/>
        </p:spPr>
      </p:pic>
      <p:pic>
        <p:nvPicPr>
          <p:cNvPr id="1048" name="Picture 24" descr="C:\Users\Hana\AppData\Local\Microsoft\Windows\Temporary Internet Files\Content.IE5\0RC8YS67\MC90040409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0716772">
            <a:off x="5284910" y="2640722"/>
            <a:ext cx="2050018" cy="2475417"/>
          </a:xfrm>
          <a:prstGeom prst="rect">
            <a:avLst/>
          </a:prstGeom>
          <a:noFill/>
        </p:spPr>
      </p:pic>
      <p:pic>
        <p:nvPicPr>
          <p:cNvPr id="1049" name="Picture 25" descr="C:\Users\Hana\AppData\Local\Microsoft\Windows\Temporary Internet Files\Content.IE5\Z5P2Z6SB\MC90037111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1124744"/>
            <a:ext cx="3028247" cy="2844066"/>
          </a:xfrm>
          <a:prstGeom prst="ellipse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043608" y="260648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nabízených obrázků si vyber libovolnou věc a několika větami ji popiš.  Používej správně zájmena.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291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7</cp:revision>
  <dcterms:created xsi:type="dcterms:W3CDTF">2013-04-28T18:05:36Z</dcterms:created>
  <dcterms:modified xsi:type="dcterms:W3CDTF">2013-05-06T21:02:19Z</dcterms:modified>
</cp:coreProperties>
</file>