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7" r:id="rId2"/>
    <p:sldId id="268" r:id="rId3"/>
    <p:sldId id="259" r:id="rId4"/>
    <p:sldId id="256" r:id="rId5"/>
    <p:sldId id="273" r:id="rId6"/>
    <p:sldId id="275" r:id="rId7"/>
    <p:sldId id="276" r:id="rId8"/>
    <p:sldId id="277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67" autoAdjust="0"/>
    <p:restoredTop sz="94653" autoAdjust="0"/>
  </p:normalViewPr>
  <p:slideViewPr>
    <p:cSldViewPr>
      <p:cViewPr>
        <p:scale>
          <a:sx n="80" d="100"/>
          <a:sy n="80" d="100"/>
        </p:scale>
        <p:origin x="-852" y="3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50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txPr>
        <a:bodyPr/>
        <a:lstStyle/>
        <a:p>
          <a:pPr>
            <a:defRPr>
              <a:solidFill>
                <a:schemeClr val="tx2"/>
              </a:solidFill>
            </a:defRPr>
          </a:pPr>
          <a:endParaRPr lang="cs-CZ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Podíl náboženských vyznání </c:v>
                </c:pt>
              </c:strCache>
            </c:strRef>
          </c:tx>
          <c:explosion val="5"/>
          <c:dPt>
            <c:idx val="2"/>
            <c:bubble3D val="0"/>
            <c:explosion val="8"/>
          </c:dPt>
          <c:dPt>
            <c:idx val="3"/>
            <c:bubble3D val="0"/>
            <c:explosion val="8"/>
          </c:dPt>
          <c:dPt>
            <c:idx val="4"/>
            <c:bubble3D val="0"/>
            <c:explosion val="8"/>
          </c:dPt>
          <c:cat>
            <c:strRef>
              <c:f>List1!$A$2:$A$6</c:f>
              <c:strCache>
                <c:ptCount val="5"/>
                <c:pt idx="0">
                  <c:v>nevěřící </c:v>
                </c:pt>
                <c:pt idx="1">
                  <c:v>katolíci </c:v>
                </c:pt>
                <c:pt idx="2">
                  <c:v>evangelíci</c:v>
                </c:pt>
                <c:pt idx="3">
                  <c:v>husité</c:v>
                </c:pt>
                <c:pt idx="4">
                  <c:v>jehovisté</c:v>
                </c:pt>
              </c:strCache>
            </c:strRef>
          </c:cat>
          <c:val>
            <c:numRef>
              <c:f>List1!$B$2:$B$6</c:f>
              <c:numCache>
                <c:formatCode>0.00%</c:formatCode>
                <c:ptCount val="5"/>
                <c:pt idx="0" formatCode="0%">
                  <c:v>0.59000000000000052</c:v>
                </c:pt>
                <c:pt idx="1">
                  <c:v>0.26800000000000002</c:v>
                </c:pt>
                <c:pt idx="2">
                  <c:v>1.4999999999999998E-2</c:v>
                </c:pt>
                <c:pt idx="3">
                  <c:v>9.9000000000000095E-3</c:v>
                </c:pt>
                <c:pt idx="4">
                  <c:v>2.3000000000000021E-3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  <c:txPr>
        <a:bodyPr/>
        <a:lstStyle/>
        <a:p>
          <a:pPr>
            <a:defRPr>
              <a:solidFill>
                <a:schemeClr val="tx2"/>
              </a:solidFill>
            </a:defRPr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VY_32_INOVACE_12_Z_09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TEMA: Z – 9</a:t>
          </a:r>
          <a:r>
            <a:rPr lang="cs-CZ" sz="2000" dirty="0" smtClean="0">
              <a:solidFill>
                <a:schemeClr val="tx2"/>
              </a:solidFill>
            </a:rPr>
            <a:t>. A </a:t>
          </a:r>
          <a:r>
            <a:rPr lang="cs-CZ" sz="2000" dirty="0" smtClean="0">
              <a:solidFill>
                <a:schemeClr val="tx2"/>
              </a:solidFill>
            </a:rPr>
            <a:t>- Náboženství v ČR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BD3A69-4B22-4331-9ECB-AA056A8AA5A6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4A7A2FB-7C3B-4671-9AD6-2EF4EBB21CCE}" type="presOf" srcId="{B651F6E3-6281-48DB-9319-2AEAFDAE7572}" destId="{6BB5E863-4638-4E1D-BFDE-399D028AC4ED}" srcOrd="1" destOrd="0" presId="urn:microsoft.com/office/officeart/2005/8/layout/target3"/>
    <dgm:cxn modelId="{4C3697EC-C8BB-4FD0-9021-05199176FC64}" type="presOf" srcId="{D1B46980-6531-4606-95E6-44980827E919}" destId="{6140AFEC-043D-4C43-A2F9-D0F5331DF3A3}" srcOrd="0" destOrd="0" presId="urn:microsoft.com/office/officeart/2005/8/layout/target3"/>
    <dgm:cxn modelId="{343CE029-CE23-4249-8D75-2559F36869ED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827BAD-B2D8-409F-BCE1-945326A1B982}" type="presOf" srcId="{D1B46980-6531-4606-95E6-44980827E919}" destId="{2BE915AB-18AA-4053-B92C-3BFC9ED204BB}" srcOrd="1" destOrd="0" presId="urn:microsoft.com/office/officeart/2005/8/layout/target3"/>
    <dgm:cxn modelId="{2E6032EF-5D28-4014-9B95-A4976B0140E6}" type="presOf" srcId="{4C35D32F-0EAB-4CD7-82EE-45574DC2A586}" destId="{890E4F0B-2866-4A3F-A3C7-2A14B1797930}" srcOrd="1" destOrd="0" presId="urn:microsoft.com/office/officeart/2005/8/layout/target3"/>
    <dgm:cxn modelId="{866ABD6E-3B77-4606-99A4-3D748D325173}" type="presOf" srcId="{4C35D32F-0EAB-4CD7-82EE-45574DC2A586}" destId="{8BEBB6EC-1DAA-4CAC-8A25-BC0FCBD5DBD5}" srcOrd="0" destOrd="0" presId="urn:microsoft.com/office/officeart/2005/8/layout/target3"/>
    <dgm:cxn modelId="{9A6A3352-8FC1-4621-A2AB-71FB8BA6C058}" type="presOf" srcId="{B651F6E3-6281-48DB-9319-2AEAFDAE7572}" destId="{619D679B-A015-4ECF-8348-D1034C574F40}" srcOrd="0" destOrd="0" presId="urn:microsoft.com/office/officeart/2005/8/layout/target3"/>
    <dgm:cxn modelId="{5E3E212D-63DC-49AD-A937-DF2E0DD68571}" type="presOf" srcId="{757F3AB3-0718-4624-B441-E567A8F0AB56}" destId="{333A1088-737F-45CB-B68E-254E46348037}" srcOrd="0" destOrd="0" presId="urn:microsoft.com/office/officeart/2005/8/layout/target3"/>
    <dgm:cxn modelId="{06EC3C20-1D3A-456D-BD07-8A55CC8E0E6A}" type="presOf" srcId="{D1D4F407-5343-4D3F-B5B9-D407B03CAEB4}" destId="{D005CE8C-CC26-4C3E-AC11-E15060ECD759}" srcOrd="0" destOrd="0" presId="urn:microsoft.com/office/officeart/2005/8/layout/target3"/>
    <dgm:cxn modelId="{56008C94-9722-4ABC-8EFD-17D57BC67CA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35C3D79-030E-418E-B0A5-A2F32240D40A}" type="presParOf" srcId="{333A1088-737F-45CB-B68E-254E46348037}" destId="{F5ABB229-8D3B-4694-996A-96F23CF14429}" srcOrd="0" destOrd="0" presId="urn:microsoft.com/office/officeart/2005/8/layout/target3"/>
    <dgm:cxn modelId="{16BAF6AD-0CD5-4A73-971F-0C1F51D4997B}" type="presParOf" srcId="{333A1088-737F-45CB-B68E-254E46348037}" destId="{F41139FD-01EE-4571-8B17-4FB00FC51163}" srcOrd="1" destOrd="0" presId="urn:microsoft.com/office/officeart/2005/8/layout/target3"/>
    <dgm:cxn modelId="{A70257A8-1574-4856-8A97-A0C9F51CEB4D}" type="presParOf" srcId="{333A1088-737F-45CB-B68E-254E46348037}" destId="{D005CE8C-CC26-4C3E-AC11-E15060ECD759}" srcOrd="2" destOrd="0" presId="urn:microsoft.com/office/officeart/2005/8/layout/target3"/>
    <dgm:cxn modelId="{CA47B40F-752A-456F-B172-A80ECD463E26}" type="presParOf" srcId="{333A1088-737F-45CB-B68E-254E46348037}" destId="{2C702D82-9B77-49B7-9568-BB8EB47C3372}" srcOrd="3" destOrd="0" presId="urn:microsoft.com/office/officeart/2005/8/layout/target3"/>
    <dgm:cxn modelId="{E691881B-30A4-4844-8B89-69DC9CE562ED}" type="presParOf" srcId="{333A1088-737F-45CB-B68E-254E46348037}" destId="{A52A0455-90FF-4808-ABD0-F02540D31D5A}" srcOrd="4" destOrd="0" presId="urn:microsoft.com/office/officeart/2005/8/layout/target3"/>
    <dgm:cxn modelId="{357D4FE6-DB6D-4E56-89BD-69CFC431CD41}" type="presParOf" srcId="{333A1088-737F-45CB-B68E-254E46348037}" destId="{6140AFEC-043D-4C43-A2F9-D0F5331DF3A3}" srcOrd="5" destOrd="0" presId="urn:microsoft.com/office/officeart/2005/8/layout/target3"/>
    <dgm:cxn modelId="{85856732-45FD-4416-8F71-116E7D5E75C1}" type="presParOf" srcId="{333A1088-737F-45CB-B68E-254E46348037}" destId="{9358AC05-5D7D-4327-9F80-1AD486AEA664}" srcOrd="6" destOrd="0" presId="urn:microsoft.com/office/officeart/2005/8/layout/target3"/>
    <dgm:cxn modelId="{2C839216-DA22-4FCD-A3C2-F6A93C14488E}" type="presParOf" srcId="{333A1088-737F-45CB-B68E-254E46348037}" destId="{313FC574-E1CD-4FB4-B054-0B805CE0447D}" srcOrd="7" destOrd="0" presId="urn:microsoft.com/office/officeart/2005/8/layout/target3"/>
    <dgm:cxn modelId="{1EDBDB08-3E02-430E-928D-D6DC4C81316E}" type="presParOf" srcId="{333A1088-737F-45CB-B68E-254E46348037}" destId="{619D679B-A015-4ECF-8348-D1034C574F40}" srcOrd="8" destOrd="0" presId="urn:microsoft.com/office/officeart/2005/8/layout/target3"/>
    <dgm:cxn modelId="{1A72B0D8-1036-4B9E-BE71-44A515251287}" type="presParOf" srcId="{333A1088-737F-45CB-B68E-254E46348037}" destId="{322283A8-4A27-4CDA-BAE3-F381106A9174}" srcOrd="9" destOrd="0" presId="urn:microsoft.com/office/officeart/2005/8/layout/target3"/>
    <dgm:cxn modelId="{0E06336B-8AFD-48E9-8EFA-AE1EB75537B7}" type="presParOf" srcId="{333A1088-737F-45CB-B68E-254E46348037}" destId="{FFC9F71D-1B4F-4AD9-A4A6-86ADEFC8AF5C}" srcOrd="10" destOrd="0" presId="urn:microsoft.com/office/officeart/2005/8/layout/target3"/>
    <dgm:cxn modelId="{6CB8E22D-73D8-433F-9FD9-29C6D88DAF45}" type="presParOf" srcId="{333A1088-737F-45CB-B68E-254E46348037}" destId="{25B08C86-7E15-44DC-BE7F-FFB55DD49D12}" srcOrd="11" destOrd="0" presId="urn:microsoft.com/office/officeart/2005/8/layout/target3"/>
    <dgm:cxn modelId="{B7E875E3-5EC5-4F13-9555-BD4C49CA1C83}" type="presParOf" srcId="{333A1088-737F-45CB-B68E-254E46348037}" destId="{76644BE8-9D7C-4C09-B250-3D10AF48CBB7}" srcOrd="12" destOrd="0" presId="urn:microsoft.com/office/officeart/2005/8/layout/target3"/>
    <dgm:cxn modelId="{9877FD8D-6272-40F2-A084-6F374C7D8955}" type="presParOf" srcId="{333A1088-737F-45CB-B68E-254E46348037}" destId="{EE85B701-7295-41C0-BA7A-34D3756A2AE6}" srcOrd="13" destOrd="0" presId="urn:microsoft.com/office/officeart/2005/8/layout/target3"/>
    <dgm:cxn modelId="{7A022FB5-7C64-4ACF-91C5-1616C83758E7}" type="presParOf" srcId="{333A1088-737F-45CB-B68E-254E46348037}" destId="{8BEBB6EC-1DAA-4CAC-8A25-BC0FCBD5DBD5}" srcOrd="14" destOrd="0" presId="urn:microsoft.com/office/officeart/2005/8/layout/target3"/>
    <dgm:cxn modelId="{5E8B3029-767D-4572-A957-A92063C9EE84}" type="presParOf" srcId="{333A1088-737F-45CB-B68E-254E46348037}" destId="{AED2198E-93D5-4001-81B4-73124B309672}" srcOrd="15" destOrd="0" presId="urn:microsoft.com/office/officeart/2005/8/layout/target3"/>
    <dgm:cxn modelId="{DF58B4F6-A013-40A7-804C-88CC2F7729FE}" type="presParOf" srcId="{333A1088-737F-45CB-B68E-254E46348037}" destId="{2BE915AB-18AA-4053-B92C-3BFC9ED204BB}" srcOrd="16" destOrd="0" presId="urn:microsoft.com/office/officeart/2005/8/layout/target3"/>
    <dgm:cxn modelId="{F6E841F5-5C4C-4725-839B-3B512CEE62B0}" type="presParOf" srcId="{333A1088-737F-45CB-B68E-254E46348037}" destId="{6BB5E863-4638-4E1D-BFDE-399D028AC4ED}" srcOrd="17" destOrd="0" presId="urn:microsoft.com/office/officeart/2005/8/layout/target3"/>
    <dgm:cxn modelId="{8D3914D7-E62E-4C7E-A0C9-5CA3112A587D}" type="presParOf" srcId="{333A1088-737F-45CB-B68E-254E46348037}" destId="{5A5FFA88-C948-4069-8E93-59FA12366E83}" srcOrd="18" destOrd="0" presId="urn:microsoft.com/office/officeart/2005/8/layout/target3"/>
    <dgm:cxn modelId="{EE9ECB4C-731E-4188-929A-8A4F6ACF18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VY_32_INOVACE_12_Z_09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TEMA: Z – 9</a:t>
          </a:r>
          <a:r>
            <a:rPr lang="cs-CZ" sz="2000" kern="1200" dirty="0" smtClean="0">
              <a:solidFill>
                <a:schemeClr val="tx2"/>
              </a:solidFill>
            </a:rPr>
            <a:t>. A </a:t>
          </a:r>
          <a:r>
            <a:rPr lang="cs-CZ" sz="2000" kern="1200" dirty="0" smtClean="0">
              <a:solidFill>
                <a:schemeClr val="tx2"/>
              </a:solidFill>
            </a:rPr>
            <a:t>- Náboženství v ČR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E16156-E2B2-42B9-908E-6AB00090D0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8F55CF-84D0-4331-B8C3-8FDA9B8B61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351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34672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5860"/>
            <a:ext cx="7704856" cy="516987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 o zastoupení náboženství v České republice.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 prezentaci jsou žáci schopni vyjmenovat náboženské směry v České republice, jejich vyznání a také jejich organizaci atd.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Jako doplňující pomůcka byl použit atlas ČR, s tabulkou o náboženstvích v ČR.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Náboženství</a:t>
            </a:r>
            <a:br>
              <a:rPr lang="cs-CZ" dirty="0" smtClean="0"/>
            </a:br>
            <a:r>
              <a:rPr lang="cs-CZ" dirty="0" smtClean="0"/>
              <a:t>v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Učivo 9. ročníku ZŠ 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Náboženství </a:t>
            </a:r>
            <a:r>
              <a:rPr lang="cs-CZ" dirty="0" smtClean="0"/>
              <a:t>podle </a:t>
            </a:r>
            <a:r>
              <a:rPr lang="cs-CZ" dirty="0" smtClean="0"/>
              <a:t>práva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náboženství v Listině základních práv a svobod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svoboda náboženského vyznání je zaručena</a:t>
            </a:r>
          </a:p>
          <a:p>
            <a:pPr lvl="1">
              <a:buNone/>
            </a:pPr>
            <a:endParaRPr lang="cs-CZ" sz="2400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každý má právo změnit své náboženství nebo víru anebo zůstat bez vyznání</a:t>
            </a:r>
          </a:p>
          <a:p>
            <a:pPr lvl="1">
              <a:buNone/>
            </a:pPr>
            <a:endParaRPr lang="cs-CZ" sz="2400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v ČR je registrováno 26 různých církví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Apoštolská církev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Baptisté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Církev Slovo života atd.</a:t>
            </a: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bez vyznání je téměř 6 040 000 obyvatel ČR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křesťanské církve u nás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Římskokatolická církev (katolická církev)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největší organizace na světě – 1,13 mld. pokřtěných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 ČR – téměř 2 750 000 pokřtěných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je přímá pokračovatelka Prvotní církve (Kristus)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hlavním představitelem je papež Benedikt XVI.</a:t>
            </a: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Českobratrská církev evangelická 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největší protestantská církev v ČR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hlásí se k ní asi 117 000 lidí v ČR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pokračovatelka Jednoty bratrské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nejvýše postavená rada - synod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869160"/>
            <a:ext cx="2370876" cy="1584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5940152" y="633478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Českobratrský kostel </a:t>
            </a:r>
            <a:br>
              <a:rPr lang="cs-CZ" sz="1400" dirty="0" smtClean="0">
                <a:solidFill>
                  <a:schemeClr val="tx2"/>
                </a:solidFill>
              </a:rPr>
            </a:br>
            <a:r>
              <a:rPr lang="cs-CZ" sz="1400" dirty="0" smtClean="0">
                <a:solidFill>
                  <a:schemeClr val="tx2"/>
                </a:solidFill>
              </a:rPr>
              <a:t>v </a:t>
            </a:r>
            <a:r>
              <a:rPr lang="cs-CZ" sz="1400" dirty="0" err="1" smtClean="0">
                <a:solidFill>
                  <a:schemeClr val="tx2"/>
                </a:solidFill>
              </a:rPr>
              <a:t>Trnávce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924944"/>
            <a:ext cx="2208245" cy="1656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5940152" y="443711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Českobratrský kostel </a:t>
            </a:r>
            <a:br>
              <a:rPr lang="cs-CZ" sz="1400" dirty="0" smtClean="0">
                <a:solidFill>
                  <a:schemeClr val="tx2"/>
                </a:solidFill>
              </a:rPr>
            </a:br>
            <a:r>
              <a:rPr lang="cs-CZ" sz="1400" dirty="0" smtClean="0">
                <a:solidFill>
                  <a:schemeClr val="tx2"/>
                </a:solidFill>
              </a:rPr>
              <a:t>v Praze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708920"/>
            <a:ext cx="1264511" cy="1684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ovéPole 12"/>
          <p:cNvSpPr txBox="1"/>
          <p:nvPr/>
        </p:nvSpPr>
        <p:spPr>
          <a:xfrm>
            <a:off x="-180528" y="4365104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Bazilika na Sv. </a:t>
            </a:r>
            <a:r>
              <a:rPr lang="cs-CZ" sz="1400" dirty="0" err="1" smtClean="0">
                <a:solidFill>
                  <a:schemeClr val="tx2"/>
                </a:solidFill>
              </a:rPr>
              <a:t>Hostýně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2780928"/>
            <a:ext cx="2208245" cy="1656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2123728" y="4365104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Bazilika na Velehradě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2636912"/>
            <a:ext cx="1191766" cy="17876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ovéPole 16"/>
          <p:cNvSpPr txBox="1"/>
          <p:nvPr/>
        </p:nvSpPr>
        <p:spPr>
          <a:xfrm>
            <a:off x="4283968" y="443711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Chrám Sv. Víta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2000"/>
                            </p:stCondLst>
                            <p:childTnLst>
                              <p:par>
                                <p:cTn id="5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4000"/>
                            </p:stCondLst>
                            <p:childTnLst>
                              <p:par>
                                <p:cTn id="6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6000"/>
                            </p:stCondLst>
                            <p:childTnLst>
                              <p:par>
                                <p:cTn id="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1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8000"/>
                            </p:stCondLst>
                            <p:childTnLst>
                              <p:par>
                                <p:cTn id="7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0000"/>
                            </p:stCondLst>
                            <p:childTnLst>
                              <p:par>
                                <p:cTn id="7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3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křesťanské církve u nás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Církev československá husitská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založena 8. ledna 1920 (odštěp od katolíků)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národní církev platící v Česku a na Slovensku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 ČR – 99 000 věřících, na Slovensku 1 700 věřících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nejvyšším představitelem je patriarcha</a:t>
            </a: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Svědkové Jehovovi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vznik v Americe v 19. století , v ČR 1907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 ČR – 23 000 věřících 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předpovědi zničení života na Zemi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zákaz transfúzí (ne všichni uznávají)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4437112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Sál království v České Lípě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80528" y="4365104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Sbor v Olomouci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4365104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Kostel v České Lípě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4437112"/>
            <a:ext cx="1656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Kostel v </a:t>
            </a:r>
            <a:r>
              <a:rPr lang="cs-CZ" sz="1400" dirty="0" err="1" smtClean="0">
                <a:solidFill>
                  <a:schemeClr val="tx2"/>
                </a:solidFill>
              </a:rPr>
              <a:t>Žamberku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36912"/>
            <a:ext cx="1331218" cy="1777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2924944"/>
            <a:ext cx="2555123" cy="1440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708920"/>
            <a:ext cx="1290016" cy="17832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2708920"/>
            <a:ext cx="2304256" cy="1728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2000"/>
                            </p:stCondLst>
                            <p:childTnLst>
                              <p:par>
                                <p:cTn id="5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4000"/>
                            </p:stCondLst>
                            <p:childTnLst>
                              <p:par>
                                <p:cTn id="6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6000"/>
                            </p:stCondLst>
                            <p:childTnLst>
                              <p:par>
                                <p:cTn id="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1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8000"/>
                            </p:stCondLst>
                            <p:childTnLst>
                              <p:par>
                                <p:cTn id="7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3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křesťanské církve u nás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Pravoslavná církev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pokračovatelé tradic Cyrila a Metoděje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 ČR – 23 000 věřících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na Slovensku 50 000 věřících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jednotný posvátný synod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2 eparchie – Pražská a Olomoucko - Brněnská</a:t>
            </a: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Další Evangelické církve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 ČR jsou 4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dohromady mají 36 500 věřících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Církev bratrská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 ČR – 10 000 věřících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2852936"/>
            <a:ext cx="26642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Pravoslavný chrám  v Olomouci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0"/>
            <a:ext cx="1951547" cy="29628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3500438"/>
            <a:ext cx="1080120" cy="10801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501008"/>
            <a:ext cx="1961753" cy="29426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ovéPole 17"/>
          <p:cNvSpPr txBox="1"/>
          <p:nvPr/>
        </p:nvSpPr>
        <p:spPr>
          <a:xfrm>
            <a:off x="6084168" y="6381328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Ježíšův kostel v Těšíně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4509120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solidFill>
                  <a:schemeClr val="tx2"/>
                </a:solidFill>
              </a:rPr>
              <a:t>Lutherská</a:t>
            </a:r>
            <a:r>
              <a:rPr lang="cs-CZ" sz="1400" dirty="0" smtClean="0">
                <a:solidFill>
                  <a:schemeClr val="tx2"/>
                </a:solidFill>
              </a:rPr>
              <a:t> růže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5157192"/>
            <a:ext cx="1663451" cy="12475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ovéPole 19"/>
          <p:cNvSpPr txBox="1"/>
          <p:nvPr/>
        </p:nvSpPr>
        <p:spPr>
          <a:xfrm>
            <a:off x="4067944" y="6381328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Sbor církve v Hrádku 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000"/>
                            </p:stCondLst>
                            <p:childTnLst>
                              <p:par>
                                <p:cTn id="4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2000"/>
                            </p:stCondLst>
                            <p:childTnLst>
                              <p:par>
                                <p:cTn id="5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4000"/>
                            </p:stCondLst>
                            <p:childTnLst>
                              <p:par>
                                <p:cTn id="5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6000"/>
                            </p:stCondLst>
                            <p:childTnLst>
                              <p:par>
                                <p:cTn id="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8000"/>
                            </p:stCondLst>
                            <p:childTnLst>
                              <p:par>
                                <p:cTn id="7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0"/>
                            </p:stCondLst>
                            <p:childTnLst>
                              <p:par>
                                <p:cTn id="7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procentové zastoupení 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graphicFrame>
        <p:nvGraphicFramePr>
          <p:cNvPr id="12" name="Graf 11"/>
          <p:cNvGraphicFramePr/>
          <p:nvPr/>
        </p:nvGraphicFramePr>
        <p:xfrm>
          <a:off x="251520" y="1052736"/>
          <a:ext cx="7344816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12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00108"/>
            <a:ext cx="7929618" cy="578647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Soubor:Svat%C3%BD Host%C3%</a:t>
            </a:r>
            <a:r>
              <a:rPr lang="cs-CZ" sz="900" dirty="0" err="1" smtClean="0">
                <a:solidFill>
                  <a:schemeClr val="tx2"/>
                </a:solidFill>
              </a:rPr>
              <a:t>BDn.jpg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9. 4. 2007, 10:53 [cit. 2011-12-07]. Dostupné z WWW: &lt;http://cs.wikipedia.org/wiki/Soubor:Svat%C3%BD_Host%C3%BDn.jpg&gt;.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Velehrad.JPG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22. 4. 2007, 19:21 Náhled verze z 22. 4. 2007, 19:21 [cit. 2011-12-01]. Dostupné z WWW: &lt;http://cs.wikipedia.org/wiki/Soubor:Velehrad.JPG&gt;.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Veitsdom</a:t>
            </a:r>
            <a:r>
              <a:rPr lang="cs-CZ" sz="900" dirty="0" smtClean="0">
                <a:solidFill>
                  <a:schemeClr val="tx2"/>
                </a:solidFill>
              </a:rPr>
              <a:t> 00 2003-12-24.jpg.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9. 1. 2005, 21:51 Náhled verze z 9. 1. 2005, 21:51 [cit. 2011-12-01]. Dostupné z WWW: &lt;http://cs.wikipedia.org/wiki/Soubor:Veitsdom_00_2003-12-24.jpg&gt;.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Soubor:Bran%C3%</a:t>
            </a:r>
            <a:r>
              <a:rPr lang="cs-CZ" sz="900" dirty="0" err="1" smtClean="0">
                <a:solidFill>
                  <a:schemeClr val="tx2"/>
                </a:solidFill>
              </a:rPr>
              <a:t>ADk</a:t>
            </a:r>
            <a:r>
              <a:rPr lang="cs-CZ" sz="900" dirty="0" smtClean="0">
                <a:solidFill>
                  <a:schemeClr val="tx2"/>
                </a:solidFill>
              </a:rPr>
              <a:t> evangelicky sbor 3148.JPG.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9. 8. 2007, 15:12 Náhled verze z 9. 8. 2007, 15:12 [cit. 2011-12-01]. Dostupné z WWW: &lt;http://cs.wikipedia.org/wiki/Soubor:Bran%C3%ADk_evangelicky_sbor_3148.JPG&gt;.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Trnavka</a:t>
            </a:r>
            <a:r>
              <a:rPr lang="cs-CZ" sz="900" dirty="0" smtClean="0">
                <a:solidFill>
                  <a:schemeClr val="tx2"/>
                </a:solidFill>
              </a:rPr>
              <a:t> - </a:t>
            </a:r>
            <a:r>
              <a:rPr lang="cs-CZ" sz="900" dirty="0" err="1" smtClean="0">
                <a:solidFill>
                  <a:schemeClr val="tx2"/>
                </a:solidFill>
              </a:rPr>
              <a:t>evangelick</a:t>
            </a:r>
            <a:r>
              <a:rPr lang="cs-CZ" sz="900" dirty="0" smtClean="0">
                <a:solidFill>
                  <a:schemeClr val="tx2"/>
                </a:solidFill>
              </a:rPr>
              <a:t>%C3%BD kostel.</a:t>
            </a:r>
            <a:r>
              <a:rPr lang="cs-CZ" sz="900" dirty="0" err="1" smtClean="0">
                <a:solidFill>
                  <a:schemeClr val="tx2"/>
                </a:solidFill>
              </a:rPr>
              <a:t>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6. 2. 2007, 05:49 Náhled verze z 6. 2. 2007, 05:49 [cit. 2011-12-01]. Dostupné z WWW: &lt;http://cs.wikipedia.org/wiki/Soubor:Trnavka_-_evangelick%C3%BD_kostel.jpg&gt;.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Soubor:Kostel </a:t>
            </a:r>
            <a:r>
              <a:rPr lang="cs-CZ" sz="900" dirty="0" err="1" smtClean="0">
                <a:solidFill>
                  <a:schemeClr val="tx2"/>
                </a:solidFill>
              </a:rPr>
              <a:t>cirkev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cs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husitska.jpg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20. 7. 2005, 18:23 Náhled verze z 20. 7. 2005, 18:23 [cit. 2011-12-01]. Dostupné z WWW: &lt;http://cs.wikipedia.org/wiki/Soubor:Kostel_cirkev_cs_husitska.jpg&gt;.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Soubor:Kostel </a:t>
            </a:r>
            <a:r>
              <a:rPr lang="cs-CZ" sz="900" dirty="0" err="1" smtClean="0">
                <a:solidFill>
                  <a:schemeClr val="tx2"/>
                </a:solidFill>
              </a:rPr>
              <a:t>husitsk</a:t>
            </a:r>
            <a:r>
              <a:rPr lang="cs-CZ" sz="900" dirty="0" smtClean="0">
                <a:solidFill>
                  <a:schemeClr val="tx2"/>
                </a:solidFill>
              </a:rPr>
              <a:t>%C3%A9 c%C3%</a:t>
            </a:r>
            <a:r>
              <a:rPr lang="cs-CZ" sz="900" dirty="0" err="1" smtClean="0">
                <a:solidFill>
                  <a:schemeClr val="tx2"/>
                </a:solidFill>
              </a:rPr>
              <a:t>ADrkve</a:t>
            </a:r>
            <a:r>
              <a:rPr lang="cs-CZ" sz="900" dirty="0" smtClean="0">
                <a:solidFill>
                  <a:schemeClr val="tx2"/>
                </a:solidFill>
              </a:rPr>
              <a:t> zima.</a:t>
            </a:r>
            <a:r>
              <a:rPr lang="cs-CZ" sz="900" dirty="0" err="1" smtClean="0">
                <a:solidFill>
                  <a:schemeClr val="tx2"/>
                </a:solidFill>
              </a:rPr>
              <a:t>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26. 2. 2010, 20:08 Náhled verze z 26. 2. 2010, 20:08 [cit. 2011-12-01]. Dostupné z WWW: &lt;http://cs.wikipedia.org/wiki/Soubor:Kostel_husitsk%C3%A9_c%C3%ADrkve_zima.jpg&gt;.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Soubor:Kostel %C4%8CCH v%C5%</a:t>
            </a:r>
            <a:r>
              <a:rPr lang="cs-CZ" sz="900" dirty="0" err="1" smtClean="0">
                <a:solidFill>
                  <a:schemeClr val="tx2"/>
                </a:solidFill>
              </a:rPr>
              <a:t>BDamberku.jpg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26. 10. 2007, 11:11 [cit. 2011-12-01]. Dostupné z WWW: &lt;http://cs.wikipedia.org/wiki/Soubor:Kostel_%C4%8CCH_v%C5%BDamberku.jpg&gt;.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Jehovist</a:t>
            </a:r>
            <a:r>
              <a:rPr lang="cs-CZ" sz="900" dirty="0" smtClean="0">
                <a:solidFill>
                  <a:schemeClr val="tx2"/>
                </a:solidFill>
              </a:rPr>
              <a:t>%C3%A9 na Ladech.</a:t>
            </a:r>
            <a:r>
              <a:rPr lang="cs-CZ" sz="900" dirty="0" err="1" smtClean="0">
                <a:solidFill>
                  <a:schemeClr val="tx2"/>
                </a:solidFill>
              </a:rPr>
              <a:t>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8. 4. 2010, 15:47 [cit. 2011-12-01]. Dostupné z WWW: &lt;http://cs.wikipedia.org/wiki/Soubor:Jehovist%C3%A9_na_Ladech.jpg&gt;.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Soubor:Kostel Sv. </a:t>
            </a:r>
            <a:r>
              <a:rPr lang="cs-CZ" sz="900" dirty="0" err="1" smtClean="0">
                <a:solidFill>
                  <a:schemeClr val="tx2"/>
                </a:solidFill>
              </a:rPr>
              <a:t>Gorazda.jpg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19. 7. 2005, 22:52 Náhled verze z 19. 7. 2005, 22:52 [cit. 2011-12-01]. Dostupné z WWW: &lt;http://cs.wikipedia.org/wiki/Soubor:Kostel_Sv._Gorazda.jpg&gt;.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Lutherrose.svg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12. 6. 2011, 12:49 Náhled verze z 12. 6. 2011, 12:49 [cit. 2011-12-01]. Dostupné z WWW: &lt;http://cs.wikipedia.org/wiki/Soubor:Lutherrose.svg&gt;.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Cieszyn</a:t>
            </a:r>
            <a:r>
              <a:rPr lang="cs-CZ" sz="900" dirty="0" smtClean="0">
                <a:solidFill>
                  <a:schemeClr val="tx2"/>
                </a:solidFill>
              </a:rPr>
              <a:t> 62.jpg.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12. 2. 2006, 22:09 [cit. 2011-12-01]. Dostupné z WWW: &lt;http://cs.wikipedia.org/wiki/Soubor:Cieszyn_62.jpg&gt;.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Soubor:Hr%C3%A1dek ve Slezsku, sbor c%C3%</a:t>
            </a:r>
            <a:r>
              <a:rPr lang="cs-CZ" sz="900" dirty="0" err="1" smtClean="0">
                <a:solidFill>
                  <a:schemeClr val="tx2"/>
                </a:solidFill>
              </a:rPr>
              <a:t>ADrkve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bratrsk</a:t>
            </a:r>
            <a:r>
              <a:rPr lang="cs-CZ" sz="900" dirty="0" smtClean="0">
                <a:solidFill>
                  <a:schemeClr val="tx2"/>
                </a:solidFill>
              </a:rPr>
              <a:t>%C3%A9.JPG.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14. 9. 2010, 06:54 Náhled verze z 14. 9. 2010, 06:54 [cit. </a:t>
            </a:r>
            <a:r>
              <a:rPr lang="cs-CZ" sz="900" smtClean="0">
                <a:solidFill>
                  <a:schemeClr val="tx2"/>
                </a:solidFill>
              </a:rPr>
              <a:t>2011-12-01]. </a:t>
            </a:r>
            <a:r>
              <a:rPr lang="cs-CZ" sz="900" dirty="0" smtClean="0">
                <a:solidFill>
                  <a:schemeClr val="tx2"/>
                </a:solidFill>
              </a:rPr>
              <a:t>Dostupné z WWW: &lt;http://cs.wikipedia.org/wiki/Soubor:Hr%C3%A1dek_ve_Slezsku,_sbor_c%C3%ADrkve_bratrsk%C3%A9.JPG&gt;.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Dále: vlastní autorské dílo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1018</TotalTime>
  <Words>433</Words>
  <Application>Microsoft Office PowerPoint</Application>
  <PresentationFormat>Předvádění na obrazovce (4:3)</PresentationFormat>
  <Paragraphs>134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</vt:lpstr>
      <vt:lpstr>Náboženství v ČR</vt:lpstr>
      <vt:lpstr>Náboženství podle práva</vt:lpstr>
      <vt:lpstr>křesťanské církve u nás</vt:lpstr>
      <vt:lpstr>křesťanské církve u nás</vt:lpstr>
      <vt:lpstr>křesťanské církve u nás</vt:lpstr>
      <vt:lpstr>procentové zastoupení </vt:lpstr>
      <vt:lpstr>citace</vt:lpstr>
    </vt:vector>
  </TitlesOfParts>
  <Company>ZŠ Uh.Ostroh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Náboženství v ČR</dc:title>
  <dc:creator>Jana Pulcová</dc:creator>
  <cp:lastModifiedBy>Martin Králík</cp:lastModifiedBy>
  <cp:revision>137</cp:revision>
  <dcterms:created xsi:type="dcterms:W3CDTF">2011-11-08T06:18:53Z</dcterms:created>
  <dcterms:modified xsi:type="dcterms:W3CDTF">2012-03-13T20:34:15Z</dcterms:modified>
</cp:coreProperties>
</file>