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56" r:id="rId3"/>
    <p:sldId id="259" r:id="rId4"/>
    <p:sldId id="257" r:id="rId5"/>
    <p:sldId id="258" r:id="rId6"/>
    <p:sldId id="260" r:id="rId7"/>
    <p:sldId id="261" r:id="rId8"/>
    <p:sldId id="262" r:id="rId9"/>
    <p:sldId id="263" r:id="rId10"/>
    <p:sldId id="264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12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10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6E028E-BC41-45AC-AF31-D10C1AB0A44D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76F7B4B-C0C9-4D9E-BB55-772D816990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6D88EB-BB85-4C6F-9933-DAE117454319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7CF031-82A7-4059-B301-8A1CBBA7CA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7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8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D5A8AE-2671-4B6A-A820-AD4DF2F2DE3A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23EE20-5DC9-41AD-8438-91863A7C53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D6254F-97B1-4132-973A-8380FF981EA6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58D19-673A-49FB-B566-D681252BE3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C65CC3-1A9A-401B-BB77-459DC59248F9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B5C7A4-6962-4828-84BF-7ED13E2F34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B304B4-A7F6-4569-BD56-C99505861536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B4043-1739-4EDC-B368-F5B9CFE315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C436F3-6986-4642-8580-8FBD44F1BC3D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7D3D97-9AE9-4F04-8A76-B84CD7EC7A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8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8CA12B-7DBA-44F8-A2E6-8E4F9FF11FFE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8D798-3272-4301-AFC4-944A64149C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1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2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47D55A-C660-4E90-9EF5-34C7F381E004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720CBB-DC68-4D92-957F-56EF655142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E71810-A56D-4F6A-A5EC-1B5224143500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47981A-0EFC-4E35-A8C7-316FED79D4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2BCE43-5EF5-4097-BDF3-B4AC684D3880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8EF46A-B0E2-4B37-8617-6F4DFFCAC8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340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4341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DF926BDF-2AE6-4F8C-9A3A-B26DE98D1FDD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0D62EA52-C32D-4078-BB7E-B93B14772B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5" r:id="rId3"/>
    <p:sldLayoutId id="2147483682" r:id="rId4"/>
    <p:sldLayoutId id="2147483681" r:id="rId5"/>
    <p:sldLayoutId id="2147483680" r:id="rId6"/>
    <p:sldLayoutId id="2147483679" r:id="rId7"/>
    <p:sldLayoutId id="2147483686" r:id="rId8"/>
    <p:sldLayoutId id="2147483687" r:id="rId9"/>
    <p:sldLayoutId id="2147483678" r:id="rId10"/>
    <p:sldLayoutId id="214748367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Georgia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Georgia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Georgia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Georg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Georg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Georg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Georg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Georgia" pitchFamily="18" charset="0"/>
        </a:defRPr>
      </a:lvl9pPr>
    </p:titleStyle>
    <p:bodyStyle>
      <a:lvl1pPr marL="273050" indent="-273050" algn="l" rtl="0" fontAlgn="base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fontAlgn="base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ts val="375"/>
        </a:spcBef>
        <a:spcAft>
          <a:spcPct val="0"/>
        </a:spcAft>
        <a:buClr>
          <a:srgbClr val="BCCEBD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ts val="375"/>
        </a:spcBef>
        <a:spcAft>
          <a:spcPct val="0"/>
        </a:spcAft>
        <a:buClr>
          <a:srgbClr val="A8CDD7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75"/>
        </a:spcBef>
        <a:spcAft>
          <a:spcPct val="0"/>
        </a:spcAft>
        <a:buClr>
          <a:srgbClr val="A8CDD7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lh3.ggpht.com/i59YyB6gdT-clG4exDh2-riQnmivZTXTZK-lVnZcPaBaOkgXqrMNqqL5VVWAl1sW9RyHyg=s152" TargetMode="External"/><Relationship Id="rId13" Type="http://schemas.openxmlformats.org/officeDocument/2006/relationships/hyperlink" Target="http://lh4.ggpht.com/Ip4H1kIRUlIdPtt7RMZ7mVn82bdQFI_4iEr6_KwbnHy8OOtkx2igKKZM6g-n9IMAFoDG=s144" TargetMode="External"/><Relationship Id="rId18" Type="http://schemas.openxmlformats.org/officeDocument/2006/relationships/hyperlink" Target="http://lh3.ggpht.com/JOdVjf4Y6PiPqT6hSjHRcTxPtspYkEifEj1tK1_4XB96LXImKksvfjpyTr2KrFRNN3xLRg=s126" TargetMode="External"/><Relationship Id="rId3" Type="http://schemas.openxmlformats.org/officeDocument/2006/relationships/hyperlink" Target="http://lh4.ggpht.com/3K4BpebsCClUvYl1hrDLLa8Xhxi1rp3ah07Ku3iwlBJygYRtgfDPH9VUu5yZxiz591_Sfw=s113" TargetMode="External"/><Relationship Id="rId7" Type="http://schemas.openxmlformats.org/officeDocument/2006/relationships/hyperlink" Target="http://lh3.ggpht.com/FIh4lZY7WQP64AsGKPRQFM2jDTr88S5baOutospdOgc1wXaYjtpEisD1K3VfiLOeSumYsA=s108" TargetMode="External"/><Relationship Id="rId12" Type="http://schemas.openxmlformats.org/officeDocument/2006/relationships/hyperlink" Target="http://lh5.ggpht.com/rkGhxcW3s0JHSx_y7RQaRfxcEyzhoIZi5MOUvJxA2885wJC_6CZOGpd3MRFo28g7fR9zcw=s126" TargetMode="External"/><Relationship Id="rId17" Type="http://schemas.openxmlformats.org/officeDocument/2006/relationships/hyperlink" Target="http://lh5.ggpht.com/cQyzZjROvdj2JQeoj1SsidupGMbjHdVch0GeD7Rj5q4As2MqgTTZKBS62kwy6K8ntgBwya8=s85" TargetMode="External"/><Relationship Id="rId2" Type="http://schemas.openxmlformats.org/officeDocument/2006/relationships/hyperlink" Target="http://lh3.ggpht.com/9bl0tuKhxBIdsV4aBVO_i9zq5Ezb9FBk9Jp9WA918MBHtwdSfxwa_y8rNHi7YB6H_ppaptg=s86" TargetMode="External"/><Relationship Id="rId16" Type="http://schemas.openxmlformats.org/officeDocument/2006/relationships/hyperlink" Target="http://lh3.ggpht.com/KYCZ1j6RwDnPxJu37it7mDICM2mG_0duMLolHh3NzlPA21WRZV2lN7wNUekgmyOQvBgovg=s106" TargetMode="External"/><Relationship Id="rId20" Type="http://schemas.openxmlformats.org/officeDocument/2006/relationships/hyperlink" Target="http://lh6.ggpht.com/MQayVTrr9rSb1l6L38e6wiJB1paibR0Ek1Z-WYxAw2SnFfAqVpKyZLdr7iGKH5KTp3s=s11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h5.ggpht.com/67jven1ix_lYl4AXrf9TGd2P1DjGHOw4V8Cj4XC6B9ndAcIsIuWJiMV6HRC0K6VSGSP41w=s122" TargetMode="External"/><Relationship Id="rId11" Type="http://schemas.openxmlformats.org/officeDocument/2006/relationships/hyperlink" Target="http://lh5.ggpht.com/OxGoiJKUSrtDo7LKIpxFO0wSivSkYl8MsNpuEIwngIGGB1NEaxS1c3h7oDJQSZ8vgmlM=s128" TargetMode="External"/><Relationship Id="rId5" Type="http://schemas.openxmlformats.org/officeDocument/2006/relationships/hyperlink" Target="http://lh5.ggpht.com/L3yvovcnnWXa8jSTTQZ96TQeMHIXCzby0YW7OSHAcrDzH46bnKin1a-M-0otlEoVKzLr=s119" TargetMode="External"/><Relationship Id="rId15" Type="http://schemas.openxmlformats.org/officeDocument/2006/relationships/hyperlink" Target="http://lh5.ggpht.com/ojHwutUm-k5-rglS5CcXvSHLf0-_YsxPkBMotsRokERUSPULw-Ad8sgSG2O5I6stWt7X8Q=s98" TargetMode="External"/><Relationship Id="rId10" Type="http://schemas.openxmlformats.org/officeDocument/2006/relationships/hyperlink" Target="http://lh5.ggpht.com/8lfVi7spqYlBTjl4Jeoj-fNfiaIs3Db4bdwDdREO6E6lCNs12DFGDjwpKKk2FAawPqmEIg=s114" TargetMode="External"/><Relationship Id="rId19" Type="http://schemas.openxmlformats.org/officeDocument/2006/relationships/hyperlink" Target="http://lh4.ggpht.com/SkDA_l0WLNFNh0AM3CJhwsVOmkzLlkUmapJ7t03ZZYVa4hFwNinsAtYx2A7MN4cni0v4ww=s128" TargetMode="External"/><Relationship Id="rId4" Type="http://schemas.openxmlformats.org/officeDocument/2006/relationships/hyperlink" Target="http://lh4.ggpht.com/i2YFKbE2c4e138-4JO7HhTMv9ZUoSkam49VSuPdUsHVbTLf4AxD0U8pdKiuE-EISmtt6yA=s102" TargetMode="External"/><Relationship Id="rId9" Type="http://schemas.openxmlformats.org/officeDocument/2006/relationships/hyperlink" Target="http://lh5.ggpht.com/02FsLDZNxDvggC_hD79ab3_Hj7NRC86-ORLcb4pHe-P2KavhbOgmVBBjGw69uM3Ni-sW4g=s124" TargetMode="External"/><Relationship Id="rId14" Type="http://schemas.openxmlformats.org/officeDocument/2006/relationships/hyperlink" Target="http://lh3.ggpht.com/lhAADj0WUBQFrErNEMF31Mi7jZTeCGfaRqVIFCZuDypxbQZZKPldg4zkrBzL005nzGV_eNA=s11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48681"/>
            <a:ext cx="4464496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1464108"/>
              </p:ext>
            </p:extLst>
          </p:nvPr>
        </p:nvGraphicFramePr>
        <p:xfrm>
          <a:off x="971600" y="2204864"/>
          <a:ext cx="7345363" cy="2250717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579211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marT="45727" marB="45727" horzOverflow="overflow">
                    <a:lnL w="31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marT="45727" marB="45727" horzOverflow="overflow">
                    <a:lnL>
                      <a:noFill/>
                    </a:lnL>
                    <a:lnR w="31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ysClr val="window" lastClr="FFFFFF"/>
                    </a:solidFill>
                  </a:tcPr>
                </a:tc>
              </a:tr>
              <a:tr h="349305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marT="45727" marB="45727" horzOverflow="overflow">
                    <a:lnL w="31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Marie Polanská</a:t>
                      </a:r>
                    </a:p>
                  </a:txBody>
                  <a:tcPr marT="45727" marB="45727" horzOverflow="overflow">
                    <a:lnL>
                      <a:noFill/>
                    </a:lnL>
                    <a:lnR w="31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ysClr val="window" lastClr="FFFFFF"/>
                    </a:solidFill>
                  </a:tcPr>
                </a:tc>
              </a:tr>
              <a:tr h="34771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marT="45727" marB="45727" horzOverflow="overflow">
                    <a:lnL w="31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VY_32_INOVACE_01_Společenstvo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živých organizmů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7" marB="45727" horzOverflow="overflow">
                    <a:lnL>
                      <a:noFill/>
                    </a:lnL>
                    <a:lnR w="31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ysClr val="window" lastClr="FFFFFF"/>
                    </a:solidFill>
                  </a:tcPr>
                </a:tc>
              </a:tr>
              <a:tr h="393762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marT="45727" marB="45727" horzOverflow="overflow">
                    <a:lnL w="31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Rozmanitost živé a neživé přírody</a:t>
                      </a:r>
                    </a:p>
                  </a:txBody>
                  <a:tcPr marT="45727" marB="45727" horzOverflow="overflow">
                    <a:lnL>
                      <a:noFill/>
                    </a:lnL>
                    <a:lnR w="31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ysClr val="window" lastClr="FFFFFF"/>
                    </a:solidFill>
                  </a:tcPr>
                </a:tc>
              </a:tr>
              <a:tr h="349305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marT="45727" marB="45727" horzOverflow="overflow">
                    <a:lnL w="31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marT="45727" marB="45727" horzOverflow="overflow">
                    <a:lnL>
                      <a:noFill/>
                    </a:lnL>
                    <a:lnR w="31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ysClr val="window" lastClr="FFFFFF"/>
                    </a:solidFill>
                  </a:tcPr>
                </a:tc>
              </a:tr>
            </a:tbl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266" y="4869160"/>
            <a:ext cx="5407025" cy="1042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3688" y="434975"/>
            <a:ext cx="8815387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2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213" y="2133600"/>
            <a:ext cx="7820025" cy="439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9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72225" y="2133600"/>
            <a:ext cx="2333625" cy="196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7772400" cy="1143000"/>
          </a:xfrm>
        </p:spPr>
        <p:txBody>
          <a:bodyPr>
            <a:normAutofit fontScale="9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Životní podmínky živých organizmů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387" name="TextovéPole 3"/>
          <p:cNvSpPr txBox="1">
            <a:spLocks noChangeArrowheads="1"/>
          </p:cNvSpPr>
          <p:nvPr/>
        </p:nvSpPr>
        <p:spPr bwMode="auto">
          <a:xfrm>
            <a:off x="468313" y="1628775"/>
            <a:ext cx="7704137" cy="1662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Georgia" pitchFamily="18" charset="0"/>
              </a:rPr>
              <a:t>Neživá příroda poskytuje živým organizmům k životu</a:t>
            </a:r>
          </a:p>
          <a:p>
            <a:endParaRPr lang="cs-CZ" sz="2800">
              <a:latin typeface="Georgia" pitchFamily="18" charset="0"/>
            </a:endParaRPr>
          </a:p>
          <a:p>
            <a:endParaRPr lang="cs-CZ">
              <a:latin typeface="Georgia" pitchFamily="18" charset="0"/>
            </a:endParaRPr>
          </a:p>
        </p:txBody>
      </p:sp>
      <p:sp>
        <p:nvSpPr>
          <p:cNvPr id="16388" name="TextovéPole 4"/>
          <p:cNvSpPr txBox="1">
            <a:spLocks noChangeArrowheads="1"/>
          </p:cNvSpPr>
          <p:nvPr/>
        </p:nvSpPr>
        <p:spPr bwMode="auto">
          <a:xfrm>
            <a:off x="3036888" y="3000375"/>
            <a:ext cx="3117850" cy="310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514350" indent="-514350">
              <a:buFontTx/>
              <a:buAutoNum type="arabicPeriod"/>
            </a:pPr>
            <a:r>
              <a:rPr lang="cs-CZ" sz="2800">
                <a:latin typeface="Georgia" pitchFamily="18" charset="0"/>
              </a:rPr>
              <a:t>Vodu</a:t>
            </a:r>
          </a:p>
          <a:p>
            <a:pPr marL="514350" indent="-514350">
              <a:buFontTx/>
              <a:buAutoNum type="arabicPeriod"/>
            </a:pPr>
            <a:endParaRPr lang="cs-CZ" sz="2800">
              <a:latin typeface="Georgia" pitchFamily="18" charset="0"/>
            </a:endParaRPr>
          </a:p>
          <a:p>
            <a:pPr marL="514350" indent="-514350">
              <a:buFontTx/>
              <a:buAutoNum type="arabicPeriod"/>
            </a:pPr>
            <a:r>
              <a:rPr lang="cs-CZ" sz="2800">
                <a:latin typeface="Georgia" pitchFamily="18" charset="0"/>
              </a:rPr>
              <a:t>Vzduch </a:t>
            </a:r>
          </a:p>
          <a:p>
            <a:pPr marL="514350" indent="-514350">
              <a:buFontTx/>
              <a:buAutoNum type="arabicPeriod"/>
            </a:pPr>
            <a:endParaRPr lang="cs-CZ" sz="2800">
              <a:latin typeface="Georgia" pitchFamily="18" charset="0"/>
            </a:endParaRPr>
          </a:p>
          <a:p>
            <a:pPr marL="514350" indent="-514350">
              <a:buFontTx/>
              <a:buAutoNum type="arabicPeriod"/>
            </a:pPr>
            <a:r>
              <a:rPr lang="cs-CZ" sz="2800">
                <a:latin typeface="Georgia" pitchFamily="18" charset="0"/>
              </a:rPr>
              <a:t>Světlo a teplo</a:t>
            </a:r>
          </a:p>
          <a:p>
            <a:pPr marL="514350" indent="-514350">
              <a:buFontTx/>
              <a:buAutoNum type="arabicPeriod"/>
            </a:pPr>
            <a:endParaRPr lang="cs-CZ" sz="2800">
              <a:latin typeface="Georgia" pitchFamily="18" charset="0"/>
            </a:endParaRPr>
          </a:p>
          <a:p>
            <a:pPr marL="514350" indent="-514350">
              <a:buFontTx/>
              <a:buAutoNum type="arabicPeriod"/>
            </a:pPr>
            <a:r>
              <a:rPr lang="cs-CZ" sz="2800">
                <a:latin typeface="Georgia" pitchFamily="18" charset="0"/>
              </a:rPr>
              <a:t>Půdu </a:t>
            </a:r>
          </a:p>
        </p:txBody>
      </p:sp>
      <p:pic>
        <p:nvPicPr>
          <p:cNvPr id="16389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8313" y="4554538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8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5175" y="2657475"/>
            <a:ext cx="1871663" cy="164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1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53163" y="4502150"/>
            <a:ext cx="2333625" cy="195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3"/>
          <p:cNvSpPr txBox="1">
            <a:spLocks noChangeArrowheads="1"/>
          </p:cNvSpPr>
          <p:nvPr/>
        </p:nvSpPr>
        <p:spPr bwMode="auto">
          <a:xfrm>
            <a:off x="179388" y="333375"/>
            <a:ext cx="8680450" cy="206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cs typeface="Arial" charset="0"/>
              </a:rPr>
              <a:t>Rostliny jsou jediným zdrojem kyslíku na Zemi.</a:t>
            </a:r>
          </a:p>
          <a:p>
            <a:r>
              <a:rPr lang="cs-CZ" sz="3200">
                <a:cs typeface="Arial" charset="0"/>
              </a:rPr>
              <a:t>Živočichové se pohybují z místa na místo.</a:t>
            </a:r>
          </a:p>
          <a:p>
            <a:r>
              <a:rPr lang="cs-CZ" sz="3200">
                <a:cs typeface="Arial" charset="0"/>
              </a:rPr>
              <a:t>Životní podmínky rostlin, hub a živočichů jsou </a:t>
            </a:r>
          </a:p>
          <a:p>
            <a:r>
              <a:rPr lang="cs-CZ" sz="3200">
                <a:cs typeface="Arial" charset="0"/>
              </a:rPr>
              <a:t>na různých místech Země různé.</a:t>
            </a: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69950" y="2414588"/>
            <a:ext cx="3240088" cy="2170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6463" y="2414588"/>
            <a:ext cx="3233737" cy="2132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69950" y="4764088"/>
            <a:ext cx="3240088" cy="1963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40275" y="4786313"/>
            <a:ext cx="3233738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393700" y="404813"/>
            <a:ext cx="8205788" cy="1079500"/>
          </a:xfrm>
        </p:spPr>
        <p:txBody>
          <a:bodyPr/>
          <a:lstStyle/>
          <a:p>
            <a:pPr algn="ctr"/>
            <a:r>
              <a:rPr lang="cs-CZ" sz="2800" b="1" smtClean="0"/>
              <a:t>I v ČR jsou životní podmínky pro rostliny, houby i živočichy různé</a:t>
            </a:r>
            <a:r>
              <a:rPr lang="cs-CZ" sz="2800" smtClean="0"/>
              <a:t>.</a:t>
            </a:r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5488" y="1658938"/>
            <a:ext cx="3562350" cy="24399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03750" y="1649413"/>
            <a:ext cx="3492500" cy="24495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8436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35500" y="4295775"/>
            <a:ext cx="3492500" cy="23447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8437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25488" y="4295775"/>
            <a:ext cx="3530600" cy="23447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 descr="H:\skenovat0001.jpg"/>
          <p:cNvPicPr>
            <a:picLocks noChangeAspect="1" noChangeArrowheads="1"/>
          </p:cNvPicPr>
          <p:nvPr/>
        </p:nvPicPr>
        <p:blipFill>
          <a:blip r:embed="rId2"/>
          <a:srcRect t="1752"/>
          <a:stretch>
            <a:fillRect/>
          </a:stretch>
        </p:blipFill>
        <p:spPr bwMode="auto">
          <a:xfrm>
            <a:off x="107950" y="117475"/>
            <a:ext cx="8856663" cy="6621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850106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Zvířata hor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20482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78313" y="3170238"/>
            <a:ext cx="585787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913" y="1917700"/>
            <a:ext cx="2409825" cy="1973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898525" y="3890963"/>
            <a:ext cx="1498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Georgia" pitchFamily="18" charset="0"/>
              </a:rPr>
              <a:t>kozoroh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607175" y="3890963"/>
            <a:ext cx="18621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Georgia" pitchFamily="18" charset="0"/>
              </a:rPr>
              <a:t>o</a:t>
            </a:r>
            <a:r>
              <a:rPr lang="cs-CZ" sz="2400" b="1" i="1">
                <a:latin typeface="Georgia" pitchFamily="18" charset="0"/>
              </a:rPr>
              <a:t>rel </a:t>
            </a:r>
            <a:r>
              <a:rPr lang="cs-CZ" sz="2400" b="1">
                <a:latin typeface="Georgia" pitchFamily="18" charset="0"/>
              </a:rPr>
              <a:t>skalní</a:t>
            </a:r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4975" y="4562475"/>
            <a:ext cx="2435225" cy="1890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25800" y="4548188"/>
            <a:ext cx="2417763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783013" y="3890963"/>
            <a:ext cx="13398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Georgia" pitchFamily="18" charset="0"/>
              </a:rPr>
              <a:t>kamzík</a:t>
            </a:r>
          </a:p>
        </p:txBody>
      </p:sp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443663" y="1169988"/>
            <a:ext cx="2189162" cy="2690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262313" y="1946275"/>
            <a:ext cx="2381250" cy="191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238875" y="4548188"/>
            <a:ext cx="2405063" cy="1905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42913" y="336550"/>
            <a:ext cx="2409825" cy="1489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404813"/>
            <a:ext cx="8147050" cy="1143000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Rostliny, houby a živočichové žijí v přírodě v určitém prostředí.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288" y="1844675"/>
            <a:ext cx="8424862" cy="4608513"/>
          </a:xfrm>
        </p:spPr>
        <p:txBody>
          <a:bodyPr>
            <a:normAutofit/>
          </a:bodyPr>
          <a:lstStyle/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3200" dirty="0" smtClean="0"/>
              <a:t>Tvoří různá společenstva.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3200" dirty="0" smtClean="0"/>
              <a:t>Některé druhy se vyskytují v </a:t>
            </a:r>
            <a:r>
              <a:rPr lang="cs-CZ" sz="3200" b="1" u="sng" dirty="0" smtClean="0">
                <a:solidFill>
                  <a:schemeClr val="accent6">
                    <a:lumMod val="25000"/>
                  </a:schemeClr>
                </a:solidFill>
              </a:rPr>
              <a:t>okolí lidských obydlí,</a:t>
            </a:r>
            <a:r>
              <a:rPr lang="cs-CZ" sz="3200" dirty="0" smtClean="0">
                <a:solidFill>
                  <a:schemeClr val="accent6">
                    <a:lumMod val="25000"/>
                  </a:schemeClr>
                </a:solidFill>
              </a:rPr>
              <a:t> jiné </a:t>
            </a:r>
            <a:r>
              <a:rPr lang="cs-CZ" sz="3200" b="1" u="sng" dirty="0" smtClean="0">
                <a:solidFill>
                  <a:schemeClr val="accent6">
                    <a:lumMod val="25000"/>
                  </a:schemeClr>
                </a:solidFill>
              </a:rPr>
              <a:t>na poli</a:t>
            </a:r>
            <a:r>
              <a:rPr lang="cs-CZ" sz="3200" dirty="0" smtClean="0">
                <a:solidFill>
                  <a:schemeClr val="accent6">
                    <a:lumMod val="25000"/>
                  </a:schemeClr>
                </a:solidFill>
              </a:rPr>
              <a:t>, další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3200" b="1" u="sng" dirty="0" smtClean="0">
                <a:solidFill>
                  <a:schemeClr val="accent6">
                    <a:lumMod val="25000"/>
                  </a:schemeClr>
                </a:solidFill>
              </a:rPr>
              <a:t>u vody </a:t>
            </a:r>
            <a:r>
              <a:rPr lang="cs-CZ" sz="3200" dirty="0" smtClean="0">
                <a:solidFill>
                  <a:schemeClr val="accent6">
                    <a:lumMod val="25000"/>
                  </a:schemeClr>
                </a:solidFill>
              </a:rPr>
              <a:t>nebo </a:t>
            </a:r>
            <a:r>
              <a:rPr lang="cs-CZ" sz="3200" b="1" u="sng" dirty="0" smtClean="0">
                <a:solidFill>
                  <a:schemeClr val="accent6">
                    <a:lumMod val="25000"/>
                  </a:schemeClr>
                </a:solidFill>
              </a:rPr>
              <a:t>v lese.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sz="3200" b="1" u="sng" dirty="0">
              <a:solidFill>
                <a:schemeClr val="accent6">
                  <a:lumMod val="25000"/>
                </a:schemeClr>
              </a:solidFill>
            </a:endParaRP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3200" dirty="0" smtClean="0"/>
              <a:t>Vzájemnými vazbami mezi živými organizmy a jejich vztahem </a:t>
            </a:r>
            <a:r>
              <a:rPr lang="cs-CZ" sz="3200" dirty="0"/>
              <a:t>k prostředí se zabývá </a:t>
            </a:r>
            <a:r>
              <a:rPr lang="cs-CZ" sz="3200" b="1" u="sng" dirty="0" smtClean="0">
                <a:solidFill>
                  <a:schemeClr val="accent6">
                    <a:lumMod val="25000"/>
                  </a:schemeClr>
                </a:solidFill>
              </a:rPr>
              <a:t>EKOLOGIE.</a:t>
            </a:r>
            <a:endParaRPr lang="cs-CZ" sz="3200" b="1" u="sng" dirty="0">
              <a:solidFill>
                <a:schemeClr val="accent6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00113" y="1844675"/>
            <a:ext cx="7786687" cy="4175125"/>
          </a:xfrm>
        </p:spPr>
        <p:txBody>
          <a:bodyPr/>
          <a:lstStyle/>
          <a:p>
            <a:r>
              <a:rPr lang="cs-CZ" smtClean="0"/>
              <a:t>Vyjmenuj zvířata, která žijí v horách.</a:t>
            </a:r>
          </a:p>
          <a:p>
            <a:r>
              <a:rPr lang="cs-CZ" smtClean="0"/>
              <a:t>Vyjmenuj zvířata, která žijí na poli. </a:t>
            </a:r>
          </a:p>
          <a:p>
            <a:r>
              <a:rPr lang="cs-CZ" smtClean="0"/>
              <a:t>Vyjmenuj zvířata, která žijí ve vodě.</a:t>
            </a:r>
          </a:p>
          <a:p>
            <a:r>
              <a:rPr lang="cs-CZ" smtClean="0"/>
              <a:t>Vyjmenuj lesní zvířata.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5" y="250825"/>
            <a:ext cx="8858250" cy="6621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4" name="TextovéPole 3"/>
          <p:cNvSpPr txBox="1">
            <a:spLocks noChangeArrowheads="1"/>
          </p:cNvSpPr>
          <p:nvPr/>
        </p:nvSpPr>
        <p:spPr bwMode="auto">
          <a:xfrm>
            <a:off x="142875" y="250825"/>
            <a:ext cx="77454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Georgia" pitchFamily="18" charset="0"/>
              </a:rPr>
              <a:t>Které stromy rostou v jednotlivých výškových stupních?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smtClean="0"/>
              <a:t>Anotace :</a:t>
            </a:r>
          </a:p>
          <a:p>
            <a:r>
              <a:rPr lang="cs-CZ" sz="2400" smtClean="0"/>
              <a:t>Program slouží k procvičování a opakování učiva.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404664"/>
            <a:ext cx="8856984" cy="5976664"/>
          </a:xfrm>
        </p:spPr>
        <p:txBody>
          <a:bodyPr/>
          <a:lstStyle/>
          <a:p>
            <a:r>
              <a:rPr lang="cs-CZ" sz="1200" b="1" dirty="0" smtClean="0"/>
              <a:t>Použitá literatura:</a:t>
            </a:r>
          </a:p>
          <a:p>
            <a:r>
              <a:rPr lang="cs-CZ" sz="1200" dirty="0" smtClean="0"/>
              <a:t>Přírodověda 4 učebnice pro 4.ročník základní školy (Nová škola</a:t>
            </a:r>
            <a:r>
              <a:rPr lang="cs-CZ" sz="1200" dirty="0" smtClean="0"/>
              <a:t>)</a:t>
            </a:r>
          </a:p>
          <a:p>
            <a:r>
              <a:rPr lang="cs-CZ" sz="1200" b="1" dirty="0" smtClean="0"/>
              <a:t>Zdroje obrázků - Adresa(URL):</a:t>
            </a:r>
            <a:endParaRPr lang="cs-CZ" sz="1200" b="1" dirty="0" smtClean="0"/>
          </a:p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lh3.ggpht.com/9bl0tuKhxBIdsV4aBVO_i9zq5Ezb9FBk9Jp9WA918MBHtwdSfxwa_y8rNHi7YB6H_ppaptg=s86</a:t>
            </a:r>
            <a:endParaRPr lang="cs-CZ" sz="1200" dirty="0" smtClean="0"/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lh4.ggpht.com/3K4BpebsCClUvYl1hrDLLa8Xhxi1rp3ah07Ku3iwlBJygYRtgfDPH9VUu5yZxiz591_Sfw=s113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lh4.ggpht.com/i2YFKbE2c4e138-4JO7HhTMv9ZUoSkam49VSuPdUsHVbTLf4AxD0U8pdKiuE-EISmtt6yA=s102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lh5.ggpht.com/L3yvovcnnWXa8jSTTQZ96TQeMHIXCzby0YW7OSHAcrDzH46bnKin1a-M-0otlEoVKzLr=s119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lh5.ggpht.com/67jven1ix_lYl4AXrf9TGd2P1DjGHOw4V8Cj4XC6B9ndAcIsIuWJiMV6HRC0K6VSGSP41w=s122</a:t>
            </a:r>
            <a:endParaRPr lang="cs-CZ" sz="1200" dirty="0" smtClean="0"/>
          </a:p>
          <a:p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lh3.ggpht.com/FIh4lZY7WQP64AsGKPRQFM2jDTr88S5baOutospdOgc1wXaYjtpEisD1K3VfiLOeSumYsA=s108</a:t>
            </a:r>
            <a:endParaRPr lang="cs-CZ" sz="1200" dirty="0" smtClean="0"/>
          </a:p>
          <a:p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lh3.ggpht.com/i59YyB6gdT-clG4exDh2-riQnmivZTXTZK-lVnZcPaBaOkgXqrMNqqL5VVWAl1sW9RyHyg=s152</a:t>
            </a:r>
            <a:endParaRPr lang="cs-CZ" sz="1200" dirty="0" smtClean="0"/>
          </a:p>
          <a:p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lh5.ggpht.com/02FsLDZNxDvggC_hD79ab3_Hj7NRC86-ORLcb4pHe-P2KavhbOgmVBBjGw69uM3Ni-sW4g=s124</a:t>
            </a:r>
            <a:endParaRPr lang="cs-CZ" sz="1200" dirty="0" smtClean="0"/>
          </a:p>
          <a:p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lh5.ggpht.com/8lfVi7spqYlBTjl4Jeoj-fNfiaIs3Db4bdwDdREO6E6lCNs12DFGDjwpKKk2FAawPqmEIg=s114</a:t>
            </a:r>
            <a:endParaRPr lang="cs-CZ" sz="1200" dirty="0" smtClean="0"/>
          </a:p>
          <a:p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lh5.ggpht.com/OxGoiJKUSrtDo7LKIpxFO0wSivSkYl8MsNpuEIwngIGGB1NEaxS1c3h7oDJQSZ8vgmlM=s128</a:t>
            </a:r>
            <a:endParaRPr lang="cs-CZ" sz="1200" dirty="0" smtClean="0"/>
          </a:p>
          <a:p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lh5.ggpht.com/rkGhxcW3s0JHSx_y7RQaRfxcEyzhoIZi5MOUvJxA2885wJC_6CZOGpd3MRFo28g7fR9zcw=s126</a:t>
            </a:r>
            <a:endParaRPr lang="cs-CZ" sz="1200" dirty="0" smtClean="0"/>
          </a:p>
          <a:p>
            <a:r>
              <a:rPr lang="cs-CZ" sz="1200" dirty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lh4.ggpht.com/Ip4H1kIRUlIdPtt7RMZ7mVn82bdQFI_4iEr6_KwbnHy8OOtkx2igKKZM6g-n9IMAFoDG=s144</a:t>
            </a:r>
            <a:endParaRPr lang="cs-CZ" sz="1200" dirty="0" smtClean="0"/>
          </a:p>
          <a:p>
            <a:r>
              <a:rPr lang="cs-CZ" sz="1200" dirty="0">
                <a:hlinkClick r:id="rId14"/>
              </a:rPr>
              <a:t>http://</a:t>
            </a:r>
            <a:r>
              <a:rPr lang="cs-CZ" sz="1200" dirty="0" smtClean="0">
                <a:hlinkClick r:id="rId14"/>
              </a:rPr>
              <a:t>lh3.ggpht.com/lhAADj0WUBQFrErNEMF31Mi7jZTeCGfaRqVIFCZuDypxbQZZKPldg4zkrBzL005nzGV_eNA=s112</a:t>
            </a:r>
            <a:endParaRPr lang="cs-CZ" sz="1200" dirty="0" smtClean="0"/>
          </a:p>
          <a:p>
            <a:r>
              <a:rPr lang="cs-CZ" sz="1200" dirty="0">
                <a:hlinkClick r:id="rId15"/>
              </a:rPr>
              <a:t>http://lh5.ggpht.com/ojHwutUm-k5-rglS5CcXvSHLf0-_</a:t>
            </a:r>
            <a:r>
              <a:rPr lang="cs-CZ" sz="1200" dirty="0" smtClean="0">
                <a:hlinkClick r:id="rId15"/>
              </a:rPr>
              <a:t>YsxPkBMotsRokERUSPULw-Ad8sgSG2O5I6stWt7X8Q=s98</a:t>
            </a:r>
            <a:endParaRPr lang="cs-CZ" sz="1200" dirty="0" smtClean="0"/>
          </a:p>
          <a:p>
            <a:r>
              <a:rPr lang="cs-CZ" sz="1200" dirty="0">
                <a:hlinkClick r:id="rId16"/>
              </a:rPr>
              <a:t>http://</a:t>
            </a:r>
            <a:r>
              <a:rPr lang="cs-CZ" sz="1200" dirty="0" smtClean="0">
                <a:hlinkClick r:id="rId16"/>
              </a:rPr>
              <a:t>lh3.ggpht.com/KYCZ1j6RwDnPxJu37it7mDICM2mG_0duMLolHh3NzlPA21WRZV2lN7wNUekgmyOQvBgovg=s106</a:t>
            </a:r>
            <a:endParaRPr lang="cs-CZ" sz="1200" dirty="0" smtClean="0"/>
          </a:p>
          <a:p>
            <a:r>
              <a:rPr lang="cs-CZ" sz="1200" dirty="0">
                <a:hlinkClick r:id="rId17"/>
              </a:rPr>
              <a:t>http://</a:t>
            </a:r>
            <a:r>
              <a:rPr lang="cs-CZ" sz="1200" dirty="0" smtClean="0">
                <a:hlinkClick r:id="rId17"/>
              </a:rPr>
              <a:t>lh5.ggpht.com/cQyzZjROvdj2JQeoj1SsidupGMbjHdVch0GeD7Rj5q4As2MqgTTZKBS62kwy6K8ntgBwya8=s85</a:t>
            </a:r>
            <a:endParaRPr lang="cs-CZ" sz="1200" dirty="0" smtClean="0"/>
          </a:p>
          <a:p>
            <a:r>
              <a:rPr lang="cs-CZ" sz="1200" dirty="0">
                <a:hlinkClick r:id="rId18"/>
              </a:rPr>
              <a:t>http://</a:t>
            </a:r>
            <a:r>
              <a:rPr lang="cs-CZ" sz="1200" dirty="0" smtClean="0">
                <a:hlinkClick r:id="rId18"/>
              </a:rPr>
              <a:t>lh3.ggpht.com/JOdVjf4Y6PiPqT6hSjHRcTxPtspYkEifEj1tK1_4XB96LXImKksvfjpyTr2KrFRNN3xLRg=s126</a:t>
            </a:r>
            <a:endParaRPr lang="cs-CZ" sz="1200" dirty="0" smtClean="0"/>
          </a:p>
          <a:p>
            <a:r>
              <a:rPr lang="cs-CZ" sz="1200" dirty="0">
                <a:hlinkClick r:id="rId19"/>
              </a:rPr>
              <a:t>http://</a:t>
            </a:r>
            <a:r>
              <a:rPr lang="cs-CZ" sz="1200" dirty="0" smtClean="0">
                <a:hlinkClick r:id="rId19"/>
              </a:rPr>
              <a:t>lh4.ggpht.com/SkDA_l0WLNFNh0AM3CJhwsVOmkzLlkUmapJ7t03ZZYVa4hFwNinsAtYx2A7MN4cni0v4ww=s128</a:t>
            </a:r>
            <a:endParaRPr lang="cs-CZ" sz="1200" dirty="0" smtClean="0"/>
          </a:p>
          <a:p>
            <a:r>
              <a:rPr lang="cs-CZ" sz="1200" dirty="0">
                <a:hlinkClick r:id="rId20"/>
              </a:rPr>
              <a:t>http://</a:t>
            </a:r>
            <a:r>
              <a:rPr lang="cs-CZ" sz="1200" dirty="0" smtClean="0">
                <a:hlinkClick r:id="rId20"/>
              </a:rPr>
              <a:t>lh6.ggpht.com/MQayVTrr9rSb1l6L38e6wiJB1paibR0Ek1Z-WYxAw2SnFfAqVpKyZLdr7iGKH5KTp3s=s113</a:t>
            </a:r>
            <a:endParaRPr lang="cs-CZ" sz="1200" dirty="0" smtClean="0"/>
          </a:p>
          <a:p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295</TotalTime>
  <Words>280</Words>
  <Application>Microsoft Office PowerPoint</Application>
  <PresentationFormat>Předvádění na obrazovce (4:3)</PresentationFormat>
  <Paragraphs>63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Prezentace aplikace PowerPoint</vt:lpstr>
      <vt:lpstr>Prezentace aplikace PowerPoint</vt:lpstr>
      <vt:lpstr>Životní podmínky živých organizmů</vt:lpstr>
      <vt:lpstr>Prezentace aplikace PowerPoint</vt:lpstr>
      <vt:lpstr>I v ČR jsou životní podmínky pro rostliny, houby i živočichy různé.</vt:lpstr>
      <vt:lpstr>Prezentace aplikace PowerPoint</vt:lpstr>
      <vt:lpstr>Zvířata hor</vt:lpstr>
      <vt:lpstr>Rostliny, houby a živočichové žijí v přírodě v určitém prostředí.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Ucebna 105</dc:creator>
  <cp:lastModifiedBy>User</cp:lastModifiedBy>
  <cp:revision>34</cp:revision>
  <dcterms:created xsi:type="dcterms:W3CDTF">2012-05-30T19:14:57Z</dcterms:created>
  <dcterms:modified xsi:type="dcterms:W3CDTF">2013-05-07T15:59:03Z</dcterms:modified>
</cp:coreProperties>
</file>