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3" r:id="rId2"/>
    <p:sldId id="256" r:id="rId3"/>
    <p:sldId id="257" r:id="rId4"/>
    <p:sldId id="259" r:id="rId5"/>
    <p:sldId id="260" r:id="rId6"/>
    <p:sldId id="258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E5D545AE-7709-45E7-BACF-6A2E1E6788C7}" type="datetimeFigureOut">
              <a:rPr lang="cs-CZ"/>
              <a:pPr/>
              <a:t>7.5.2013</a:t>
            </a:fld>
            <a:endParaRPr lang="cs-CZ"/>
          </a:p>
        </p:txBody>
      </p:sp>
      <p:sp>
        <p:nvSpPr>
          <p:cNvPr id="2150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150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151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2151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63127BD-4AFD-403A-9916-08B751D16826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22532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329222DC-963B-4801-865C-C65337D513EB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C188B1-26A7-42AC-AC6B-324192E0A5D6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8D4410-7634-4C9A-8B43-0D9042E2C7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15F06A-667A-41C1-9409-5A286DC82DBC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1CFAE5-D87E-4970-9E8A-B71ADB94E3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68CBB2-6C0B-4970-9196-1440CF76CFED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81A88E-8AC9-4B2D-A705-34DC86CB86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7D85EE-236B-424C-A4CC-06F57D716BB6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5D5D94-9D76-42CD-8C12-6B68D40A21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B3C4F7-FF15-4BF2-B309-036C84300002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8D19E2-BEAF-48C1-8A9A-119AD8ED92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55739C-FA1E-4863-BF1A-C0DB8D99A697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7869D8-E749-49C7-BA66-7364E345BF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A6015-7BB0-4E73-8CDC-2EBC562E12A6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547777-1ACF-4CC7-B41B-392FF142BD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C6E4A3-77C1-4289-921A-1128F699C348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1E112E-F750-4A6E-98A3-B792990F25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86C12C-3EF4-463E-91A6-B6A3A4F96F4E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B7C810-2AA7-45BA-931B-BD44E8A709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0CFF65-B30C-4354-9AE4-134E40928BC3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E2C896-07EA-44A7-B6F5-ADAE27602C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E3A1A8-4DD7-44DD-8377-695C0C914B90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2FCC5-8477-4FF6-9916-18F45A32AD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6CFA4D1-736E-46A5-9B1D-D77517203558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CECA5A1-7A2C-4B18-9BDF-6C2C1D4DC6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3" descr="LOGO_obdelni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503" name="Group 23"/>
          <p:cNvGraphicFramePr>
            <a:graphicFrameLocks noGrp="1"/>
          </p:cNvGraphicFramePr>
          <p:nvPr/>
        </p:nvGraphicFramePr>
        <p:xfrm>
          <a:off x="971550" y="1989138"/>
          <a:ext cx="7345363" cy="225044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Ivana Nováková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Účinky gravitační síly Země na kapalinu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Mechanické vlastnosti tekutin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Účinky gravitační síly Země                  na kapalinu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3200" smtClean="0"/>
              <a:t>Účinky gravitační síly Země na kapalinu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430463" y="2789238"/>
            <a:ext cx="4283075" cy="2147887"/>
          </a:xfrm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85800" y="2133600"/>
            <a:ext cx="16002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Uříznutím hrdla vyrobíme dutý válec</a:t>
            </a:r>
          </a:p>
        </p:txBody>
      </p:sp>
      <p:cxnSp>
        <p:nvCxnSpPr>
          <p:cNvPr id="7" name="Přímá spojovací šipka 6"/>
          <p:cNvCxnSpPr/>
          <p:nvPr/>
        </p:nvCxnSpPr>
        <p:spPr>
          <a:xfrm rot="16200000" flipH="1">
            <a:off x="1905000" y="2971800"/>
            <a:ext cx="685800" cy="533400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Zakřivená spojovací čára 8"/>
          <p:cNvCxnSpPr/>
          <p:nvPr/>
        </p:nvCxnSpPr>
        <p:spPr>
          <a:xfrm>
            <a:off x="2286000" y="2286000"/>
            <a:ext cx="1676400" cy="533400"/>
          </a:xfrm>
          <a:prstGeom prst="curvedConnector3">
            <a:avLst>
              <a:gd name="adj1" fmla="val 100602"/>
            </a:avLst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609600" y="4572000"/>
            <a:ext cx="20574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Na jeden konec připevníme tenkou blánu</a:t>
            </a:r>
          </a:p>
        </p:txBody>
      </p:sp>
      <p:cxnSp>
        <p:nvCxnSpPr>
          <p:cNvPr id="14" name="Zakřivená spojovací čára 13"/>
          <p:cNvCxnSpPr/>
          <p:nvPr/>
        </p:nvCxnSpPr>
        <p:spPr>
          <a:xfrm flipV="1">
            <a:off x="2514600" y="4343400"/>
            <a:ext cx="1295400" cy="533400"/>
          </a:xfrm>
          <a:prstGeom prst="curvedConnector3">
            <a:avLst>
              <a:gd name="adj1" fmla="val 99327"/>
            </a:avLst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3429000" y="5181600"/>
            <a:ext cx="1905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Po nalití vody se blána prohne</a:t>
            </a:r>
          </a:p>
        </p:txBody>
      </p:sp>
      <p:cxnSp>
        <p:nvCxnSpPr>
          <p:cNvPr id="23" name="Zakřivená spojovací čára 22"/>
          <p:cNvCxnSpPr/>
          <p:nvPr/>
        </p:nvCxnSpPr>
        <p:spPr>
          <a:xfrm rot="5400000" flipH="1" flipV="1">
            <a:off x="3621088" y="4686300"/>
            <a:ext cx="836612" cy="1588"/>
          </a:xfrm>
          <a:prstGeom prst="curvedConnector3">
            <a:avLst>
              <a:gd name="adj1" fmla="val 50000"/>
            </a:avLst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6781800" y="4572000"/>
            <a:ext cx="13716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Menší prohnutí</a:t>
            </a:r>
          </a:p>
        </p:txBody>
      </p:sp>
      <p:cxnSp>
        <p:nvCxnSpPr>
          <p:cNvPr id="27" name="Přímá spojovací šipka 26"/>
          <p:cNvCxnSpPr/>
          <p:nvPr/>
        </p:nvCxnSpPr>
        <p:spPr>
          <a:xfrm rot="16200000" flipV="1">
            <a:off x="6438900" y="4381500"/>
            <a:ext cx="381000" cy="304800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3" grpId="0"/>
      <p:bldP spid="22" grpId="0"/>
      <p:bldP spid="2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90800" y="1524000"/>
            <a:ext cx="3797300" cy="2511425"/>
          </a:xfrm>
        </p:spPr>
      </p:pic>
      <p:sp>
        <p:nvSpPr>
          <p:cNvPr id="15362" name="Obdélník 4"/>
          <p:cNvSpPr>
            <a:spLocks noChangeArrowheads="1"/>
          </p:cNvSpPr>
          <p:nvPr/>
        </p:nvSpPr>
        <p:spPr bwMode="auto">
          <a:xfrm>
            <a:off x="304800" y="609600"/>
            <a:ext cx="838200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Do igelitového sáčku nalijeme vodu a pozorujeme jeho vyboulení, které vzniká v důsledku působení gravitační síly na kapalinu. </a:t>
            </a:r>
          </a:p>
        </p:txBody>
      </p:sp>
      <p:sp>
        <p:nvSpPr>
          <p:cNvPr id="15363" name="Obdélník 6"/>
          <p:cNvSpPr>
            <a:spLocks noChangeArrowheads="1"/>
          </p:cNvSpPr>
          <p:nvPr/>
        </p:nvSpPr>
        <p:spPr bwMode="auto">
          <a:xfrm>
            <a:off x="457200" y="4191000"/>
            <a:ext cx="373221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P</a:t>
            </a:r>
            <a:r>
              <a:rPr lang="cs-CZ">
                <a:latin typeface="Calibri" pitchFamily="34" charset="0"/>
              </a:rPr>
              <a:t>ři lití vody do sáčku se sáček prohne</a:t>
            </a:r>
            <a:r>
              <a:rPr lang="cs-CZ"/>
              <a:t>.</a:t>
            </a:r>
          </a:p>
        </p:txBody>
      </p:sp>
      <p:sp>
        <p:nvSpPr>
          <p:cNvPr id="15364" name="Obdélník 7"/>
          <p:cNvSpPr>
            <a:spLocks noChangeArrowheads="1"/>
          </p:cNvSpPr>
          <p:nvPr/>
        </p:nvSpPr>
        <p:spPr bwMode="auto">
          <a:xfrm>
            <a:off x="5105400" y="4191000"/>
            <a:ext cx="352901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V</a:t>
            </a:r>
            <a:r>
              <a:rPr lang="cs-CZ">
                <a:latin typeface="Calibri" pitchFamily="34" charset="0"/>
              </a:rPr>
              <a:t>oda vytéká kolmo na povrch sáčku</a:t>
            </a:r>
          </a:p>
        </p:txBody>
      </p:sp>
      <p:sp>
        <p:nvSpPr>
          <p:cNvPr id="15365" name="Obdélník 8"/>
          <p:cNvSpPr>
            <a:spLocks noChangeArrowheads="1"/>
          </p:cNvSpPr>
          <p:nvPr/>
        </p:nvSpPr>
        <p:spPr bwMode="auto">
          <a:xfrm>
            <a:off x="457200" y="4724400"/>
            <a:ext cx="79248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N</a:t>
            </a:r>
            <a:r>
              <a:rPr lang="cs-CZ">
                <a:latin typeface="Calibri" pitchFamily="34" charset="0"/>
              </a:rPr>
              <a:t>a kapalinu působí gravitační síla Země</a:t>
            </a:r>
            <a:r>
              <a:rPr lang="cs-CZ"/>
              <a:t>.</a:t>
            </a:r>
          </a:p>
          <a:p>
            <a:r>
              <a:rPr lang="cs-CZ"/>
              <a:t>T</a:t>
            </a:r>
            <a:r>
              <a:rPr lang="cs-CZ">
                <a:latin typeface="Calibri" pitchFamily="34" charset="0"/>
              </a:rPr>
              <a:t>laková síla F působí dolů, kolmo na stěny válce</a:t>
            </a:r>
            <a:r>
              <a:rPr lang="cs-CZ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3" grpId="0"/>
      <p:bldP spid="15364" grpId="0"/>
      <p:bldP spid="1536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Obdélník 1"/>
          <p:cNvSpPr>
            <a:spLocks noChangeArrowheads="1"/>
          </p:cNvSpPr>
          <p:nvPr/>
        </p:nvSpPr>
        <p:spPr bwMode="auto">
          <a:xfrm>
            <a:off x="457200" y="457200"/>
            <a:ext cx="8305800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Do skleničky nalijeme vodu.</a:t>
            </a:r>
          </a:p>
          <a:p>
            <a:r>
              <a:rPr lang="cs-CZ" sz="2800">
                <a:latin typeface="Calibri" pitchFamily="34" charset="0"/>
              </a:rPr>
              <a:t> Na jeden konec dutého válce přitiskneme destičku. Přidržíme ji rukou a ponoříme válec s destičkou do vody. Destička od válce neodpadne.</a:t>
            </a: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00" y="1828800"/>
            <a:ext cx="1600200" cy="2686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457200" y="4724400"/>
            <a:ext cx="8001000" cy="137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dirty="0"/>
              <a:t>N</a:t>
            </a:r>
            <a:r>
              <a:rPr lang="cs-CZ" sz="2800" dirty="0">
                <a:latin typeface="Calibri" pitchFamily="34" charset="0"/>
              </a:rPr>
              <a:t>a kapalinu působí gravitační síla Země</a:t>
            </a:r>
            <a:r>
              <a:rPr lang="cs-CZ" sz="2800" dirty="0"/>
              <a:t>.</a:t>
            </a:r>
          </a:p>
          <a:p>
            <a:r>
              <a:rPr lang="cs-CZ" sz="2800" dirty="0"/>
              <a:t>T</a:t>
            </a:r>
            <a:r>
              <a:rPr lang="cs-CZ" sz="2800" dirty="0">
                <a:latin typeface="Calibri" pitchFamily="34" charset="0"/>
              </a:rPr>
              <a:t>laková síla F působí dolů, kolmo na stěny válce, </a:t>
            </a:r>
            <a:r>
              <a:rPr lang="cs-CZ" sz="2800" dirty="0" smtClean="0">
                <a:latin typeface="Calibri" pitchFamily="34" charset="0"/>
              </a:rPr>
              <a:t>ale               </a:t>
            </a:r>
            <a:r>
              <a:rPr lang="cs-CZ" sz="2800" dirty="0">
                <a:latin typeface="Calibri" pitchFamily="34" charset="0"/>
              </a:rPr>
              <a:t>i na destičku svisle vzhůru</a:t>
            </a:r>
            <a:r>
              <a:rPr lang="cs-CZ" sz="2800" dirty="0"/>
              <a:t>.</a:t>
            </a:r>
            <a:r>
              <a:rPr lang="cs-CZ" sz="2800" dirty="0">
                <a:latin typeface="Calibri" pitchFamily="34" charset="0"/>
              </a:rPr>
              <a:t>  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3"/>
          <p:cNvSpPr>
            <a:spLocks noChangeArrowheads="1"/>
          </p:cNvSpPr>
          <p:nvPr/>
        </p:nvSpPr>
        <p:spPr bwMode="auto">
          <a:xfrm>
            <a:off x="685800" y="2667000"/>
            <a:ext cx="7696200" cy="2554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V důsledku působení gravitační síly Země působí kapalina v nádobě v klidu tlakovou silou</a:t>
            </a:r>
            <a:r>
              <a:rPr lang="cs-CZ" sz="3200" b="1">
                <a:latin typeface="Calibri" pitchFamily="34" charset="0"/>
              </a:rPr>
              <a:t> kolmo na dno nádoby, na stěny nádoby a na plochy ponořené v kapalině.</a:t>
            </a:r>
            <a:endParaRPr lang="cs-CZ" sz="3200">
              <a:latin typeface="Calibri" pitchFamily="34" charset="0"/>
            </a:endParaRPr>
          </a:p>
          <a:p>
            <a:r>
              <a:rPr lang="cs-CZ" sz="3200">
                <a:latin typeface="Calibri" pitchFamily="34" charset="0"/>
              </a:rPr>
              <a:t> </a:t>
            </a:r>
          </a:p>
        </p:txBody>
      </p:sp>
      <p:sp>
        <p:nvSpPr>
          <p:cNvPr id="17410" name="TextovéPole 4"/>
          <p:cNvSpPr txBox="1">
            <a:spLocks noChangeArrowheads="1"/>
          </p:cNvSpPr>
          <p:nvPr/>
        </p:nvSpPr>
        <p:spPr bwMode="auto">
          <a:xfrm>
            <a:off x="762000" y="914400"/>
            <a:ext cx="20574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ZÁVĚR</a:t>
            </a:r>
          </a:p>
        </p:txBody>
      </p:sp>
      <p:sp>
        <p:nvSpPr>
          <p:cNvPr id="6" name="Obdélník 5"/>
          <p:cNvSpPr/>
          <p:nvPr/>
        </p:nvSpPr>
        <p:spPr>
          <a:xfrm>
            <a:off x="381000" y="2438400"/>
            <a:ext cx="8153400" cy="25146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Obdélník 1"/>
          <p:cNvSpPr>
            <a:spLocks noChangeArrowheads="1"/>
          </p:cNvSpPr>
          <p:nvPr/>
        </p:nvSpPr>
        <p:spPr bwMode="auto">
          <a:xfrm>
            <a:off x="457200" y="762000"/>
            <a:ext cx="8153400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>
                <a:latin typeface="Calibri" pitchFamily="34" charset="0"/>
              </a:rPr>
              <a:t>Použité materiály:</a:t>
            </a:r>
          </a:p>
          <a:p>
            <a:r>
              <a:rPr lang="en-US" dirty="0" smtClean="0"/>
              <a:t> </a:t>
            </a:r>
            <a:endParaRPr lang="cs-CZ" dirty="0" smtClean="0"/>
          </a:p>
          <a:p>
            <a:r>
              <a:rPr lang="en-US" dirty="0" err="1" smtClean="0"/>
              <a:t>Kolářová</a:t>
            </a:r>
            <a:r>
              <a:rPr lang="en-US" dirty="0" smtClean="0"/>
              <a:t>, </a:t>
            </a:r>
            <a:r>
              <a:rPr lang="en-US" dirty="0" err="1" smtClean="0"/>
              <a:t>Bohuněk</a:t>
            </a:r>
            <a:r>
              <a:rPr lang="en-US" dirty="0" smtClean="0"/>
              <a:t> – </a:t>
            </a:r>
            <a:r>
              <a:rPr lang="en-US" dirty="0" err="1" smtClean="0"/>
              <a:t>Fyzika</a:t>
            </a:r>
            <a:r>
              <a:rPr lang="en-US" dirty="0" smtClean="0"/>
              <a:t> pro 7. </a:t>
            </a:r>
            <a:r>
              <a:rPr lang="en-US" dirty="0" err="1" smtClean="0"/>
              <a:t>ročník</a:t>
            </a:r>
            <a:r>
              <a:rPr lang="en-US" dirty="0" smtClean="0"/>
              <a:t> ZŠ, </a:t>
            </a:r>
            <a:r>
              <a:rPr lang="en-US" dirty="0" err="1" smtClean="0"/>
              <a:t>nakladatelství</a:t>
            </a:r>
            <a:r>
              <a:rPr lang="en-US" dirty="0" smtClean="0"/>
              <a:t> Prometheus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199</Words>
  <Application>Microsoft Office PowerPoint</Application>
  <PresentationFormat>Předvádění na obrazovce (4:3)</PresentationFormat>
  <Paragraphs>32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Účinky gravitační síly Země                  na kapalinu</vt:lpstr>
      <vt:lpstr>Účinky gravitační síly Země na kapalinu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Katka</dc:creator>
  <cp:lastModifiedBy>Dum</cp:lastModifiedBy>
  <cp:revision>11</cp:revision>
  <dcterms:created xsi:type="dcterms:W3CDTF">2011-02-26T16:39:54Z</dcterms:created>
  <dcterms:modified xsi:type="dcterms:W3CDTF">2013-05-07T13:12:15Z</dcterms:modified>
</cp:coreProperties>
</file>