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9D59B21-4BA1-4D0F-AA3B-6560AF326BE6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2355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E5BF044-7342-4BC5-852F-D247AD4B1B5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458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9BB4D243-E3E3-4513-8966-B9DB4552FC59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EAC0E-8B93-4D8B-842F-64BE3E340CE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C3422-4032-49E6-A60E-1BCE92DC3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F818A-207A-41FC-9E46-A3F3A27C7838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291B7-9705-4505-BC68-E7A78FE36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66D94-F7F8-4AB3-9FBD-9016A4DD80AE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F707A-8922-4487-B267-8D4420C5A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3364E-D98A-4205-B537-7947558D87BC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3866B-5819-4565-A4F1-99009F2D2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670E8-C382-46E4-B4A9-582E21E79632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60148-21F7-4AD7-B49E-57A82E396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47248-55DB-4E17-9A77-2ACB18E797B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348E9-931B-4A4B-8E8B-1D11C14D3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36259-FE4B-4146-8D8E-D403E402E1E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8B048-AB44-465E-8235-A2591C66F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3E067-F278-4A23-9DC1-805F09EF49F6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BD24F-A8C7-4444-B1F6-4B99052BE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26E65-2CBB-4B79-A77B-4CF094ADFB4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9B795-C33C-477A-A369-312F01145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CA8A-F228-4A22-80AF-7E1E5764D981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29004-4E50-42C2-BA02-32E20E329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36B51-2FD9-45B2-9272-334DCC6C822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47A98-344A-47CE-B396-309F9424C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F5097C-2B45-4BA2-911F-2CCCFE525F7B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AC5205-2B45-415C-9235-4A99964F3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532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Výpočet tlakové síly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Mechanické vlastnosti tekutin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Výpočet tlakové síly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352800" y="1143000"/>
            <a:ext cx="4648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Tlaková síla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roste s hloubkou</a:t>
            </a:r>
            <a:endParaRPr lang="cs-CZ" sz="280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1066800"/>
            <a:ext cx="2392363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200400"/>
            <a:ext cx="771525" cy="16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00200" y="3200400"/>
            <a:ext cx="746125" cy="156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10"/>
          <p:cNvSpPr txBox="1">
            <a:spLocks noChangeArrowheads="1"/>
          </p:cNvSpPr>
          <p:nvPr/>
        </p:nvSpPr>
        <p:spPr bwMode="auto">
          <a:xfrm>
            <a:off x="381000" y="533400"/>
            <a:ext cx="5410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Na čem závisí velikost tlakové síly?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667000" y="3276600"/>
            <a:ext cx="5789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Tlaková síla závisí na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hustotě kapaliny</a:t>
            </a:r>
            <a:endParaRPr lang="cs-CZ" sz="28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667000" y="4724400"/>
            <a:ext cx="5721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Tlaková síla závisí  i na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obsahu plochy</a:t>
            </a:r>
            <a:endParaRPr lang="cs-CZ" sz="280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38600" y="1600200"/>
            <a:ext cx="4572000" cy="539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Fg = m . g</a:t>
            </a:r>
          </a:p>
          <a:p>
            <a:r>
              <a:rPr lang="cs-CZ" sz="3200">
                <a:latin typeface="Calibri" pitchFamily="34" charset="0"/>
              </a:rPr>
              <a:t>Fg = V . </a:t>
            </a:r>
            <a:r>
              <a:rPr lang="el-GR"/>
              <a:t>ρ</a:t>
            </a:r>
            <a:r>
              <a:rPr lang="cs-CZ" sz="3200">
                <a:latin typeface="Calibri" pitchFamily="34" charset="0"/>
              </a:rPr>
              <a:t> . g</a:t>
            </a: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Fg =F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F = S . h . </a:t>
            </a:r>
            <a:r>
              <a:rPr lang="el-GR" sz="2800" b="1">
                <a:solidFill>
                  <a:srgbClr val="FF0000"/>
                </a:solidFill>
              </a:rPr>
              <a:t>ρ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. g</a:t>
            </a:r>
          </a:p>
          <a:p>
            <a:r>
              <a:rPr lang="cs-CZ" sz="3200">
                <a:latin typeface="Calibri" pitchFamily="34" charset="0"/>
              </a:rPr>
              <a:t>F = 0,001 . 0,2 . 1000 . 10</a:t>
            </a:r>
          </a:p>
          <a:p>
            <a:r>
              <a:rPr lang="cs-CZ" sz="3200">
                <a:latin typeface="Calibri" pitchFamily="34" charset="0"/>
              </a:rPr>
              <a:t>F = 2 N</a:t>
            </a:r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endParaRPr lang="cs-CZ" sz="3200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 </a:t>
            </a:r>
          </a:p>
          <a:p>
            <a:endParaRPr lang="cs-CZ" sz="3200">
              <a:latin typeface="Calibri" pitchFamily="34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781800" y="2590800"/>
            <a:ext cx="1524000" cy="6858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685800"/>
            <a:ext cx="1563688" cy="185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696913" y="2819400"/>
          <a:ext cx="1804987" cy="2243138"/>
        </p:xfrm>
        <a:graphic>
          <a:graphicData uri="http://schemas.openxmlformats.org/presentationml/2006/ole">
            <p:oleObj spid="_x0000_s2050" name="Rovnice" r:id="rId4" imgW="939600" imgH="1168200" progId="Equation.3">
              <p:embed/>
            </p:oleObj>
          </a:graphicData>
        </a:graphic>
      </p:graphicFrame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58000" y="2667000"/>
            <a:ext cx="152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 = S . h</a:t>
            </a:r>
          </a:p>
        </p:txBody>
      </p:sp>
      <p:sp>
        <p:nvSpPr>
          <p:cNvPr id="2059" name="TextovéPole 3"/>
          <p:cNvSpPr txBox="1">
            <a:spLocks noChangeArrowheads="1"/>
          </p:cNvSpPr>
          <p:nvPr/>
        </p:nvSpPr>
        <p:spPr bwMode="auto">
          <a:xfrm>
            <a:off x="2057400" y="381000"/>
            <a:ext cx="5334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Blána tvořící  dno má obsah 10 cm</a:t>
            </a:r>
            <a:r>
              <a:rPr lang="cs-CZ" sz="2000" baseline="30000">
                <a:latin typeface="Calibri" pitchFamily="34" charset="0"/>
              </a:rPr>
              <a:t>2</a:t>
            </a:r>
            <a:r>
              <a:rPr lang="cs-CZ" sz="2000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Výška sloupce vody nad blánou je 20 cm.</a:t>
            </a:r>
          </a:p>
          <a:p>
            <a:r>
              <a:rPr lang="cs-CZ" sz="3200" baseline="30000">
                <a:latin typeface="Calibri" pitchFamily="34" charset="0"/>
              </a:rPr>
              <a:t>Urči velikost  tlakové síly na dno nádoby.</a:t>
            </a:r>
            <a:endParaRPr lang="cs-CZ" sz="3200">
              <a:latin typeface="Calibri" pitchFamily="34" charset="0"/>
            </a:endParaRPr>
          </a:p>
        </p:txBody>
      </p:sp>
      <p:grpSp>
        <p:nvGrpSpPr>
          <p:cNvPr id="62" name="Skupina 61"/>
          <p:cNvGrpSpPr>
            <a:grpSpLocks/>
          </p:cNvGrpSpPr>
          <p:nvPr/>
        </p:nvGrpSpPr>
        <p:grpSpPr bwMode="auto">
          <a:xfrm>
            <a:off x="5029200" y="1447800"/>
            <a:ext cx="3505200" cy="685800"/>
            <a:chOff x="5029200" y="1447800"/>
            <a:chExt cx="3505200" cy="685800"/>
          </a:xfrm>
        </p:grpSpPr>
        <p:sp>
          <p:nvSpPr>
            <p:cNvPr id="11" name="Elipsa 10"/>
            <p:cNvSpPr/>
            <p:nvPr/>
          </p:nvSpPr>
          <p:spPr>
            <a:xfrm>
              <a:off x="6781800" y="1447800"/>
              <a:ext cx="1524000" cy="68580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64" name="TextovéPole 6"/>
            <p:cNvSpPr txBox="1">
              <a:spLocks noChangeArrowheads="1"/>
            </p:cNvSpPr>
            <p:nvPr/>
          </p:nvSpPr>
          <p:spPr bwMode="auto">
            <a:xfrm>
              <a:off x="6858000" y="1447800"/>
              <a:ext cx="1676400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latin typeface="Calibri" pitchFamily="34" charset="0"/>
                </a:rPr>
                <a:t>m = V . </a:t>
              </a:r>
              <a:r>
                <a:rPr lang="el-GR" sz="2800">
                  <a:latin typeface="Calibri" pitchFamily="34" charset="0"/>
                </a:rPr>
                <a:t>ρ</a:t>
              </a:r>
              <a:r>
                <a:rPr lang="cs-CZ" sz="2800">
                  <a:latin typeface="Calibri" pitchFamily="34" charset="0"/>
                </a:rPr>
                <a:t> </a:t>
              </a:r>
            </a:p>
          </p:txBody>
        </p:sp>
        <p:cxnSp>
          <p:nvCxnSpPr>
            <p:cNvPr id="13" name="Zakřivená spojovací čára 12"/>
            <p:cNvCxnSpPr/>
            <p:nvPr/>
          </p:nvCxnSpPr>
          <p:spPr>
            <a:xfrm rot="10800000" flipV="1">
              <a:off x="5029200" y="1524000"/>
              <a:ext cx="1981200" cy="228600"/>
            </a:xfrm>
            <a:prstGeom prst="curvedConnector3">
              <a:avLst>
                <a:gd name="adj1" fmla="val 100046"/>
              </a:avLst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7" name="Zakřivená spojovací čára 46"/>
          <p:cNvCxnSpPr/>
          <p:nvPr/>
        </p:nvCxnSpPr>
        <p:spPr>
          <a:xfrm rot="10800000">
            <a:off x="5029200" y="2743200"/>
            <a:ext cx="1752600" cy="152400"/>
          </a:xfrm>
          <a:prstGeom prst="curvedConnector3">
            <a:avLst>
              <a:gd name="adj1" fmla="val 109089"/>
            </a:avLst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" name="Object 5"/>
          <p:cNvGraphicFramePr>
            <a:graphicFrameLocks noChangeAspect="1"/>
          </p:cNvGraphicFramePr>
          <p:nvPr/>
        </p:nvGraphicFramePr>
        <p:xfrm>
          <a:off x="1905000" y="2819400"/>
          <a:ext cx="1397000" cy="457200"/>
        </p:xfrm>
        <a:graphic>
          <a:graphicData uri="http://schemas.openxmlformats.org/presentationml/2006/ole">
            <p:oleObj spid="_x0000_s2053" name="Rovnice" r:id="rId5" imgW="698400" imgH="228600" progId="Equation.3">
              <p:embed/>
            </p:oleObj>
          </a:graphicData>
        </a:graphic>
      </p:graphicFrame>
      <p:graphicFrame>
        <p:nvGraphicFramePr>
          <p:cNvPr id="59" name="Object 6"/>
          <p:cNvGraphicFramePr>
            <a:graphicFrameLocks noChangeAspect="1"/>
          </p:cNvGraphicFramePr>
          <p:nvPr/>
        </p:nvGraphicFramePr>
        <p:xfrm>
          <a:off x="1981200" y="3308350"/>
          <a:ext cx="914400" cy="374650"/>
        </p:xfrm>
        <a:graphic>
          <a:graphicData uri="http://schemas.openxmlformats.org/presentationml/2006/ole">
            <p:oleObj spid="_x0000_s2054" name="Rovnice" r:id="rId6" imgW="495000" imgH="203040" progId="Equation.3">
              <p:embed/>
            </p:oleObj>
          </a:graphicData>
        </a:graphic>
      </p:graphicFrame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533400" y="5562600"/>
            <a:ext cx="4800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Tlaková síla vody na dno je 2 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26" grpId="0" animBg="1"/>
      <p:bldP spid="10" grpId="0"/>
      <p:bldP spid="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457200" y="533400"/>
            <a:ext cx="7239000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Velikost tlakové síly kapaliny na dno závisí na:</a:t>
            </a:r>
          </a:p>
          <a:p>
            <a:endParaRPr lang="cs-CZ" sz="28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7030A0"/>
                </a:solidFill>
                <a:latin typeface="Calibri" pitchFamily="34" charset="0"/>
              </a:rPr>
              <a:t>Hustotě kapaliny</a:t>
            </a: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7030A0"/>
                </a:solidFill>
                <a:latin typeface="Calibri" pitchFamily="34" charset="0"/>
              </a:rPr>
              <a:t>Obsahu plochy dna</a:t>
            </a:r>
          </a:p>
          <a:p>
            <a:pPr>
              <a:buFont typeface="Arial" charset="0"/>
              <a:buChar char="•"/>
            </a:pPr>
            <a:r>
              <a:rPr lang="cs-CZ" sz="2800" b="1">
                <a:solidFill>
                  <a:srgbClr val="7030A0"/>
                </a:solidFill>
                <a:latin typeface="Calibri" pitchFamily="34" charset="0"/>
              </a:rPr>
              <a:t>Hloubce pod hladinou</a:t>
            </a:r>
          </a:p>
        </p:txBody>
      </p:sp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2743200" y="3657600"/>
            <a:ext cx="3581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F = S . h . </a:t>
            </a:r>
            <a:r>
              <a:rPr lang="el-GR" sz="2800" b="1">
                <a:solidFill>
                  <a:srgbClr val="FF0000"/>
                </a:solidFill>
              </a:rPr>
              <a:t>ρ</a:t>
            </a:r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 . 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1371600"/>
            <a:ext cx="6530975" cy="259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609600" y="609600"/>
            <a:ext cx="365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Hydrostatický paradox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38200" y="3962400"/>
            <a:ext cx="6629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Tlaková síla je ve všech případech stejná</a:t>
            </a:r>
          </a:p>
        </p:txBody>
      </p:sp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1981200" y="4495800"/>
          <a:ext cx="2895600" cy="549275"/>
        </p:xfrm>
        <a:graphic>
          <a:graphicData uri="http://schemas.openxmlformats.org/presentationml/2006/ole">
            <p:oleObj spid="_x0000_s17411" name="Rovnice" r:id="rId4" imgW="1206360" imgH="228600" progId="Equation.3">
              <p:embed/>
            </p:oleObj>
          </a:graphicData>
        </a:graphic>
      </p:graphicFrame>
      <p:graphicFrame>
        <p:nvGraphicFramePr>
          <p:cNvPr id="17412" name="Object 4"/>
          <p:cNvGraphicFramePr>
            <a:graphicFrameLocks noChangeAspect="1"/>
          </p:cNvGraphicFramePr>
          <p:nvPr/>
        </p:nvGraphicFramePr>
        <p:xfrm>
          <a:off x="2143125" y="5029200"/>
          <a:ext cx="2681288" cy="558800"/>
        </p:xfrm>
        <a:graphic>
          <a:graphicData uri="http://schemas.openxmlformats.org/presentationml/2006/ole">
            <p:oleObj spid="_x0000_s17412" name="Rovnice" r:id="rId5" imgW="1155600" imgH="241200" progId="Equation.3">
              <p:embed/>
            </p:oleObj>
          </a:graphicData>
        </a:graphic>
      </p:graphicFrame>
      <p:graphicFrame>
        <p:nvGraphicFramePr>
          <p:cNvPr id="17413" name="Object 5"/>
          <p:cNvGraphicFramePr>
            <a:graphicFrameLocks noChangeAspect="1"/>
          </p:cNvGraphicFramePr>
          <p:nvPr/>
        </p:nvGraphicFramePr>
        <p:xfrm>
          <a:off x="2057400" y="5638800"/>
          <a:ext cx="2819400" cy="650875"/>
        </p:xfrm>
        <a:graphic>
          <a:graphicData uri="http://schemas.openxmlformats.org/presentationml/2006/ole">
            <p:oleObj spid="_x0000_s17413" name="Rovnice" r:id="rId6" imgW="99036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609600" y="38100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materiály:</a:t>
            </a:r>
          </a:p>
          <a:p>
            <a:r>
              <a:rPr lang="cs-CZ">
                <a:latin typeface="Calibri" pitchFamily="34" charset="0"/>
              </a:rPr>
              <a:t>Učebnice fyziky pro 7. ročník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149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Motiv sady Office</vt:lpstr>
      <vt:lpstr>Rovnice</vt:lpstr>
      <vt:lpstr>Snímek 1</vt:lpstr>
      <vt:lpstr>Výpočet tlakové síly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tlakové síly</dc:title>
  <dc:creator>Katka</dc:creator>
  <cp:lastModifiedBy>novakova</cp:lastModifiedBy>
  <cp:revision>17</cp:revision>
  <dcterms:created xsi:type="dcterms:W3CDTF">2011-02-26T17:31:26Z</dcterms:created>
  <dcterms:modified xsi:type="dcterms:W3CDTF">2011-09-16T09:12:07Z</dcterms:modified>
</cp:coreProperties>
</file>