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7" r:id="rId2"/>
    <p:sldId id="268" r:id="rId3"/>
    <p:sldId id="259" r:id="rId4"/>
    <p:sldId id="256" r:id="rId5"/>
    <p:sldId id="273" r:id="rId6"/>
    <p:sldId id="278" r:id="rId7"/>
    <p:sldId id="280" r:id="rId8"/>
    <p:sldId id="281" r:id="rId9"/>
    <p:sldId id="282" r:id="rId10"/>
    <p:sldId id="27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67" autoAdjust="0"/>
    <p:restoredTop sz="94653" autoAdjust="0"/>
  </p:normalViewPr>
  <p:slideViewPr>
    <p:cSldViewPr>
      <p:cViewPr>
        <p:scale>
          <a:sx n="68" d="100"/>
          <a:sy n="68" d="100"/>
        </p:scale>
        <p:origin x="-2874" y="-10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50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3.0326360556770196E-2"/>
          <c:y val="9.5393067921639874E-2"/>
          <c:w val="0.56194818647574885"/>
          <c:h val="0.90460693207836063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Hospodářství</c:v>
                </c:pt>
              </c:strCache>
            </c:strRef>
          </c:tx>
          <c:explosion val="14"/>
          <c:dLbls>
            <c:dLbl>
              <c:idx val="0"/>
              <c:spPr/>
              <c:txPr>
                <a:bodyPr/>
                <a:lstStyle/>
                <a:p>
                  <a:pPr>
                    <a:defRPr>
                      <a:solidFill>
                        <a:schemeClr val="accent4"/>
                      </a:solidFill>
                    </a:defRPr>
                  </a:pPr>
                  <a:endParaRPr lang="cs-CZ"/>
                </a:p>
              </c:txPr>
            </c:dLbl>
            <c:dLbl>
              <c:idx val="1"/>
              <c:spPr/>
              <c:txPr>
                <a:bodyPr/>
                <a:lstStyle/>
                <a:p>
                  <a:pPr>
                    <a:defRPr>
                      <a:solidFill>
                        <a:schemeClr val="accent4"/>
                      </a:solidFill>
                    </a:defRPr>
                  </a:pPr>
                  <a:endParaRPr lang="cs-CZ"/>
                </a:p>
              </c:txPr>
            </c:dLbl>
            <c:txPr>
              <a:bodyPr/>
              <a:lstStyle/>
              <a:p>
                <a:pPr>
                  <a:defRPr>
                    <a:solidFill>
                      <a:schemeClr val="tx2"/>
                    </a:solidFill>
                  </a:defRPr>
                </a:pPr>
                <a:endParaRPr lang="cs-CZ"/>
              </a:p>
            </c:txPr>
            <c:showVal val="1"/>
            <c:showLeaderLines val="1"/>
          </c:dLbls>
          <c:cat>
            <c:strRef>
              <c:f>List1!$A$2:$A$4</c:f>
              <c:strCache>
                <c:ptCount val="3"/>
                <c:pt idx="0">
                  <c:v>primární sektor</c:v>
                </c:pt>
                <c:pt idx="1">
                  <c:v>sekundární sektor</c:v>
                </c:pt>
                <c:pt idx="2">
                  <c:v>terciární sektor + kvartální sektor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8.0000000000000127E-2</c:v>
                </c:pt>
                <c:pt idx="1">
                  <c:v>0.39000000000000046</c:v>
                </c:pt>
                <c:pt idx="2">
                  <c:v>0.53</c:v>
                </c:pt>
              </c:numCache>
            </c:numRef>
          </c:val>
        </c:ser>
        <c:firstSliceAng val="0"/>
      </c:pieChart>
    </c:plotArea>
    <c:legend>
      <c:legendPos val="r"/>
      <c:layout>
        <c:manualLayout>
          <c:xMode val="edge"/>
          <c:yMode val="edge"/>
          <c:x val="0.5770351200913264"/>
          <c:y val="0"/>
          <c:w val="0.41067800035100782"/>
          <c:h val="1"/>
        </c:manualLayout>
      </c:layout>
      <c:txPr>
        <a:bodyPr/>
        <a:lstStyle/>
        <a:p>
          <a:pPr>
            <a:defRPr>
              <a:solidFill>
                <a:schemeClr val="accent4"/>
              </a:solidFill>
            </a:defRPr>
          </a:pPr>
          <a:endParaRPr lang="cs-CZ"/>
        </a:p>
      </c:txPr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1.720418066105598E-2"/>
          <c:y val="0.15555527439608741"/>
          <c:w val="0.57777847517676062"/>
          <c:h val="0.68888972040306062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Odvětví ekonomiky</c:v>
                </c:pt>
              </c:strCache>
            </c:strRef>
          </c:tx>
          <c:dLbls>
            <c:dLbl>
              <c:idx val="0"/>
              <c:layout>
                <c:manualLayout>
                  <c:x val="-8.7070296326020993E-2"/>
                  <c:y val="0.10848944862355092"/>
                </c:manualLayout>
              </c:layout>
              <c:spPr/>
              <c:txPr>
                <a:bodyPr/>
                <a:lstStyle/>
                <a:p>
                  <a:pPr>
                    <a:defRPr>
                      <a:solidFill>
                        <a:schemeClr val="accent4"/>
                      </a:solidFill>
                    </a:defRPr>
                  </a:pPr>
                  <a:endParaRPr lang="cs-CZ"/>
                </a:p>
              </c:txPr>
              <c:showVal val="1"/>
            </c:dLbl>
            <c:dLbl>
              <c:idx val="1"/>
              <c:layout>
                <c:manualLayout>
                  <c:x val="-0.18927173181097734"/>
                  <c:y val="-0.10725653444514559"/>
                </c:manualLayout>
              </c:layout>
              <c:spPr/>
              <c:txPr>
                <a:bodyPr/>
                <a:lstStyle/>
                <a:p>
                  <a:pPr>
                    <a:defRPr>
                      <a:solidFill>
                        <a:schemeClr val="accent4"/>
                      </a:solidFill>
                    </a:defRPr>
                  </a:pPr>
                  <a:endParaRPr lang="cs-CZ"/>
                </a:p>
              </c:txPr>
              <c:showVal val="1"/>
            </c:dLbl>
            <c:dLbl>
              <c:idx val="2"/>
              <c:layout>
                <c:manualLayout>
                  <c:x val="0.10412496862670173"/>
                  <c:y val="-9.712698693003298E-2"/>
                </c:manualLayout>
              </c:layout>
              <c:showVal val="1"/>
            </c:dLbl>
            <c:dLbl>
              <c:idx val="3"/>
              <c:layout>
                <c:manualLayout>
                  <c:x val="8.5411379457525555E-2"/>
                  <c:y val="-8.3288269504779244E-2"/>
                </c:manualLayout>
              </c:layout>
              <c:showVal val="1"/>
            </c:dLbl>
            <c:dLbl>
              <c:idx val="4"/>
              <c:layout>
                <c:manualLayout>
                  <c:x val="8.5505069581186796E-2"/>
                  <c:y val="0.15991531929502992"/>
                </c:manualLayout>
              </c:layout>
              <c:spPr/>
              <c:txPr>
                <a:bodyPr/>
                <a:lstStyle/>
                <a:p>
                  <a:pPr>
                    <a:defRPr>
                      <a:solidFill>
                        <a:schemeClr val="accent4"/>
                      </a:solidFill>
                    </a:defRPr>
                  </a:pPr>
                  <a:endParaRPr lang="cs-CZ"/>
                </a:p>
              </c:txPr>
              <c:showVal val="1"/>
            </c:dLbl>
            <c:txPr>
              <a:bodyPr/>
              <a:lstStyle/>
              <a:p>
                <a:pPr>
                  <a:defRPr>
                    <a:solidFill>
                      <a:schemeClr val="tx2"/>
                    </a:solidFill>
                  </a:defRPr>
                </a:pPr>
                <a:endParaRPr lang="cs-CZ"/>
              </a:p>
            </c:txPr>
            <c:showVal val="1"/>
            <c:showLeaderLines val="1"/>
          </c:dLbls>
          <c:cat>
            <c:strRef>
              <c:f>List1!$A$2:$A$6</c:f>
              <c:strCache>
                <c:ptCount val="5"/>
                <c:pt idx="0">
                  <c:v>zemědělství</c:v>
                </c:pt>
                <c:pt idx="1">
                  <c:v>průmysl a stavebnictví</c:v>
                </c:pt>
                <c:pt idx="2">
                  <c:v>doprava a spoje</c:v>
                </c:pt>
                <c:pt idx="3">
                  <c:v>vnitřní obchod</c:v>
                </c:pt>
                <c:pt idx="4">
                  <c:v>ostatní</c:v>
                </c:pt>
              </c:strCache>
            </c:strRef>
          </c:cat>
          <c:val>
            <c:numRef>
              <c:f>List1!$B$2:$B$6</c:f>
              <c:numCache>
                <c:formatCode>0%</c:formatCode>
                <c:ptCount val="5"/>
                <c:pt idx="0" formatCode="0.00%">
                  <c:v>9.2000000000000026E-2</c:v>
                </c:pt>
                <c:pt idx="1">
                  <c:v>0.46600000000000008</c:v>
                </c:pt>
                <c:pt idx="2" formatCode="0.00%">
                  <c:v>7.6999999999999999E-2</c:v>
                </c:pt>
                <c:pt idx="3" formatCode="0.00%">
                  <c:v>9.7000000000000003E-2</c:v>
                </c:pt>
                <c:pt idx="4" formatCode="0.00%">
                  <c:v>0.26800000000000002</c:v>
                </c:pt>
              </c:numCache>
            </c:numRef>
          </c:val>
        </c:ser>
        <c:firstSliceAng val="0"/>
      </c:pieChart>
    </c:plotArea>
    <c:legend>
      <c:legendPos val="r"/>
      <c:legendEntry>
        <c:idx val="0"/>
        <c:txPr>
          <a:bodyPr/>
          <a:lstStyle/>
          <a:p>
            <a:pPr>
              <a:defRPr sz="1400">
                <a:solidFill>
                  <a:schemeClr val="tx2"/>
                </a:solidFill>
              </a:defRPr>
            </a:pPr>
            <a:endParaRPr lang="cs-CZ"/>
          </a:p>
        </c:txPr>
      </c:legendEntry>
      <c:legendEntry>
        <c:idx val="1"/>
        <c:txPr>
          <a:bodyPr/>
          <a:lstStyle/>
          <a:p>
            <a:pPr>
              <a:defRPr sz="1400">
                <a:solidFill>
                  <a:schemeClr val="tx2"/>
                </a:solidFill>
              </a:defRPr>
            </a:pPr>
            <a:endParaRPr lang="cs-CZ"/>
          </a:p>
        </c:txPr>
      </c:legendEntry>
      <c:legendEntry>
        <c:idx val="2"/>
        <c:txPr>
          <a:bodyPr/>
          <a:lstStyle/>
          <a:p>
            <a:pPr>
              <a:defRPr sz="1400">
                <a:solidFill>
                  <a:schemeClr val="tx2"/>
                </a:solidFill>
              </a:defRPr>
            </a:pPr>
            <a:endParaRPr lang="cs-CZ"/>
          </a:p>
        </c:txPr>
      </c:legendEntry>
      <c:legendEntry>
        <c:idx val="3"/>
        <c:txPr>
          <a:bodyPr/>
          <a:lstStyle/>
          <a:p>
            <a:pPr>
              <a:defRPr sz="1400">
                <a:solidFill>
                  <a:schemeClr val="tx2"/>
                </a:solidFill>
              </a:defRPr>
            </a:pPr>
            <a:endParaRPr lang="cs-CZ"/>
          </a:p>
        </c:txPr>
      </c:legendEntry>
      <c:legendEntry>
        <c:idx val="4"/>
        <c:txPr>
          <a:bodyPr/>
          <a:lstStyle/>
          <a:p>
            <a:pPr>
              <a:defRPr sz="1400">
                <a:solidFill>
                  <a:schemeClr val="tx2"/>
                </a:solidFill>
              </a:defRPr>
            </a:pPr>
            <a:endParaRPr lang="cs-CZ"/>
          </a:p>
        </c:txPr>
      </c:legendEntry>
      <c:layout>
        <c:manualLayout>
          <c:xMode val="edge"/>
          <c:yMode val="edge"/>
          <c:x val="0.60113770642652564"/>
          <c:y val="8.2669587614434881E-2"/>
          <c:w val="0.39750975512741793"/>
          <c:h val="0.85436789010517322"/>
        </c:manualLayout>
      </c:layout>
      <c:txPr>
        <a:bodyPr/>
        <a:lstStyle/>
        <a:p>
          <a:pPr>
            <a:defRPr>
              <a:solidFill>
                <a:schemeClr val="tx2"/>
              </a:solidFill>
            </a:defRPr>
          </a:pPr>
          <a:endParaRPr lang="cs-CZ"/>
        </a:p>
      </c:txPr>
    </c:legend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VY_32_INOVACE_12_Z_10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Z – 9.A - Hospodářství </a:t>
          </a:r>
          <a:r>
            <a:rPr lang="cs-CZ" sz="2000" dirty="0" smtClean="0">
              <a:solidFill>
                <a:schemeClr val="tx2"/>
              </a:solidFill>
            </a:rPr>
            <a:t>ČR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3E212D-63DC-49AD-A937-DF2E0DD68571}" type="presOf" srcId="{757F3AB3-0718-4624-B441-E567A8F0AB56}" destId="{333A1088-737F-45CB-B68E-254E46348037}" srcOrd="0" destOrd="0" presId="urn:microsoft.com/office/officeart/2005/8/layout/target3"/>
    <dgm:cxn modelId="{9A6A3352-8FC1-4621-A2AB-71FB8BA6C058}" type="presOf" srcId="{B651F6E3-6281-48DB-9319-2AEAFDAE7572}" destId="{619D679B-A015-4ECF-8348-D1034C574F40}" srcOrd="0" destOrd="0" presId="urn:microsoft.com/office/officeart/2005/8/layout/target3"/>
    <dgm:cxn modelId="{2E6032EF-5D28-4014-9B95-A4976B0140E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43CE029-CE23-4249-8D75-2559F36869ED}" type="presOf" srcId="{D8197B8C-B260-4A16-BDF4-0947B075E274}" destId="{25B08C86-7E15-44DC-BE7F-FFB55DD49D12}" srcOrd="0" destOrd="0" presId="urn:microsoft.com/office/officeart/2005/8/layout/target3"/>
    <dgm:cxn modelId="{56008C94-9722-4ABC-8EFD-17D57BC67CAC}" type="presOf" srcId="{D1D4F407-5343-4D3F-B5B9-D407B03CAEB4}" destId="{AED2198E-93D5-4001-81B4-73124B309672}" srcOrd="1" destOrd="0" presId="urn:microsoft.com/office/officeart/2005/8/layout/target3"/>
    <dgm:cxn modelId="{06EC3C20-1D3A-456D-BD07-8A55CC8E0E6A}" type="presOf" srcId="{D1D4F407-5343-4D3F-B5B9-D407B03CAEB4}" destId="{D005CE8C-CC26-4C3E-AC11-E15060ECD759}" srcOrd="0" destOrd="0" presId="urn:microsoft.com/office/officeart/2005/8/layout/target3"/>
    <dgm:cxn modelId="{1A827BAD-B2D8-409F-BCE1-945326A1B982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D3A69-4B22-4331-9ECB-AA056A8AA5A6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6ABD6E-3B77-4606-99A4-3D748D325173}" type="presOf" srcId="{4C35D32F-0EAB-4CD7-82EE-45574DC2A586}" destId="{8BEBB6EC-1DAA-4CAC-8A25-BC0FCBD5DBD5}" srcOrd="0" destOrd="0" presId="urn:microsoft.com/office/officeart/2005/8/layout/target3"/>
    <dgm:cxn modelId="{94A7A2FB-7C3B-4671-9AD6-2EF4EBB21CCE}" type="presOf" srcId="{B651F6E3-6281-48DB-9319-2AEAFDAE7572}" destId="{6BB5E863-4638-4E1D-BFDE-399D028AC4ED}" srcOrd="1" destOrd="0" presId="urn:microsoft.com/office/officeart/2005/8/layout/target3"/>
    <dgm:cxn modelId="{4C3697EC-C8BB-4FD0-9021-05199176FC64}" type="presOf" srcId="{D1B46980-6531-4606-95E6-44980827E919}" destId="{6140AFEC-043D-4C43-A2F9-D0F5331DF3A3}" srcOrd="0" destOrd="0" presId="urn:microsoft.com/office/officeart/2005/8/layout/target3"/>
    <dgm:cxn modelId="{F35C3D79-030E-418E-B0A5-A2F32240D40A}" type="presParOf" srcId="{333A1088-737F-45CB-B68E-254E46348037}" destId="{F5ABB229-8D3B-4694-996A-96F23CF14429}" srcOrd="0" destOrd="0" presId="urn:microsoft.com/office/officeart/2005/8/layout/target3"/>
    <dgm:cxn modelId="{16BAF6AD-0CD5-4A73-971F-0C1F51D4997B}" type="presParOf" srcId="{333A1088-737F-45CB-B68E-254E46348037}" destId="{F41139FD-01EE-4571-8B17-4FB00FC51163}" srcOrd="1" destOrd="0" presId="urn:microsoft.com/office/officeart/2005/8/layout/target3"/>
    <dgm:cxn modelId="{A70257A8-1574-4856-8A97-A0C9F51CEB4D}" type="presParOf" srcId="{333A1088-737F-45CB-B68E-254E46348037}" destId="{D005CE8C-CC26-4C3E-AC11-E15060ECD759}" srcOrd="2" destOrd="0" presId="urn:microsoft.com/office/officeart/2005/8/layout/target3"/>
    <dgm:cxn modelId="{CA47B40F-752A-456F-B172-A80ECD463E26}" type="presParOf" srcId="{333A1088-737F-45CB-B68E-254E46348037}" destId="{2C702D82-9B77-49B7-9568-BB8EB47C3372}" srcOrd="3" destOrd="0" presId="urn:microsoft.com/office/officeart/2005/8/layout/target3"/>
    <dgm:cxn modelId="{E691881B-30A4-4844-8B89-69DC9CE562ED}" type="presParOf" srcId="{333A1088-737F-45CB-B68E-254E46348037}" destId="{A52A0455-90FF-4808-ABD0-F02540D31D5A}" srcOrd="4" destOrd="0" presId="urn:microsoft.com/office/officeart/2005/8/layout/target3"/>
    <dgm:cxn modelId="{357D4FE6-DB6D-4E56-89BD-69CFC431CD41}" type="presParOf" srcId="{333A1088-737F-45CB-B68E-254E46348037}" destId="{6140AFEC-043D-4C43-A2F9-D0F5331DF3A3}" srcOrd="5" destOrd="0" presId="urn:microsoft.com/office/officeart/2005/8/layout/target3"/>
    <dgm:cxn modelId="{85856732-45FD-4416-8F71-116E7D5E75C1}" type="presParOf" srcId="{333A1088-737F-45CB-B68E-254E46348037}" destId="{9358AC05-5D7D-4327-9F80-1AD486AEA664}" srcOrd="6" destOrd="0" presId="urn:microsoft.com/office/officeart/2005/8/layout/target3"/>
    <dgm:cxn modelId="{2C839216-DA22-4FCD-A3C2-F6A93C14488E}" type="presParOf" srcId="{333A1088-737F-45CB-B68E-254E46348037}" destId="{313FC574-E1CD-4FB4-B054-0B805CE0447D}" srcOrd="7" destOrd="0" presId="urn:microsoft.com/office/officeart/2005/8/layout/target3"/>
    <dgm:cxn modelId="{1EDBDB08-3E02-430E-928D-D6DC4C81316E}" type="presParOf" srcId="{333A1088-737F-45CB-B68E-254E46348037}" destId="{619D679B-A015-4ECF-8348-D1034C574F40}" srcOrd="8" destOrd="0" presId="urn:microsoft.com/office/officeart/2005/8/layout/target3"/>
    <dgm:cxn modelId="{1A72B0D8-1036-4B9E-BE71-44A515251287}" type="presParOf" srcId="{333A1088-737F-45CB-B68E-254E46348037}" destId="{322283A8-4A27-4CDA-BAE3-F381106A9174}" srcOrd="9" destOrd="0" presId="urn:microsoft.com/office/officeart/2005/8/layout/target3"/>
    <dgm:cxn modelId="{0E06336B-8AFD-48E9-8EFA-AE1EB75537B7}" type="presParOf" srcId="{333A1088-737F-45CB-B68E-254E46348037}" destId="{FFC9F71D-1B4F-4AD9-A4A6-86ADEFC8AF5C}" srcOrd="10" destOrd="0" presId="urn:microsoft.com/office/officeart/2005/8/layout/target3"/>
    <dgm:cxn modelId="{6CB8E22D-73D8-433F-9FD9-29C6D88DAF45}" type="presParOf" srcId="{333A1088-737F-45CB-B68E-254E46348037}" destId="{25B08C86-7E15-44DC-BE7F-FFB55DD49D12}" srcOrd="11" destOrd="0" presId="urn:microsoft.com/office/officeart/2005/8/layout/target3"/>
    <dgm:cxn modelId="{B7E875E3-5EC5-4F13-9555-BD4C49CA1C83}" type="presParOf" srcId="{333A1088-737F-45CB-B68E-254E46348037}" destId="{76644BE8-9D7C-4C09-B250-3D10AF48CBB7}" srcOrd="12" destOrd="0" presId="urn:microsoft.com/office/officeart/2005/8/layout/target3"/>
    <dgm:cxn modelId="{9877FD8D-6272-40F2-A084-6F374C7D8955}" type="presParOf" srcId="{333A1088-737F-45CB-B68E-254E46348037}" destId="{EE85B701-7295-41C0-BA7A-34D3756A2AE6}" srcOrd="13" destOrd="0" presId="urn:microsoft.com/office/officeart/2005/8/layout/target3"/>
    <dgm:cxn modelId="{7A022FB5-7C64-4ACF-91C5-1616C83758E7}" type="presParOf" srcId="{333A1088-737F-45CB-B68E-254E46348037}" destId="{8BEBB6EC-1DAA-4CAC-8A25-BC0FCBD5DBD5}" srcOrd="14" destOrd="0" presId="urn:microsoft.com/office/officeart/2005/8/layout/target3"/>
    <dgm:cxn modelId="{5E8B3029-767D-4572-A957-A92063C9EE84}" type="presParOf" srcId="{333A1088-737F-45CB-B68E-254E46348037}" destId="{AED2198E-93D5-4001-81B4-73124B309672}" srcOrd="15" destOrd="0" presId="urn:microsoft.com/office/officeart/2005/8/layout/target3"/>
    <dgm:cxn modelId="{DF58B4F6-A013-40A7-804C-88CC2F7729FE}" type="presParOf" srcId="{333A1088-737F-45CB-B68E-254E46348037}" destId="{2BE915AB-18AA-4053-B92C-3BFC9ED204BB}" srcOrd="16" destOrd="0" presId="urn:microsoft.com/office/officeart/2005/8/layout/target3"/>
    <dgm:cxn modelId="{F6E841F5-5C4C-4725-839B-3B512CEE62B0}" type="presParOf" srcId="{333A1088-737F-45CB-B68E-254E46348037}" destId="{6BB5E863-4638-4E1D-BFDE-399D028AC4ED}" srcOrd="17" destOrd="0" presId="urn:microsoft.com/office/officeart/2005/8/layout/target3"/>
    <dgm:cxn modelId="{8D3914D7-E62E-4C7E-A0C9-5CA3112A587D}" type="presParOf" srcId="{333A1088-737F-45CB-B68E-254E46348037}" destId="{5A5FFA88-C948-4069-8E93-59FA12366E83}" srcOrd="18" destOrd="0" presId="urn:microsoft.com/office/officeart/2005/8/layout/target3"/>
    <dgm:cxn modelId="{EE9ECB4C-731E-4188-929A-8A4F6ACF18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VY_32_INOVACE_12_Z_10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TEMA: Hospodářství ČR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16156-E2B2-42B9-908E-6AB00090D02B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F55CF-84D0-4331-B8C3-8FDA9B8B61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351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F55CF-84D0-4331-B8C3-8FDA9B8B618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853C249-4886-430F-9869-5BC9CCE838D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8F66EA4-DC40-4E2F-B375-0164108676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hospodářství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v České republice.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jsou žáci schopni vyjmenovat odvětví hospodářství v České republice, zastoupení každého odvětví atd.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byl použit atlas ČR a nástěnná mapa ČR.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hospodářství</a:t>
            </a:r>
            <a:br>
              <a:rPr lang="cs-CZ" dirty="0" smtClean="0"/>
            </a:br>
            <a:r>
              <a:rPr lang="cs-CZ" dirty="0" smtClean="0"/>
              <a:t>v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Učivo 9. ročníku ZŠ 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HOSPODÁŘSTVÍ V ČR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92933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souhrnem všech odvětví a sfér ekonomiky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ČR je země s vyspělou ekonomikou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má vyvinuta všechna hospodářská odvětví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sílu ekonomiky ukazuje HDP = hrubý domácí produkt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v ČR HDP 25600 USD – růst o 2,3%</a:t>
            </a:r>
          </a:p>
          <a:p>
            <a:pPr marL="292608" lvl="1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odvětví ekonomiky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dělíme na: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výrobní 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nevýrobní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je tvořeno 4 sektory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xmlns="" val="1631969398"/>
              </p:ext>
            </p:extLst>
          </p:nvPr>
        </p:nvGraphicFramePr>
        <p:xfrm>
          <a:off x="3347864" y="4077072"/>
          <a:ext cx="4968552" cy="29289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Sektory hospodářství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primární sektor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>
                <a:solidFill>
                  <a:schemeClr val="accent4"/>
                </a:solidFill>
              </a:rPr>
              <a:t>p</a:t>
            </a:r>
            <a:r>
              <a:rPr lang="cs-CZ" b="1" dirty="0" smtClean="0">
                <a:solidFill>
                  <a:schemeClr val="accent4"/>
                </a:solidFill>
              </a:rPr>
              <a:t>atří do výrobního odvětví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zemědělství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lesnictví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těžba nerostného bohatství</a:t>
            </a:r>
          </a:p>
          <a:p>
            <a:pPr lvl="2">
              <a:buFont typeface="Wingdings" pitchFamily="2" charset="2"/>
              <a:buChar char="Ø"/>
            </a:pPr>
            <a:endParaRPr lang="cs-CZ" b="1" dirty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sekundární sektor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patří do výrobního odvětví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průmysl zpracovatelský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stavebnictví 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nákladní dopravu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414" y="908719"/>
            <a:ext cx="3604978" cy="14059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141" y="2420888"/>
            <a:ext cx="1440251" cy="21603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414" y="2796040"/>
            <a:ext cx="2115108" cy="14100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5616" y="4581264"/>
            <a:ext cx="1028967" cy="21032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70868"/>
            <a:ext cx="2095500" cy="1524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Sektory hospodářství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928670"/>
            <a:ext cx="7858180" cy="57150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terciární sektor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>
                <a:solidFill>
                  <a:schemeClr val="accent4"/>
                </a:solidFill>
              </a:rPr>
              <a:t>p</a:t>
            </a:r>
            <a:r>
              <a:rPr lang="cs-CZ" b="1" dirty="0" smtClean="0">
                <a:solidFill>
                  <a:schemeClr val="accent4"/>
                </a:solidFill>
              </a:rPr>
              <a:t>atří do nevýrobního odvětví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obchod a služby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osobní doprava a spoje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školství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zdravotnictví a sociální péče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peněžnictví a pojišťovnictví</a:t>
            </a:r>
          </a:p>
          <a:p>
            <a:pPr marL="530352" lvl="2" indent="0">
              <a:buNone/>
            </a:pPr>
            <a:endParaRPr lang="cs-CZ" b="1" dirty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kvartální sektor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patří do nevýrobního odvětví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dělí se na: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kulturu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vědu a výzkum</a:t>
            </a:r>
          </a:p>
          <a:p>
            <a:pPr lvl="1">
              <a:buFont typeface="Wingdings" pitchFamily="2" charset="2"/>
              <a:buChar char="Ø"/>
            </a:pPr>
            <a:endParaRPr lang="cs-CZ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39541"/>
            <a:ext cx="2474630" cy="18559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82316"/>
            <a:ext cx="2474630" cy="165350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35819"/>
            <a:ext cx="2474630" cy="26096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5935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0863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Ekonomická aktivita obyvatel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2"/>
          </p:nvPr>
        </p:nvSpPr>
        <p:spPr>
          <a:xfrm>
            <a:off x="142844" y="1142984"/>
            <a:ext cx="3929090" cy="46836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míra zaměstnanosti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celkem v ČR 54,7%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skupina 15-64 let - 66,1%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asi 30% </a:t>
            </a:r>
            <a:r>
              <a:rPr lang="cs-CZ" b="1" dirty="0" err="1" smtClean="0">
                <a:solidFill>
                  <a:schemeClr val="accent4"/>
                </a:solidFill>
              </a:rPr>
              <a:t>obyv</a:t>
            </a:r>
            <a:r>
              <a:rPr lang="cs-CZ" b="1" dirty="0" smtClean="0">
                <a:solidFill>
                  <a:schemeClr val="accent4"/>
                </a:solidFill>
              </a:rPr>
              <a:t>. - dojíždění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pracují v odvětvích</a:t>
            </a:r>
          </a:p>
          <a:p>
            <a:pPr marL="530352" lvl="2" indent="0">
              <a:buNone/>
            </a:pPr>
            <a:endParaRPr lang="cs-CZ" b="1" dirty="0" smtClean="0">
              <a:solidFill>
                <a:schemeClr val="accent4"/>
              </a:solidFill>
            </a:endParaRPr>
          </a:p>
          <a:p>
            <a:pPr marL="530352" lvl="2" indent="0">
              <a:buNone/>
            </a:pPr>
            <a:endParaRPr lang="cs-CZ" b="1" dirty="0" smtClean="0">
              <a:solidFill>
                <a:schemeClr val="accent4"/>
              </a:solidFill>
            </a:endParaRPr>
          </a:p>
          <a:p>
            <a:pPr marL="530352" lvl="2" indent="0">
              <a:buNone/>
            </a:pPr>
            <a:endParaRPr lang="cs-CZ" b="1" dirty="0" smtClean="0">
              <a:solidFill>
                <a:schemeClr val="accent4"/>
              </a:solidFill>
            </a:endParaRPr>
          </a:p>
          <a:p>
            <a:pPr marL="530352" lvl="2" indent="0">
              <a:buNone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178808" y="1142984"/>
            <a:ext cx="3822216" cy="468365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nezaměstnanost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6-9% v ČR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skupina 15-64 let – 6,6%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Praha – 2-3%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okres Louny – 16%</a:t>
            </a:r>
          </a:p>
        </p:txBody>
      </p:sp>
      <p:graphicFrame>
        <p:nvGraphicFramePr>
          <p:cNvPr id="7" name="Graf 6"/>
          <p:cNvGraphicFramePr/>
          <p:nvPr/>
        </p:nvGraphicFramePr>
        <p:xfrm>
          <a:off x="642910" y="3143248"/>
          <a:ext cx="4071934" cy="27146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6000768"/>
            <a:ext cx="842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tx2"/>
                </a:solidFill>
              </a:rPr>
              <a:t>Plánem hospodaření ČR </a:t>
            </a:r>
            <a:r>
              <a:rPr lang="cs-CZ" sz="2400" dirty="0" smtClean="0">
                <a:solidFill>
                  <a:schemeClr val="tx2"/>
                </a:solidFill>
              </a:rPr>
              <a:t>se zabývá STÁTNÍ ROZPOČET ČR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35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r>
              <a:rPr lang="cs-CZ" dirty="0" smtClean="0"/>
              <a:t>Ekonomický VÝVOJ </a:t>
            </a:r>
            <a:r>
              <a:rPr lang="cs-CZ" dirty="0" err="1" smtClean="0"/>
              <a:t>čr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346386"/>
          </a:xfrm>
        </p:spPr>
        <p:txBody>
          <a:bodyPr>
            <a:normAutofit/>
          </a:bodyPr>
          <a:lstStyle/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ekonomika za Rakouska – Uherska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rozvíjel se hlavně průmysl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produkce 60% celé výroby R – U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Ostravsko, Kladensko, Praha, Brno, Liberec</a:t>
            </a:r>
          </a:p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První republika (1918)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naše výrobky – evropské a světové trhy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vývoz – stroje, textil, sklo, kožené výrobky a cukr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doprava - železnice</a:t>
            </a:r>
          </a:p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po 2. světové válce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vše bylo znárodněno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 zemědělství – jednotná zemědělská družstva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hospodářství bylo úředně řízeno</a:t>
            </a: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35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r>
              <a:rPr lang="cs-CZ" dirty="0" smtClean="0"/>
              <a:t>Ekonomický VÝVOJ </a:t>
            </a:r>
            <a:r>
              <a:rPr lang="cs-CZ" dirty="0" err="1" smtClean="0"/>
              <a:t>čr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346386"/>
          </a:xfrm>
        </p:spPr>
        <p:txBody>
          <a:bodyPr>
            <a:normAutofit lnSpcReduction="10000"/>
          </a:bodyPr>
          <a:lstStyle/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padesátá – šedesátá léta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rozvíjel se těžký průmysl </a:t>
            </a:r>
          </a:p>
          <a:p>
            <a:pPr marL="530352" lvl="2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těžba paliv, hutnictví, těžké strojírenství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vše ostatní zaostávalo nebo se nerozvíjelo</a:t>
            </a:r>
          </a:p>
          <a:p>
            <a:pPr marL="292608" lvl="1" indent="0">
              <a:buNone/>
            </a:pPr>
            <a:endParaRPr lang="cs-CZ" b="1" dirty="0" smtClean="0">
              <a:solidFill>
                <a:schemeClr val="accent4"/>
              </a:solidFill>
            </a:endParaRPr>
          </a:p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sedmdesátá – osmdesátá léta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hospodářský vývoj se zpomalil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projevují se negativní vlivy na životní prostředí</a:t>
            </a:r>
          </a:p>
          <a:p>
            <a:pPr marL="530352" lvl="2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znečištění vody, vzduchu</a:t>
            </a:r>
          </a:p>
          <a:p>
            <a:pPr marL="530352" lvl="2" indent="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 marL="45720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2"/>
                </a:solidFill>
              </a:rPr>
              <a:t>po roce 1989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znovuzavedení tržního hospodářství (transformace)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vznik akciových společností a soukromých firem</a:t>
            </a:r>
          </a:p>
          <a:p>
            <a:pPr marL="292608" lvl="1" indent="0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zvyšování nezaměstnanosti (rušení podniků)</a:t>
            </a:r>
            <a:endParaRPr lang="cs-CZ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35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7239000" cy="557216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Cows</a:t>
            </a:r>
            <a:r>
              <a:rPr lang="cs-CZ" dirty="0" smtClean="0">
                <a:solidFill>
                  <a:schemeClr val="tx2"/>
                </a:solidFill>
              </a:rPr>
              <a:t> in green </a:t>
            </a:r>
            <a:r>
              <a:rPr lang="cs-CZ" dirty="0" err="1" smtClean="0">
                <a:solidFill>
                  <a:schemeClr val="tx2"/>
                </a:solidFill>
              </a:rPr>
              <a:t>field</a:t>
            </a:r>
            <a:r>
              <a:rPr lang="cs-CZ" dirty="0" smtClean="0">
                <a:solidFill>
                  <a:schemeClr val="tx2"/>
                </a:solidFill>
              </a:rPr>
              <a:t> - </a:t>
            </a:r>
            <a:r>
              <a:rPr lang="cs-CZ" dirty="0" err="1" smtClean="0">
                <a:solidFill>
                  <a:schemeClr val="tx2"/>
                </a:solidFill>
              </a:rPr>
              <a:t>nullamunjie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olive</a:t>
            </a:r>
            <a:r>
              <a:rPr lang="cs-CZ" dirty="0" smtClean="0">
                <a:solidFill>
                  <a:schemeClr val="tx2"/>
                </a:solidFill>
              </a:rPr>
              <a:t> grove03.jpg.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2. 1. 2006, 07:34 Náhled verze z 2. 1. 2006, 07:34 [cit. 2011-12-05]. Dostupné z WWW: &lt;http://cs.wikipedia.org/wiki/Soubor:Cows_in_green_field_-_nullamunjie_olive_grove03.jpg&gt;.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Timber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Harvesting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Muncaster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Fell</a:t>
            </a:r>
            <a:r>
              <a:rPr lang="cs-CZ" dirty="0" smtClean="0">
                <a:solidFill>
                  <a:schemeClr val="tx2"/>
                </a:solidFill>
              </a:rPr>
              <a:t> - </a:t>
            </a:r>
            <a:r>
              <a:rPr lang="cs-CZ" dirty="0" err="1" smtClean="0">
                <a:solidFill>
                  <a:schemeClr val="tx2"/>
                </a:solidFill>
              </a:rPr>
              <a:t>geograph.org.uk</a:t>
            </a:r>
            <a:r>
              <a:rPr lang="cs-CZ" dirty="0" smtClean="0">
                <a:solidFill>
                  <a:schemeClr val="tx2"/>
                </a:solidFill>
              </a:rPr>
              <a:t> - 117030.jpg.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31. 1. 2010, 13:00 [cit. 2011-12-05]. Dostupné z WWW: &lt;http://cs.wikipedia.org/wiki/Soubor:Timber_Harvesting,_Muncaster_Fell_-_geograph.org.uk_-_117030.jpg&gt;.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Soubor:Hamr na Jeze%C5%99e, d%C5%</a:t>
            </a:r>
            <a:r>
              <a:rPr lang="cs-CZ" dirty="0" err="1" smtClean="0">
                <a:solidFill>
                  <a:schemeClr val="tx2"/>
                </a:solidFill>
              </a:rPr>
              <a:t>AFl</a:t>
            </a:r>
            <a:r>
              <a:rPr lang="cs-CZ" dirty="0" smtClean="0">
                <a:solidFill>
                  <a:schemeClr val="tx2"/>
                </a:solidFill>
              </a:rPr>
              <a:t> 5568.jpg.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11. 8. 2010, 11:09 Náhled verze z 11. 8. 2010, 11:09 [cit. 2011-12-05]. Dostupné z WWW: &lt;http://cs.wikipedia.org/wiki/Soubor:Hamr_na_Jeze%C5%99e,_d%C5%AFl_5568.jpg&gt;.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Sky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scraper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construction.jpg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16. 8. 2005, 09:16 Náhled verze z 16. 8. 2005, 09:16 [cit. 2011-12-05]. Dostupné z WWW: &lt;http://cs.wikipedia.org/wiki/Soubor:Sky_scraper_construction.jpg&gt;.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Soubor:740 681 682 Ostrava 20080718.jpg.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30. 7. 2008, 17:11 [cit. 2011-12-05]. Dostupné z WWW: &lt;http://cs.wikipedia.org/wiki/Soubor:740_681_682_Ostrava_20080718.jpg&gt;.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Math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lecture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at</a:t>
            </a:r>
            <a:r>
              <a:rPr lang="cs-CZ" dirty="0" smtClean="0">
                <a:solidFill>
                  <a:schemeClr val="tx2"/>
                </a:solidFill>
              </a:rPr>
              <a:t> TKK.JPG.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31. 5. 2005, 11:05 [cit. 2011-12-05]. Dostupné z WWW: &lt;http://cs.wikipedia.org/wiki/Soubor:Math_lecture_at_TKK.JPG&gt;.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Ear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surgery</a:t>
            </a:r>
            <a:r>
              <a:rPr lang="cs-CZ" dirty="0" smtClean="0">
                <a:solidFill>
                  <a:schemeClr val="tx2"/>
                </a:solidFill>
              </a:rPr>
              <a:t> on a </a:t>
            </a:r>
            <a:r>
              <a:rPr lang="cs-CZ" dirty="0" err="1" smtClean="0">
                <a:solidFill>
                  <a:schemeClr val="tx2"/>
                </a:solidFill>
              </a:rPr>
              <a:t>patient.jpg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7. 2. 2009, 13:10 Náhled verze z 7. 2. 2009, 13:10 [cit. 2011-12-05]. Dostupné z WWW: &lt;http://cs.wikipedia.org/wiki/Soubor:Ear_surgery_on_a_patient.jpg&gt;.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Bielsko</a:t>
            </a:r>
            <a:r>
              <a:rPr lang="cs-CZ" dirty="0" smtClean="0">
                <a:solidFill>
                  <a:schemeClr val="tx2"/>
                </a:solidFill>
              </a:rPr>
              <a:t>-Bia%C5%82a, Teatr </a:t>
            </a:r>
            <a:r>
              <a:rPr lang="cs-CZ" dirty="0" err="1" smtClean="0">
                <a:solidFill>
                  <a:schemeClr val="tx2"/>
                </a:solidFill>
              </a:rPr>
              <a:t>Polski</a:t>
            </a:r>
            <a:r>
              <a:rPr lang="cs-CZ" dirty="0" smtClean="0">
                <a:solidFill>
                  <a:schemeClr val="tx2"/>
                </a:solidFill>
              </a:rPr>
              <a:t>, </a:t>
            </a:r>
            <a:r>
              <a:rPr lang="cs-CZ" dirty="0" err="1" smtClean="0">
                <a:solidFill>
                  <a:schemeClr val="tx2"/>
                </a:solidFill>
              </a:rPr>
              <a:t>scena.jpg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12. 9. 2009, 14:29 Náhled verze z 12. 9. 2009, 14:29 [cit. 2011-12-05]. Dostupné z WWW: &lt;http://cs.wikipedia.org/wiki/Soubor:Bielsko-Bia%C5%82a,_Teatr_Polski,_scena.jpg&gt;.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Dále: vlastní autorské dílo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1243</TotalTime>
  <Words>428</Words>
  <Application>Microsoft Office PowerPoint</Application>
  <PresentationFormat>Předvádění na obrazovce (4:3)</PresentationFormat>
  <Paragraphs>148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Anotace</vt:lpstr>
      <vt:lpstr>hospodářství v ČR</vt:lpstr>
      <vt:lpstr>HOSPODÁŘSTVÍ V ČR</vt:lpstr>
      <vt:lpstr>Sektory hospodářství</vt:lpstr>
      <vt:lpstr>Sektory hospodářství</vt:lpstr>
      <vt:lpstr>Ekonomická aktivita obyvatel</vt:lpstr>
      <vt:lpstr>Ekonomický VÝVOJ čr</vt:lpstr>
      <vt:lpstr>Ekonomický VÝVOJ čr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Hospodářství v ČR</dc:title>
  <dc:creator>Jana Pulcová</dc:creator>
  <cp:lastModifiedBy>ZŠ Uh.Ostroh</cp:lastModifiedBy>
  <cp:revision>165</cp:revision>
  <dcterms:created xsi:type="dcterms:W3CDTF">2011-11-08T06:18:53Z</dcterms:created>
  <dcterms:modified xsi:type="dcterms:W3CDTF">2011-12-19T09:38:55Z</dcterms:modified>
</cp:coreProperties>
</file>