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57" r:id="rId4"/>
    <p:sldId id="259" r:id="rId5"/>
    <p:sldId id="260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052973F-59AD-4CFF-A3D3-924FD8FE5F81}" type="datetimeFigureOut">
              <a:rPr lang="cs-CZ"/>
              <a:pPr/>
              <a:t>7.5.2013</a:t>
            </a:fld>
            <a:endParaRPr lang="cs-CZ"/>
          </a:p>
        </p:txBody>
      </p:sp>
      <p:sp>
        <p:nvSpPr>
          <p:cNvPr id="204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7362FD0-44A0-43F7-A38D-4A68F498288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62FD0-44A0-43F7-A38D-4A68F498288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150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599DEE03-F941-49EE-94DC-8465AD72FD9C}" type="slidenum">
              <a:rPr lang="cs-CZ" sz="1200">
                <a:latin typeface="Calibri" pitchFamily="34" charset="0"/>
              </a:rPr>
              <a:pPr algn="r"/>
              <a:t>2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62FD0-44A0-43F7-A38D-4A68F498288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62FD0-44A0-43F7-A38D-4A68F498288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62FD0-44A0-43F7-A38D-4A68F498288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62FD0-44A0-43F7-A38D-4A68F498288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62FD0-44A0-43F7-A38D-4A68F498288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5DE90C-A5C2-4507-8332-EA77B83949F1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100E0C-BD94-4441-98AE-F4F5A19141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36EF5-AC8F-4E98-9F4F-715126F246F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E5839A-CBD6-41AB-ABDD-552F17D5BD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476BB-E27E-42DD-829C-7076FFE00D37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75FDC-07A2-4C16-8FB3-A43C8A297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27E8D-2C40-4F32-8306-0C0F0E1E041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3427C-DFF0-489F-9B98-6FEEEC876C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5B39A-EC22-4938-AC9D-88C83AD599DB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1DEBCD-27A0-4BDF-9008-71E3574476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E1050-884B-46D0-987B-2BE9C0A3590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3985E-351F-4E3F-BE3A-D7ACDF6A0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1EAAED-E4AE-48FB-94F5-D882C1C0D325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D57CBD-8D21-49E6-BAFB-9F0BA9B32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56261-DA47-4F17-841A-11C35FCFC603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2B661C-31AD-45CB-AEE0-4C4A9529FE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B8335-EE35-48B1-B8BF-B921DD09D423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6F48E-DF87-4D4F-A3EF-C7D66CFF48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F4CC5-238A-48D2-9551-BAA8C94B49B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83A73-4E96-4926-9C39-FFCCB1BC4F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D90DE-785B-4D3E-9213-04553A7D180C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7E364-41DC-49AB-995B-16BC994464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98C368B-0A56-456C-A9A1-682E08305F17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6589CE5-9132-40C6-9EEB-D994030D16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Potápění, plování a vznášení se stejnorodého tělesa v kapalině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9480" name="Group 24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Potápění, plování a vznášení se stejnorodého tělesa v kapalině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Mechanické vlastnosti tekutin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5"/>
          <p:cNvSpPr txBox="1">
            <a:spLocks noChangeArrowheads="1"/>
          </p:cNvSpPr>
          <p:nvPr/>
        </p:nvSpPr>
        <p:spPr bwMode="auto">
          <a:xfrm>
            <a:off x="762000" y="685800"/>
            <a:ext cx="7086600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Ponoříme tři tělesa o stejném objemu do vody</a:t>
            </a: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  ocelové závaží</a:t>
            </a: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  sáček s vodou</a:t>
            </a:r>
          </a:p>
          <a:p>
            <a:pPr>
              <a:buFont typeface="Arial" charset="0"/>
              <a:buChar char="•"/>
            </a:pPr>
            <a:r>
              <a:rPr lang="cs-CZ" sz="2400">
                <a:latin typeface="Calibri" pitchFamily="34" charset="0"/>
              </a:rPr>
              <a:t>   korek</a:t>
            </a:r>
          </a:p>
          <a:p>
            <a:r>
              <a:rPr lang="cs-CZ" sz="2400">
                <a:latin typeface="Calibri" pitchFamily="34" charset="0"/>
              </a:rPr>
              <a:t>Co se stane?</a:t>
            </a:r>
          </a:p>
          <a:p>
            <a:r>
              <a:rPr lang="cs-CZ" sz="2400">
                <a:latin typeface="Calibri" pitchFamily="34" charset="0"/>
              </a:rPr>
              <a:t>Víš proč?</a:t>
            </a:r>
          </a:p>
          <a:p>
            <a:endParaRPr lang="cs-CZ">
              <a:latin typeface="Calibri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3800" y="1219200"/>
            <a:ext cx="3709988" cy="1722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0" y="4114800"/>
            <a:ext cx="3757613" cy="200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28600" y="469900"/>
            <a:ext cx="8534400" cy="5843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400" b="1">
                <a:cs typeface="Arial" charset="0"/>
              </a:rPr>
              <a:t>Chování těles </a:t>
            </a:r>
            <a:r>
              <a:rPr lang="cs-CZ" b="1">
                <a:cs typeface="Arial" charset="0"/>
              </a:rPr>
              <a:t>    je-li</a:t>
            </a:r>
          </a:p>
          <a:p>
            <a:endParaRPr lang="cs-CZ">
              <a:cs typeface="Arial" charset="0"/>
            </a:endParaRPr>
          </a:p>
          <a:p>
            <a:pPr eaLnBrk="0" hangingPunct="0">
              <a:buFontTx/>
              <a:buAutoNum type="arabicParenR"/>
            </a:pPr>
            <a:r>
              <a:rPr lang="el-GR" sz="2400" b="1">
                <a:solidFill>
                  <a:srgbClr val="FF0000"/>
                </a:solidFill>
                <a:cs typeface="Arial" charset="0"/>
              </a:rPr>
              <a:t>ρ</a:t>
            </a:r>
            <a:r>
              <a:rPr lang="cs-CZ" sz="2400" b="1">
                <a:solidFill>
                  <a:srgbClr val="FF0000"/>
                </a:solidFill>
                <a:cs typeface="Arial" charset="0"/>
              </a:rPr>
              <a:t>  &gt; </a:t>
            </a:r>
            <a:r>
              <a:rPr lang="el-GR" sz="2400" b="1">
                <a:solidFill>
                  <a:srgbClr val="FF0000"/>
                </a:solidFill>
                <a:cs typeface="Arial" charset="0"/>
              </a:rPr>
              <a:t>ρ</a:t>
            </a:r>
            <a:r>
              <a:rPr lang="cs-CZ" sz="2400" b="1" baseline="-25000">
                <a:solidFill>
                  <a:srgbClr val="FF0000"/>
                </a:solidFill>
                <a:cs typeface="Arial" charset="0"/>
              </a:rPr>
              <a:t>k</a:t>
            </a:r>
            <a:r>
              <a:rPr lang="cs-CZ" sz="2400">
                <a:cs typeface="Arial" charset="0"/>
              </a:rPr>
              <a:t>, pak  </a:t>
            </a:r>
            <a:r>
              <a:rPr lang="cs-CZ" sz="2400" b="1">
                <a:cs typeface="Arial" charset="0"/>
              </a:rPr>
              <a:t>F</a:t>
            </a:r>
            <a:r>
              <a:rPr lang="cs-CZ" sz="2400" b="1" baseline="-25000">
                <a:cs typeface="Arial" charset="0"/>
              </a:rPr>
              <a:t>g</a:t>
            </a:r>
            <a:r>
              <a:rPr lang="cs-CZ" sz="2400" b="1">
                <a:cs typeface="Arial" charset="0"/>
              </a:rPr>
              <a:t> &gt; F</a:t>
            </a:r>
            <a:r>
              <a:rPr lang="cs-CZ" sz="2400" b="1" baseline="-25000">
                <a:cs typeface="Arial" charset="0"/>
              </a:rPr>
              <a:t>vz </a:t>
            </a:r>
            <a:r>
              <a:rPr lang="cs-CZ" sz="2400">
                <a:cs typeface="Arial" charset="0"/>
              </a:rPr>
              <a:t>,</a:t>
            </a:r>
          </a:p>
          <a:p>
            <a:pPr eaLnBrk="0" hangingPunct="0"/>
            <a:r>
              <a:rPr lang="cs-CZ" sz="2400">
                <a:cs typeface="Arial" charset="0"/>
              </a:rPr>
              <a:t>			 výslednice sil  směřuje dolů </a:t>
            </a:r>
          </a:p>
          <a:p>
            <a:pPr eaLnBrk="0" hangingPunct="0"/>
            <a:r>
              <a:rPr lang="cs-CZ" sz="2400">
                <a:cs typeface="Arial" charset="0"/>
              </a:rPr>
              <a:t>                                         </a:t>
            </a:r>
            <a:r>
              <a:rPr lang="cs-CZ" sz="2400" b="1">
                <a:cs typeface="Arial" charset="0"/>
              </a:rPr>
              <a:t>těleso klesá ke dnu.</a:t>
            </a:r>
          </a:p>
          <a:p>
            <a:pPr eaLnBrk="0" hangingPunct="0"/>
            <a:r>
              <a:rPr lang="cs-CZ" sz="2400">
                <a:cs typeface="Arial" charset="0"/>
              </a:rPr>
              <a:t>     Takto se chovají např. kovové předměty ve vodě.  </a:t>
            </a:r>
          </a:p>
          <a:p>
            <a:pPr algn="ctr" eaLnBrk="0" hangingPunct="0"/>
            <a:r>
              <a:rPr lang="cs-CZ" sz="2400">
                <a:cs typeface="Arial" charset="0"/>
              </a:rPr>
              <a:t>               </a:t>
            </a:r>
          </a:p>
          <a:p>
            <a:pPr eaLnBrk="0" hangingPunct="0">
              <a:buFontTx/>
              <a:buAutoNum type="arabicParenR" startAt="2"/>
            </a:pPr>
            <a:r>
              <a:rPr lang="el-GR" sz="2400" b="1">
                <a:solidFill>
                  <a:srgbClr val="FF0000"/>
                </a:solidFill>
                <a:cs typeface="Arial" charset="0"/>
              </a:rPr>
              <a:t>ρ</a:t>
            </a:r>
            <a:r>
              <a:rPr lang="cs-CZ" sz="2400" b="1">
                <a:solidFill>
                  <a:srgbClr val="FF0000"/>
                </a:solidFill>
                <a:cs typeface="Arial" charset="0"/>
              </a:rPr>
              <a:t>  = </a:t>
            </a:r>
            <a:r>
              <a:rPr lang="el-GR" sz="2400" b="1">
                <a:solidFill>
                  <a:srgbClr val="FF0000"/>
                </a:solidFill>
                <a:cs typeface="Arial" charset="0"/>
              </a:rPr>
              <a:t>ρ</a:t>
            </a:r>
            <a:r>
              <a:rPr lang="cs-CZ" sz="2400" b="1" baseline="-25000">
                <a:solidFill>
                  <a:srgbClr val="FF0000"/>
                </a:solidFill>
                <a:cs typeface="Arial" charset="0"/>
              </a:rPr>
              <a:t>k</a:t>
            </a:r>
            <a:r>
              <a:rPr lang="cs-CZ" sz="2400">
                <a:cs typeface="Arial" charset="0"/>
              </a:rPr>
              <a:t>, pak  </a:t>
            </a:r>
            <a:r>
              <a:rPr lang="cs-CZ" sz="2400" b="1">
                <a:cs typeface="Arial" charset="0"/>
              </a:rPr>
              <a:t>F</a:t>
            </a:r>
            <a:r>
              <a:rPr lang="cs-CZ" sz="2400" b="1" baseline="-25000">
                <a:cs typeface="Arial" charset="0"/>
              </a:rPr>
              <a:t>g</a:t>
            </a:r>
            <a:r>
              <a:rPr lang="cs-CZ" sz="2400" b="1">
                <a:cs typeface="Arial" charset="0"/>
              </a:rPr>
              <a:t> = F</a:t>
            </a:r>
            <a:r>
              <a:rPr lang="cs-CZ" sz="2400" b="1" baseline="-25000">
                <a:cs typeface="Arial" charset="0"/>
              </a:rPr>
              <a:t>vz </a:t>
            </a:r>
            <a:r>
              <a:rPr lang="cs-CZ" sz="2400">
                <a:cs typeface="Arial" charset="0"/>
              </a:rPr>
              <a:t>,</a:t>
            </a:r>
          </a:p>
          <a:p>
            <a:pPr eaLnBrk="0" hangingPunct="0"/>
            <a:r>
              <a:rPr lang="cs-CZ" sz="2400">
                <a:cs typeface="Arial" charset="0"/>
              </a:rPr>
              <a:t>			výslednice sil má nulovou hodnotu</a:t>
            </a:r>
          </a:p>
          <a:p>
            <a:pPr eaLnBrk="0" hangingPunct="0"/>
            <a:r>
              <a:rPr lang="cs-CZ" sz="2400">
                <a:cs typeface="Arial" charset="0"/>
              </a:rPr>
              <a:t>                                         </a:t>
            </a:r>
            <a:r>
              <a:rPr lang="cs-CZ" sz="2400" b="1">
                <a:cs typeface="Arial" charset="0"/>
              </a:rPr>
              <a:t>těleso se v kapalině vznáší </a:t>
            </a:r>
          </a:p>
          <a:p>
            <a:pPr eaLnBrk="0" hangingPunct="0"/>
            <a:r>
              <a:rPr lang="cs-CZ" sz="2400">
                <a:cs typeface="Arial" charset="0"/>
              </a:rPr>
              <a:t>      Ve vodě se vnášejí např. ryby a mořští živočichové. </a:t>
            </a:r>
          </a:p>
          <a:p>
            <a:pPr algn="ctr" eaLnBrk="0" hangingPunct="0"/>
            <a:r>
              <a:rPr lang="cs-CZ" sz="2400">
                <a:cs typeface="Arial" charset="0"/>
              </a:rPr>
              <a:t>               </a:t>
            </a:r>
          </a:p>
          <a:p>
            <a:pPr eaLnBrk="0" hangingPunct="0"/>
            <a:r>
              <a:rPr lang="cs-CZ" sz="2400" b="1">
                <a:solidFill>
                  <a:srgbClr val="FF0000"/>
                </a:solidFill>
                <a:cs typeface="Arial" charset="0"/>
              </a:rPr>
              <a:t>3)</a:t>
            </a:r>
            <a:r>
              <a:rPr lang="cs-CZ" sz="2400">
                <a:solidFill>
                  <a:srgbClr val="FF0000"/>
                </a:solidFill>
                <a:cs typeface="Arial" charset="0"/>
              </a:rPr>
              <a:t> </a:t>
            </a:r>
            <a:r>
              <a:rPr lang="cs-CZ" sz="2400">
                <a:cs typeface="Arial" charset="0"/>
              </a:rPr>
              <a:t> </a:t>
            </a:r>
            <a:r>
              <a:rPr lang="el-GR" sz="2400" b="1">
                <a:cs typeface="Arial" charset="0"/>
              </a:rPr>
              <a:t> </a:t>
            </a:r>
            <a:r>
              <a:rPr lang="el-GR" sz="2400" b="1">
                <a:solidFill>
                  <a:srgbClr val="FF0000"/>
                </a:solidFill>
                <a:cs typeface="Arial" charset="0"/>
              </a:rPr>
              <a:t>ρ</a:t>
            </a:r>
            <a:r>
              <a:rPr lang="cs-CZ" sz="2400" b="1">
                <a:solidFill>
                  <a:srgbClr val="FF0000"/>
                </a:solidFill>
                <a:cs typeface="Arial" charset="0"/>
              </a:rPr>
              <a:t>  &lt; </a:t>
            </a:r>
            <a:r>
              <a:rPr lang="el-GR" sz="2400" b="1">
                <a:solidFill>
                  <a:srgbClr val="FF0000"/>
                </a:solidFill>
                <a:cs typeface="Arial" charset="0"/>
              </a:rPr>
              <a:t>ρ</a:t>
            </a:r>
            <a:r>
              <a:rPr lang="cs-CZ" sz="2400" b="1" baseline="-25000">
                <a:solidFill>
                  <a:srgbClr val="FF0000"/>
                </a:solidFill>
                <a:cs typeface="Arial" charset="0"/>
              </a:rPr>
              <a:t>k</a:t>
            </a:r>
            <a:r>
              <a:rPr lang="cs-CZ" sz="2400">
                <a:cs typeface="Arial" charset="0"/>
              </a:rPr>
              <a:t>, pak  </a:t>
            </a:r>
            <a:r>
              <a:rPr lang="cs-CZ" sz="2400" b="1">
                <a:cs typeface="Arial" charset="0"/>
              </a:rPr>
              <a:t>F</a:t>
            </a:r>
            <a:r>
              <a:rPr lang="cs-CZ" sz="2400" b="1" baseline="-25000">
                <a:cs typeface="Arial" charset="0"/>
              </a:rPr>
              <a:t>g</a:t>
            </a:r>
            <a:r>
              <a:rPr lang="cs-CZ" sz="2400" b="1">
                <a:cs typeface="Arial" charset="0"/>
              </a:rPr>
              <a:t> &lt; F</a:t>
            </a:r>
            <a:r>
              <a:rPr lang="cs-CZ" sz="2400" b="1" baseline="-25000">
                <a:cs typeface="Arial" charset="0"/>
              </a:rPr>
              <a:t>vz </a:t>
            </a:r>
            <a:r>
              <a:rPr lang="cs-CZ" sz="2400">
                <a:cs typeface="Arial" charset="0"/>
              </a:rPr>
              <a:t>,</a:t>
            </a:r>
          </a:p>
          <a:p>
            <a:pPr eaLnBrk="0" hangingPunct="0"/>
            <a:r>
              <a:rPr lang="cs-CZ" sz="2400">
                <a:cs typeface="Arial" charset="0"/>
              </a:rPr>
              <a:t>			 výslednice sil směřuje nahoru</a:t>
            </a:r>
          </a:p>
          <a:p>
            <a:pPr eaLnBrk="0" hangingPunct="0"/>
            <a:r>
              <a:rPr lang="cs-CZ" sz="2400">
                <a:cs typeface="Arial" charset="0"/>
              </a:rPr>
              <a:t>                                          </a:t>
            </a:r>
            <a:r>
              <a:rPr lang="cs-CZ" sz="2400" b="1">
                <a:cs typeface="Arial" charset="0"/>
              </a:rPr>
              <a:t>těleso stoupá</a:t>
            </a:r>
          </a:p>
          <a:p>
            <a:pPr eaLnBrk="0" hangingPunct="0"/>
            <a:r>
              <a:rPr lang="cs-CZ" sz="2400">
                <a:cs typeface="Arial" charset="0"/>
              </a:rPr>
              <a:t>       Například: korek, lehčený polystyren</a:t>
            </a:r>
          </a:p>
        </p:txBody>
      </p:sp>
      <p:pic>
        <p:nvPicPr>
          <p:cNvPr id="15362" name="Picture 2" descr="http://archimeduvzakon.chytrak.cz/_images/fg_vetsi_fvz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1975" y="-2628900"/>
            <a:ext cx="552450" cy="14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 descr="http://archimeduvzakon.chytrak.cz/_images/f_vektor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81925" y="-2628900"/>
            <a:ext cx="133350" cy="13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http://archimeduvzakon.chytrak.cz/_images/f_fg-fvz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20875" y="-2354263"/>
            <a:ext cx="828675" cy="14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0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0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0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0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02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02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02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102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102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Skupina 66"/>
          <p:cNvGrpSpPr>
            <a:grpSpLocks/>
          </p:cNvGrpSpPr>
          <p:nvPr/>
        </p:nvGrpSpPr>
        <p:grpSpPr bwMode="auto">
          <a:xfrm>
            <a:off x="3429000" y="3276600"/>
            <a:ext cx="1752600" cy="2057400"/>
            <a:chOff x="3505200" y="2438400"/>
            <a:chExt cx="1752600" cy="2057400"/>
          </a:xfrm>
        </p:grpSpPr>
        <p:grpSp>
          <p:nvGrpSpPr>
            <p:cNvPr id="16412" name="Skupina 15"/>
            <p:cNvGrpSpPr>
              <a:grpSpLocks/>
            </p:cNvGrpSpPr>
            <p:nvPr/>
          </p:nvGrpSpPr>
          <p:grpSpPr bwMode="auto">
            <a:xfrm>
              <a:off x="3505200" y="2438400"/>
              <a:ext cx="1752600" cy="2057400"/>
              <a:chOff x="914400" y="2438400"/>
              <a:chExt cx="1752600" cy="2057400"/>
            </a:xfrm>
          </p:grpSpPr>
          <p:sp>
            <p:nvSpPr>
              <p:cNvPr id="17" name="Zaoblený obdélník 16"/>
              <p:cNvSpPr/>
              <p:nvPr/>
            </p:nvSpPr>
            <p:spPr>
              <a:xfrm>
                <a:off x="1066800" y="2590800"/>
                <a:ext cx="1371600" cy="1905000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914400" y="2438400"/>
                <a:ext cx="1752600" cy="4572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3" name="Obdélník 22"/>
            <p:cNvSpPr/>
            <p:nvPr/>
          </p:nvSpPr>
          <p:spPr>
            <a:xfrm>
              <a:off x="3962400" y="3429000"/>
              <a:ext cx="609600" cy="381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414" name="TextovéPole 25"/>
            <p:cNvSpPr txBox="1">
              <a:spLocks noChangeArrowheads="1"/>
            </p:cNvSpPr>
            <p:nvPr/>
          </p:nvSpPr>
          <p:spPr bwMode="auto">
            <a:xfrm>
              <a:off x="3962400" y="3429000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>
                  <a:latin typeface="Calibri" pitchFamily="34" charset="0"/>
                </a:rPr>
                <a:t>ρ</a:t>
              </a:r>
              <a:endParaRPr lang="cs-CZ">
                <a:latin typeface="Calibri" pitchFamily="34" charset="0"/>
              </a:endParaRPr>
            </a:p>
          </p:txBody>
        </p:sp>
        <p:sp>
          <p:nvSpPr>
            <p:cNvPr id="16415" name="Obdélník 34"/>
            <p:cNvSpPr>
              <a:spLocks noChangeArrowheads="1"/>
            </p:cNvSpPr>
            <p:nvPr/>
          </p:nvSpPr>
          <p:spPr bwMode="auto">
            <a:xfrm>
              <a:off x="3657600" y="2971800"/>
              <a:ext cx="37221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>
                  <a:latin typeface="Calibri" pitchFamily="34" charset="0"/>
                </a:rPr>
                <a:t>ρ</a:t>
              </a:r>
              <a:r>
                <a:rPr lang="cs-CZ" baseline="-25000">
                  <a:latin typeface="Calibri" pitchFamily="34" charset="0"/>
                </a:rPr>
                <a:t>k</a:t>
              </a:r>
              <a:endParaRPr lang="cs-CZ">
                <a:latin typeface="Calibri" pitchFamily="34" charset="0"/>
              </a:endParaRPr>
            </a:p>
          </p:txBody>
        </p:sp>
        <p:cxnSp>
          <p:nvCxnSpPr>
            <p:cNvPr id="39" name="Přímá spojovací šipka 38"/>
            <p:cNvCxnSpPr/>
            <p:nvPr/>
          </p:nvCxnSpPr>
          <p:spPr>
            <a:xfrm rot="5400000">
              <a:off x="4039394" y="3885406"/>
              <a:ext cx="457200" cy="1588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šipka 41"/>
            <p:cNvCxnSpPr/>
            <p:nvPr/>
          </p:nvCxnSpPr>
          <p:spPr>
            <a:xfrm rot="16200000" flipV="1">
              <a:off x="4038600" y="3429000"/>
              <a:ext cx="458788" cy="1588"/>
            </a:xfrm>
            <a:prstGeom prst="straightConnector1">
              <a:avLst/>
            </a:prstGeom>
            <a:ln w="25400">
              <a:solidFill>
                <a:schemeClr val="accent3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" name="Skupina 65"/>
          <p:cNvGrpSpPr>
            <a:grpSpLocks/>
          </p:cNvGrpSpPr>
          <p:nvPr/>
        </p:nvGrpSpPr>
        <p:grpSpPr bwMode="auto">
          <a:xfrm>
            <a:off x="838200" y="3276600"/>
            <a:ext cx="1752600" cy="2057400"/>
            <a:chOff x="914400" y="2438400"/>
            <a:chExt cx="1752600" cy="2057400"/>
          </a:xfrm>
        </p:grpSpPr>
        <p:grpSp>
          <p:nvGrpSpPr>
            <p:cNvPr id="16403" name="Skupina 13"/>
            <p:cNvGrpSpPr>
              <a:grpSpLocks/>
            </p:cNvGrpSpPr>
            <p:nvPr/>
          </p:nvGrpSpPr>
          <p:grpSpPr bwMode="auto">
            <a:xfrm>
              <a:off x="914400" y="2438400"/>
              <a:ext cx="1752600" cy="2057400"/>
              <a:chOff x="914400" y="2438400"/>
              <a:chExt cx="1752600" cy="2057400"/>
            </a:xfrm>
          </p:grpSpPr>
          <p:sp>
            <p:nvSpPr>
              <p:cNvPr id="4" name="Zaoblený obdélník 3"/>
              <p:cNvSpPr/>
              <p:nvPr/>
            </p:nvSpPr>
            <p:spPr>
              <a:xfrm>
                <a:off x="1066800" y="2590800"/>
                <a:ext cx="1371600" cy="1905000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914400" y="2438400"/>
                <a:ext cx="1752600" cy="4572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15" name="Obdélník 14"/>
            <p:cNvSpPr/>
            <p:nvPr/>
          </p:nvSpPr>
          <p:spPr>
            <a:xfrm>
              <a:off x="1447800" y="3429000"/>
              <a:ext cx="609600" cy="381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405" name="TextovéPole 27"/>
            <p:cNvSpPr txBox="1">
              <a:spLocks noChangeArrowheads="1"/>
            </p:cNvSpPr>
            <p:nvPr/>
          </p:nvSpPr>
          <p:spPr bwMode="auto">
            <a:xfrm>
              <a:off x="1447800" y="3429000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>
                  <a:latin typeface="Calibri" pitchFamily="34" charset="0"/>
                </a:rPr>
                <a:t>ρ</a:t>
              </a:r>
              <a:endParaRPr lang="cs-CZ">
                <a:latin typeface="Calibri" pitchFamily="34" charset="0"/>
              </a:endParaRPr>
            </a:p>
          </p:txBody>
        </p:sp>
        <p:sp>
          <p:nvSpPr>
            <p:cNvPr id="16406" name="TextovéPole 29"/>
            <p:cNvSpPr txBox="1">
              <a:spLocks noChangeArrowheads="1"/>
            </p:cNvSpPr>
            <p:nvPr/>
          </p:nvSpPr>
          <p:spPr bwMode="auto">
            <a:xfrm>
              <a:off x="1143000" y="2971800"/>
              <a:ext cx="37221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>
                  <a:latin typeface="Calibri" pitchFamily="34" charset="0"/>
                </a:rPr>
                <a:t>ρ</a:t>
              </a:r>
              <a:r>
                <a:rPr lang="cs-CZ" baseline="-25000">
                  <a:latin typeface="Calibri" pitchFamily="34" charset="0"/>
                </a:rPr>
                <a:t>k</a:t>
              </a:r>
              <a:endParaRPr lang="cs-CZ">
                <a:latin typeface="Calibri" pitchFamily="34" charset="0"/>
              </a:endParaRPr>
            </a:p>
          </p:txBody>
        </p:sp>
        <p:cxnSp>
          <p:nvCxnSpPr>
            <p:cNvPr id="38" name="Přímá spojovací šipka 37"/>
            <p:cNvCxnSpPr/>
            <p:nvPr/>
          </p:nvCxnSpPr>
          <p:spPr>
            <a:xfrm rot="5400000">
              <a:off x="1448594" y="3961606"/>
              <a:ext cx="609600" cy="1588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šipka 40"/>
            <p:cNvCxnSpPr/>
            <p:nvPr/>
          </p:nvCxnSpPr>
          <p:spPr>
            <a:xfrm rot="16200000" flipV="1">
              <a:off x="1600200" y="3505200"/>
              <a:ext cx="306388" cy="1588"/>
            </a:xfrm>
            <a:prstGeom prst="straightConnector1">
              <a:avLst/>
            </a:prstGeom>
            <a:ln w="25400">
              <a:solidFill>
                <a:schemeClr val="accent3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šipka 43"/>
            <p:cNvCxnSpPr/>
            <p:nvPr/>
          </p:nvCxnSpPr>
          <p:spPr>
            <a:xfrm rot="5400000">
              <a:off x="1639887" y="3846513"/>
              <a:ext cx="379413" cy="1588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" name="Skupina 67"/>
          <p:cNvGrpSpPr>
            <a:grpSpLocks/>
          </p:cNvGrpSpPr>
          <p:nvPr/>
        </p:nvGrpSpPr>
        <p:grpSpPr bwMode="auto">
          <a:xfrm>
            <a:off x="5867400" y="3276600"/>
            <a:ext cx="1752600" cy="2057400"/>
            <a:chOff x="5715000" y="2438400"/>
            <a:chExt cx="1752600" cy="2057400"/>
          </a:xfrm>
        </p:grpSpPr>
        <p:grpSp>
          <p:nvGrpSpPr>
            <p:cNvPr id="16394" name="Skupina 18"/>
            <p:cNvGrpSpPr>
              <a:grpSpLocks/>
            </p:cNvGrpSpPr>
            <p:nvPr/>
          </p:nvGrpSpPr>
          <p:grpSpPr bwMode="auto">
            <a:xfrm>
              <a:off x="5715000" y="2438400"/>
              <a:ext cx="1752600" cy="2057400"/>
              <a:chOff x="914400" y="2438400"/>
              <a:chExt cx="1752600" cy="2057400"/>
            </a:xfrm>
          </p:grpSpPr>
          <p:sp>
            <p:nvSpPr>
              <p:cNvPr id="20" name="Zaoblený obdélník 19"/>
              <p:cNvSpPr/>
              <p:nvPr/>
            </p:nvSpPr>
            <p:spPr>
              <a:xfrm>
                <a:off x="1066800" y="2590800"/>
                <a:ext cx="1371600" cy="1905000"/>
              </a:xfrm>
              <a:prstGeom prst="round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1" name="Obdélník 20"/>
              <p:cNvSpPr/>
              <p:nvPr/>
            </p:nvSpPr>
            <p:spPr>
              <a:xfrm>
                <a:off x="914400" y="2438400"/>
                <a:ext cx="1752600" cy="4572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2" name="Obdélník 21"/>
            <p:cNvSpPr/>
            <p:nvPr/>
          </p:nvSpPr>
          <p:spPr>
            <a:xfrm>
              <a:off x="6248400" y="3429000"/>
              <a:ext cx="609600" cy="38100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6396" name="TextovéPole 32"/>
            <p:cNvSpPr txBox="1">
              <a:spLocks noChangeArrowheads="1"/>
            </p:cNvSpPr>
            <p:nvPr/>
          </p:nvSpPr>
          <p:spPr bwMode="auto">
            <a:xfrm>
              <a:off x="6248400" y="3429000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>
                  <a:latin typeface="Calibri" pitchFamily="34" charset="0"/>
                </a:rPr>
                <a:t>ρ</a:t>
              </a:r>
              <a:endParaRPr lang="cs-CZ">
                <a:latin typeface="Calibri" pitchFamily="34" charset="0"/>
              </a:endParaRPr>
            </a:p>
          </p:txBody>
        </p:sp>
        <p:sp>
          <p:nvSpPr>
            <p:cNvPr id="16397" name="Obdélník 35"/>
            <p:cNvSpPr>
              <a:spLocks noChangeArrowheads="1"/>
            </p:cNvSpPr>
            <p:nvPr/>
          </p:nvSpPr>
          <p:spPr bwMode="auto">
            <a:xfrm>
              <a:off x="5943600" y="2971800"/>
              <a:ext cx="37221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l-GR">
                  <a:latin typeface="Calibri" pitchFamily="34" charset="0"/>
                </a:rPr>
                <a:t>ρ</a:t>
              </a:r>
              <a:r>
                <a:rPr lang="cs-CZ" baseline="-25000">
                  <a:latin typeface="Calibri" pitchFamily="34" charset="0"/>
                </a:rPr>
                <a:t>k</a:t>
              </a:r>
              <a:endParaRPr lang="cs-CZ">
                <a:latin typeface="Calibri" pitchFamily="34" charset="0"/>
              </a:endParaRPr>
            </a:p>
          </p:txBody>
        </p:sp>
        <p:cxnSp>
          <p:nvCxnSpPr>
            <p:cNvPr id="40" name="Přímá spojovací šipka 39"/>
            <p:cNvCxnSpPr/>
            <p:nvPr/>
          </p:nvCxnSpPr>
          <p:spPr>
            <a:xfrm rot="5400000">
              <a:off x="6363494" y="3847306"/>
              <a:ext cx="381000" cy="1588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šipka 42"/>
            <p:cNvCxnSpPr/>
            <p:nvPr/>
          </p:nvCxnSpPr>
          <p:spPr>
            <a:xfrm rot="16200000" flipV="1">
              <a:off x="6210300" y="3314700"/>
              <a:ext cx="687388" cy="1588"/>
            </a:xfrm>
            <a:prstGeom prst="straightConnector1">
              <a:avLst/>
            </a:prstGeom>
            <a:ln w="25400">
              <a:solidFill>
                <a:schemeClr val="accent3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šipka 44"/>
            <p:cNvCxnSpPr/>
            <p:nvPr/>
          </p:nvCxnSpPr>
          <p:spPr>
            <a:xfrm rot="16200000" flipV="1">
              <a:off x="6477000" y="3505200"/>
              <a:ext cx="306388" cy="1588"/>
            </a:xfrm>
            <a:prstGeom prst="straightConnector1">
              <a:avLst/>
            </a:prstGeom>
            <a:ln w="254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388" name="Obdélník 59"/>
          <p:cNvSpPr>
            <a:spLocks noChangeArrowheads="1"/>
          </p:cNvSpPr>
          <p:nvPr/>
        </p:nvSpPr>
        <p:spPr bwMode="auto">
          <a:xfrm>
            <a:off x="1143000" y="1371600"/>
            <a:ext cx="12715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l-GR" sz="2800" b="1">
                <a:solidFill>
                  <a:srgbClr val="FF0000"/>
                </a:solidFill>
                <a:cs typeface="Arial" charset="0"/>
              </a:rPr>
              <a:t>ρ</a:t>
            </a:r>
            <a:r>
              <a:rPr lang="cs-CZ" sz="2800" b="1">
                <a:solidFill>
                  <a:srgbClr val="FF0000"/>
                </a:solidFill>
                <a:cs typeface="Arial" charset="0"/>
              </a:rPr>
              <a:t>  &gt; </a:t>
            </a:r>
            <a:r>
              <a:rPr lang="el-GR" sz="2800" b="1">
                <a:solidFill>
                  <a:srgbClr val="FF0000"/>
                </a:solidFill>
                <a:cs typeface="Arial" charset="0"/>
              </a:rPr>
              <a:t>ρ</a:t>
            </a:r>
            <a:r>
              <a:rPr lang="cs-CZ" sz="2800" b="1" baseline="-25000">
                <a:solidFill>
                  <a:srgbClr val="FF0000"/>
                </a:solidFill>
                <a:cs typeface="Arial" charset="0"/>
              </a:rPr>
              <a:t>k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61" name="Obdélník 60"/>
          <p:cNvSpPr>
            <a:spLocks noChangeArrowheads="1"/>
          </p:cNvSpPr>
          <p:nvPr/>
        </p:nvSpPr>
        <p:spPr bwMode="auto">
          <a:xfrm>
            <a:off x="3733800" y="1371600"/>
            <a:ext cx="12715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l-GR" sz="2800" b="1">
                <a:solidFill>
                  <a:srgbClr val="FF0000"/>
                </a:solidFill>
                <a:cs typeface="Arial" charset="0"/>
              </a:rPr>
              <a:t>ρ</a:t>
            </a:r>
            <a:r>
              <a:rPr lang="cs-CZ" sz="2800" b="1">
                <a:solidFill>
                  <a:srgbClr val="FF0000"/>
                </a:solidFill>
                <a:cs typeface="Arial" charset="0"/>
              </a:rPr>
              <a:t>  = </a:t>
            </a:r>
            <a:r>
              <a:rPr lang="el-GR" sz="2800" b="1">
                <a:solidFill>
                  <a:srgbClr val="FF0000"/>
                </a:solidFill>
                <a:cs typeface="Arial" charset="0"/>
              </a:rPr>
              <a:t>ρ</a:t>
            </a:r>
            <a:r>
              <a:rPr lang="cs-CZ" sz="2800" b="1" baseline="-25000">
                <a:solidFill>
                  <a:srgbClr val="FF0000"/>
                </a:solidFill>
                <a:cs typeface="Arial" charset="0"/>
              </a:rPr>
              <a:t>k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62" name="Obdélník 61"/>
          <p:cNvSpPr>
            <a:spLocks noChangeArrowheads="1"/>
          </p:cNvSpPr>
          <p:nvPr/>
        </p:nvSpPr>
        <p:spPr bwMode="auto">
          <a:xfrm>
            <a:off x="6324600" y="1371600"/>
            <a:ext cx="12715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l-GR" sz="2800" b="1">
                <a:solidFill>
                  <a:srgbClr val="FF0000"/>
                </a:solidFill>
                <a:cs typeface="Arial" charset="0"/>
              </a:rPr>
              <a:t>ρ</a:t>
            </a:r>
            <a:r>
              <a:rPr lang="cs-CZ" sz="2800" b="1">
                <a:solidFill>
                  <a:srgbClr val="FF0000"/>
                </a:solidFill>
                <a:cs typeface="Arial" charset="0"/>
              </a:rPr>
              <a:t>  &lt; </a:t>
            </a:r>
            <a:r>
              <a:rPr lang="el-GR" sz="2800" b="1">
                <a:solidFill>
                  <a:srgbClr val="FF0000"/>
                </a:solidFill>
                <a:cs typeface="Arial" charset="0"/>
              </a:rPr>
              <a:t>ρ</a:t>
            </a:r>
            <a:r>
              <a:rPr lang="cs-CZ" sz="2800" b="1" baseline="-25000">
                <a:solidFill>
                  <a:srgbClr val="FF0000"/>
                </a:solidFill>
                <a:cs typeface="Arial" charset="0"/>
              </a:rPr>
              <a:t>k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63" name="Obdélník 62"/>
          <p:cNvSpPr>
            <a:spLocks noChangeArrowheads="1"/>
          </p:cNvSpPr>
          <p:nvPr/>
        </p:nvSpPr>
        <p:spPr bwMode="auto">
          <a:xfrm>
            <a:off x="381000" y="2057400"/>
            <a:ext cx="2667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>
                <a:cs typeface="Arial" charset="0"/>
              </a:rPr>
              <a:t>výslednice sil  směřuje </a:t>
            </a:r>
          </a:p>
          <a:p>
            <a:pPr eaLnBrk="0" hangingPunct="0"/>
            <a:r>
              <a:rPr lang="cs-CZ">
                <a:cs typeface="Arial" charset="0"/>
              </a:rPr>
              <a:t>dolů </a:t>
            </a:r>
          </a:p>
          <a:p>
            <a:pPr eaLnBrk="0" hangingPunct="0"/>
            <a:r>
              <a:rPr lang="cs-CZ">
                <a:cs typeface="Arial" charset="0"/>
              </a:rPr>
              <a:t>těleso klesá ke dnu.</a:t>
            </a:r>
          </a:p>
        </p:txBody>
      </p:sp>
      <p:sp>
        <p:nvSpPr>
          <p:cNvPr id="69" name="Obdélník 68"/>
          <p:cNvSpPr>
            <a:spLocks noChangeArrowheads="1"/>
          </p:cNvSpPr>
          <p:nvPr/>
        </p:nvSpPr>
        <p:spPr bwMode="auto">
          <a:xfrm>
            <a:off x="2971800" y="2057400"/>
            <a:ext cx="3048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/>
            <a:r>
              <a:rPr lang="cs-CZ">
                <a:cs typeface="Arial" charset="0"/>
              </a:rPr>
              <a:t>výslednice sil má nulovou </a:t>
            </a:r>
          </a:p>
          <a:p>
            <a:pPr marL="457200" indent="-457200" eaLnBrk="0" hangingPunct="0"/>
            <a:r>
              <a:rPr lang="cs-CZ">
                <a:cs typeface="Arial" charset="0"/>
              </a:rPr>
              <a:t>hodnotu</a:t>
            </a:r>
          </a:p>
          <a:p>
            <a:pPr marL="457200" indent="-457200" eaLnBrk="0" hangingPunct="0"/>
            <a:r>
              <a:rPr lang="cs-CZ">
                <a:cs typeface="Arial" charset="0"/>
              </a:rPr>
              <a:t>těleso se v kapalině vznáší </a:t>
            </a:r>
          </a:p>
        </p:txBody>
      </p:sp>
      <p:sp>
        <p:nvSpPr>
          <p:cNvPr id="70" name="Obdélník 69"/>
          <p:cNvSpPr>
            <a:spLocks noChangeArrowheads="1"/>
          </p:cNvSpPr>
          <p:nvPr/>
        </p:nvSpPr>
        <p:spPr bwMode="auto">
          <a:xfrm>
            <a:off x="6019800" y="2057400"/>
            <a:ext cx="24384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>
                <a:cs typeface="Arial" charset="0"/>
              </a:rPr>
              <a:t>výslednice sil směřuje </a:t>
            </a:r>
          </a:p>
          <a:p>
            <a:pPr eaLnBrk="0" hangingPunct="0"/>
            <a:r>
              <a:rPr lang="cs-CZ">
                <a:cs typeface="Arial" charset="0"/>
              </a:rPr>
              <a:t>nahoru</a:t>
            </a:r>
          </a:p>
          <a:p>
            <a:pPr eaLnBrk="0" hangingPunct="0"/>
            <a:r>
              <a:rPr lang="cs-CZ">
                <a:cs typeface="Arial" charset="0"/>
              </a:rPr>
              <a:t>těleso stoupá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  <p:bldP spid="62" grpId="0"/>
      <p:bldP spid="63" grpId="0"/>
      <p:bldP spid="69" grpId="0"/>
      <p:bldP spid="7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6800" y="914400"/>
            <a:ext cx="2112963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8200" y="914400"/>
            <a:ext cx="1990725" cy="2465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14400" y="4038600"/>
            <a:ext cx="74676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Při plování tělesa v kapalině se vynoří taková část tělesa, že gravitační síla F</a:t>
            </a:r>
            <a:r>
              <a:rPr lang="cs-CZ" sz="2400" b="1" baseline="-25000">
                <a:latin typeface="Calibri" pitchFamily="34" charset="0"/>
              </a:rPr>
              <a:t>g </a:t>
            </a:r>
            <a:r>
              <a:rPr lang="cs-CZ" sz="2400" b="1">
                <a:latin typeface="Calibri" pitchFamily="34" charset="0"/>
              </a:rPr>
              <a:t> a vztlaková síla F</a:t>
            </a:r>
            <a:r>
              <a:rPr lang="cs-CZ" sz="2400" b="1" baseline="-25000">
                <a:latin typeface="Calibri" pitchFamily="34" charset="0"/>
              </a:rPr>
              <a:t>vz</a:t>
            </a:r>
            <a:r>
              <a:rPr lang="cs-CZ" sz="2400" b="1">
                <a:latin typeface="Calibri" pitchFamily="34" charset="0"/>
              </a:rPr>
              <a:t> působící na těleso jsou v rovnováze.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1"/>
          <p:cNvSpPr>
            <a:spLocks noChangeArrowheads="1"/>
          </p:cNvSpPr>
          <p:nvPr/>
        </p:nvSpPr>
        <p:spPr bwMode="auto">
          <a:xfrm>
            <a:off x="533400" y="685800"/>
            <a:ext cx="7391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Použité materiály:</a:t>
            </a:r>
          </a:p>
          <a:p>
            <a:r>
              <a:rPr lang="cs-CZ" dirty="0" smtClean="0"/>
              <a:t>Kolářová, </a:t>
            </a:r>
            <a:r>
              <a:rPr lang="cs-CZ" dirty="0" err="1" smtClean="0"/>
              <a:t>Bohuněk</a:t>
            </a:r>
            <a:r>
              <a:rPr lang="cs-CZ" dirty="0" smtClean="0"/>
              <a:t> – Fyzika pro </a:t>
            </a:r>
            <a:r>
              <a:rPr lang="cs-CZ" dirty="0" smtClean="0"/>
              <a:t>7. </a:t>
            </a:r>
            <a:r>
              <a:rPr lang="cs-CZ" dirty="0" smtClean="0"/>
              <a:t>ročník ZŠ, nakladatelství </a:t>
            </a:r>
            <a:r>
              <a:rPr lang="cs-CZ" dirty="0" err="1" smtClean="0"/>
              <a:t>Prometheus</a:t>
            </a:r>
            <a:endParaRPr lang="cs-CZ" dirty="0" smtClean="0"/>
          </a:p>
          <a:p>
            <a:r>
              <a:rPr lang="cs-CZ" dirty="0" smtClean="0">
                <a:latin typeface="Calibri" pitchFamily="34" charset="0"/>
              </a:rPr>
              <a:t>Vlastní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185</Words>
  <Application>Microsoft Office PowerPoint</Application>
  <PresentationFormat>Předvádění na obrazovce (4:3)</PresentationFormat>
  <Paragraphs>62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Potápění, plování a vznášení se stejnorodého tělesa v kapalině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Potápění, plování a vznášení se stejnorodého tělesa v kapalině</dc:title>
  <dc:creator>Katka</dc:creator>
  <cp:lastModifiedBy>šárka</cp:lastModifiedBy>
  <cp:revision>18</cp:revision>
  <dcterms:created xsi:type="dcterms:W3CDTF">2011-03-28T12:39:42Z</dcterms:created>
  <dcterms:modified xsi:type="dcterms:W3CDTF">2013-05-07T13:19:11Z</dcterms:modified>
</cp:coreProperties>
</file>