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B72CA0-A3A8-4031-BE29-1C07212AEEE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9B83C7-92D6-4689-BC83-13D615250C4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5682FF-4B7E-4265-B189-4C289B614C9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78FC8B-B66C-4D5C-AEF5-AFA620C503D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D8B9CC-7F07-4E93-B541-0B7F648D4BB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40632D-C354-4D07-9AEC-940C5651A8B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7D1A35-C94B-48C0-AFF5-794E82DCE66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9E6FEC-440D-4D76-A502-C6CF01652D1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826CAD-8A04-4DF6-BB15-445D745BCDC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25DE55-7C3E-4BFE-B285-6EEC50C222D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567A2D-9261-40B0-B181-EAC9288AB36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0E86C7A-F262-423F-9C35-5B4C6CBC0C57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274638"/>
            <a:ext cx="6696075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-57150" y="2625725"/>
            <a:ext cx="9201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8198" name="Rectangle 6"/>
          <p:cNvSpPr>
            <a:spLocks noChangeArrowheads="1"/>
          </p:cNvSpPr>
          <p:nvPr/>
        </p:nvSpPr>
        <p:spPr bwMode="auto">
          <a:xfrm>
            <a:off x="0" y="1971675"/>
            <a:ext cx="9144000" cy="490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ctr"/>
            <a:r>
              <a:rPr lang="cs-CZ" sz="3200" b="1">
                <a:solidFill>
                  <a:srgbClr val="FF3300"/>
                </a:solidFill>
              </a:rPr>
              <a:t>FINANČNÍ GRAMOTNOST</a:t>
            </a:r>
          </a:p>
          <a:p>
            <a:pPr algn="ctr"/>
            <a:endParaRPr lang="cs-CZ" sz="3200" b="1">
              <a:solidFill>
                <a:srgbClr val="FF3300"/>
              </a:solidFill>
            </a:endParaRPr>
          </a:p>
          <a:p>
            <a:pPr algn="ctr"/>
            <a:endParaRPr lang="cs-CZ" sz="3200" b="1">
              <a:solidFill>
                <a:srgbClr val="FF3300"/>
              </a:solidFill>
            </a:endParaRPr>
          </a:p>
          <a:p>
            <a:pPr algn="ctr"/>
            <a:r>
              <a:rPr lang="cs-CZ" sz="3200" b="1">
                <a:solidFill>
                  <a:srgbClr val="0033CC"/>
                </a:solidFill>
              </a:rPr>
              <a:t>PLATEBNÍ STYK</a:t>
            </a:r>
          </a:p>
          <a:p>
            <a:pPr algn="ctr"/>
            <a:endParaRPr lang="cs-CZ" sz="3200" b="1">
              <a:solidFill>
                <a:srgbClr val="0033CC"/>
              </a:solidFill>
            </a:endParaRPr>
          </a:p>
          <a:p>
            <a:pPr algn="ctr"/>
            <a:endParaRPr lang="cs-CZ" sz="3200" b="1">
              <a:solidFill>
                <a:srgbClr val="0033CC"/>
              </a:solidFill>
            </a:endParaRPr>
          </a:p>
          <a:p>
            <a:pPr algn="ctr"/>
            <a:endParaRPr lang="cs-CZ" sz="3200" b="1">
              <a:solidFill>
                <a:srgbClr val="0033CC"/>
              </a:solidFill>
            </a:endParaRPr>
          </a:p>
          <a:p>
            <a:pPr algn="ctr"/>
            <a:endParaRPr lang="cs-CZ" sz="3200" b="1">
              <a:solidFill>
                <a:srgbClr val="0033CC"/>
              </a:solidFill>
            </a:endParaRPr>
          </a:p>
          <a:p>
            <a:pPr algn="ctr"/>
            <a:endParaRPr lang="cs-CZ" sz="3200" b="1">
              <a:solidFill>
                <a:srgbClr val="0033CC"/>
              </a:solidFill>
            </a:endParaRPr>
          </a:p>
          <a:p>
            <a:pPr algn="ctr"/>
            <a:r>
              <a:rPr lang="cs-CZ" sz="2800" b="1"/>
              <a:t>ZŠ HEJNICE						Z. Hyxa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0" y="496888"/>
            <a:ext cx="9144000" cy="6894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 algn="ctr"/>
            <a:r>
              <a:rPr lang="cs-CZ" sz="3600" b="1">
                <a:solidFill>
                  <a:srgbClr val="FF3300"/>
                </a:solidFill>
              </a:rPr>
              <a:t>Platební styk</a:t>
            </a:r>
          </a:p>
          <a:p>
            <a:pPr marL="342900" indent="-342900" algn="ctr"/>
            <a:endParaRPr lang="cs-CZ" sz="3600" b="1">
              <a:solidFill>
                <a:srgbClr val="FF3300"/>
              </a:solidFill>
            </a:endParaRPr>
          </a:p>
          <a:p>
            <a:pPr marL="342900" indent="-342900"/>
            <a:r>
              <a:rPr lang="cs-CZ" sz="3600" b="1">
                <a:solidFill>
                  <a:srgbClr val="FF3300"/>
                </a:solidFill>
              </a:rPr>
              <a:t> - je styk mezi zákazníkem a prodejcem</a:t>
            </a:r>
          </a:p>
          <a:p>
            <a:pPr marL="342900" indent="-342900"/>
            <a:endParaRPr lang="cs-CZ" sz="3600" b="1">
              <a:solidFill>
                <a:srgbClr val="FF3300"/>
              </a:solidFill>
            </a:endParaRPr>
          </a:p>
          <a:p>
            <a:pPr marL="342900" indent="-342900"/>
            <a:r>
              <a:rPr lang="cs-CZ" sz="3200" b="1"/>
              <a:t>Funkce peněz:</a:t>
            </a:r>
            <a:r>
              <a:rPr lang="cs-CZ"/>
              <a:t> </a:t>
            </a:r>
          </a:p>
          <a:p>
            <a:pPr marL="342900" indent="-342900"/>
            <a:endParaRPr lang="cs-CZ"/>
          </a:p>
          <a:p>
            <a:pPr marL="342900" indent="-342900">
              <a:buFontTx/>
              <a:buAutoNum type="arabicPeriod"/>
            </a:pPr>
            <a:r>
              <a:rPr lang="cs-CZ" sz="2800">
                <a:solidFill>
                  <a:srgbClr val="0033CC"/>
                </a:solidFill>
              </a:rPr>
              <a:t>Prostředek směny – </a:t>
            </a:r>
            <a:r>
              <a:rPr lang="cs-CZ" sz="2800"/>
              <a:t>na trhu se směňují za zboží</a:t>
            </a:r>
          </a:p>
          <a:p>
            <a:pPr marL="342900" indent="-342900">
              <a:buFontTx/>
              <a:buAutoNum type="arabicPeriod"/>
            </a:pPr>
            <a:endParaRPr lang="cs-CZ" sz="2800"/>
          </a:p>
          <a:p>
            <a:pPr marL="342900" indent="-342900">
              <a:buFontTx/>
              <a:buAutoNum type="arabicPeriod"/>
            </a:pPr>
            <a:r>
              <a:rPr lang="cs-CZ" sz="2800">
                <a:solidFill>
                  <a:srgbClr val="0033CC"/>
                </a:solidFill>
              </a:rPr>
              <a:t>Zúčtovací jednotka </a:t>
            </a:r>
            <a:r>
              <a:rPr lang="cs-CZ" sz="2800"/>
              <a:t>- to znamená , že vyjadřují 					hodnotu zboží</a:t>
            </a:r>
          </a:p>
          <a:p>
            <a:pPr marL="342900" indent="-342900">
              <a:buFontTx/>
              <a:buAutoNum type="arabicPeriod"/>
            </a:pPr>
            <a:endParaRPr lang="cs-CZ" sz="2800"/>
          </a:p>
          <a:p>
            <a:pPr marL="342900" indent="-342900">
              <a:buFontTx/>
              <a:buAutoNum type="arabicPeriod"/>
            </a:pPr>
            <a:r>
              <a:rPr lang="cs-CZ" sz="2800">
                <a:solidFill>
                  <a:srgbClr val="0033CC"/>
                </a:solidFill>
              </a:rPr>
              <a:t>Slouží k akumulaci</a:t>
            </a:r>
            <a:r>
              <a:rPr lang="cs-CZ" sz="2800"/>
              <a:t> </a:t>
            </a:r>
            <a:r>
              <a:rPr lang="cs-CZ" sz="2800">
                <a:solidFill>
                  <a:srgbClr val="0033CC"/>
                </a:solidFill>
              </a:rPr>
              <a:t>majetku – 	</a:t>
            </a:r>
            <a:r>
              <a:rPr lang="cs-CZ" sz="2800"/>
              <a:t>mohou se 				shromažďovat v různých bankovních i 			nebankovních produktech</a:t>
            </a:r>
          </a:p>
          <a:p>
            <a:pPr marL="342900" indent="-342900">
              <a:buFontTx/>
              <a:buAutoNum type="arabicPeriod"/>
            </a:pPr>
            <a:endParaRPr lang="cs-CZ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0" y="423863"/>
            <a:ext cx="9144000" cy="3751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/>
            <a:r>
              <a:rPr lang="cs-CZ" sz="3200" b="1" dirty="0">
                <a:solidFill>
                  <a:srgbClr val="FF3300"/>
                </a:solidFill>
              </a:rPr>
              <a:t>Druhy </a:t>
            </a:r>
            <a:r>
              <a:rPr lang="cs-CZ" sz="3200" b="1" dirty="0" smtClean="0">
                <a:solidFill>
                  <a:srgbClr val="FF3300"/>
                </a:solidFill>
              </a:rPr>
              <a:t>peněz: </a:t>
            </a:r>
            <a:endParaRPr lang="cs-CZ" sz="3200" b="1" dirty="0">
              <a:solidFill>
                <a:srgbClr val="FF3300"/>
              </a:solidFill>
            </a:endParaRPr>
          </a:p>
          <a:p>
            <a:pPr marL="342900" indent="-342900"/>
            <a:endParaRPr lang="cs-CZ" sz="3200" b="1" dirty="0">
              <a:solidFill>
                <a:srgbClr val="FF3300"/>
              </a:solidFill>
            </a:endParaRPr>
          </a:p>
          <a:p>
            <a:pPr marL="342900" indent="-342900"/>
            <a:r>
              <a:rPr lang="cs-CZ" sz="2800" dirty="0">
                <a:solidFill>
                  <a:srgbClr val="0033CC"/>
                </a:solidFill>
              </a:rPr>
              <a:t>Bankovky</a:t>
            </a:r>
            <a:r>
              <a:rPr lang="cs-CZ" dirty="0"/>
              <a:t> 	– 	</a:t>
            </a:r>
            <a:r>
              <a:rPr lang="cs-CZ" sz="2800" dirty="0"/>
              <a:t>papírové peníze</a:t>
            </a:r>
          </a:p>
          <a:p>
            <a:pPr marL="342900" indent="-342900"/>
            <a:endParaRPr lang="cs-CZ" sz="2800" dirty="0"/>
          </a:p>
          <a:p>
            <a:pPr marL="342900" indent="-342900"/>
            <a:r>
              <a:rPr lang="cs-CZ" sz="2800" dirty="0">
                <a:solidFill>
                  <a:srgbClr val="0033CC"/>
                </a:solidFill>
              </a:rPr>
              <a:t>Mince 	</a:t>
            </a:r>
            <a:r>
              <a:rPr lang="cs-CZ" dirty="0"/>
              <a:t>–	 </a:t>
            </a:r>
            <a:r>
              <a:rPr lang="cs-CZ" sz="2800" dirty="0"/>
              <a:t>kovové peníze</a:t>
            </a:r>
          </a:p>
          <a:p>
            <a:pPr marL="342900" indent="-342900"/>
            <a:endParaRPr lang="cs-CZ" sz="2800" dirty="0"/>
          </a:p>
          <a:p>
            <a:pPr marL="342900" indent="-342900"/>
            <a:endParaRPr lang="cs-CZ" dirty="0"/>
          </a:p>
          <a:p>
            <a:pPr marL="342900" indent="-342900">
              <a:buFontTx/>
              <a:buAutoNum type="arabicPeriod"/>
            </a:pPr>
            <a:endParaRPr lang="cs-CZ" sz="2800" b="1" dirty="0">
              <a:solidFill>
                <a:srgbClr val="0033CC"/>
              </a:solidFill>
            </a:endParaRPr>
          </a:p>
          <a:p>
            <a:pPr marL="342900" indent="-342900"/>
            <a:endParaRPr lang="cs-CZ" dirty="0"/>
          </a:p>
        </p:txBody>
      </p:sp>
      <p:pic>
        <p:nvPicPr>
          <p:cNvPr id="4102" name="Picture 6" descr="BAB396207_profimedia_001062216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575" y="2997200"/>
            <a:ext cx="8988425" cy="3860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0" y="0"/>
            <a:ext cx="9144000" cy="704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/>
            <a:r>
              <a:rPr lang="cs-CZ" sz="2800" b="1" dirty="0">
                <a:solidFill>
                  <a:srgbClr val="0033CC"/>
                </a:solidFill>
              </a:rPr>
              <a:t>Ochrana</a:t>
            </a:r>
            <a:r>
              <a:rPr lang="cs-CZ" b="1" dirty="0"/>
              <a:t> </a:t>
            </a:r>
            <a:r>
              <a:rPr lang="cs-CZ" sz="2800" b="1" dirty="0">
                <a:solidFill>
                  <a:srgbClr val="0033CC"/>
                </a:solidFill>
              </a:rPr>
              <a:t>proti nezákonné výrobě – padělání</a:t>
            </a:r>
          </a:p>
          <a:p>
            <a:pPr marL="342900" indent="-342900"/>
            <a:endParaRPr lang="cs-CZ" b="1" dirty="0"/>
          </a:p>
          <a:p>
            <a:pPr marL="342900" indent="-342900"/>
            <a:r>
              <a:rPr lang="cs-CZ" sz="2800" b="1" dirty="0">
                <a:solidFill>
                  <a:srgbClr val="FF3300"/>
                </a:solidFill>
              </a:rPr>
              <a:t>Bankovky se chrání pomocí ochranných prvků:</a:t>
            </a:r>
          </a:p>
          <a:p>
            <a:pPr marL="342900" indent="-342900"/>
            <a:endParaRPr lang="cs-CZ" sz="2800" b="1" dirty="0">
              <a:solidFill>
                <a:srgbClr val="FF3300"/>
              </a:solidFill>
            </a:endParaRPr>
          </a:p>
          <a:p>
            <a:pPr marL="342900" indent="-342900"/>
            <a:r>
              <a:rPr lang="cs-CZ" sz="2800" b="1" dirty="0">
                <a:solidFill>
                  <a:srgbClr val="0033CC"/>
                </a:solidFill>
              </a:rPr>
              <a:t>1.Lokální stupňovitý vodoznak</a:t>
            </a:r>
          </a:p>
          <a:p>
            <a:pPr marL="342900" indent="-342900"/>
            <a:endParaRPr lang="cs-CZ" sz="2800" b="1" dirty="0">
              <a:solidFill>
                <a:srgbClr val="0033CC"/>
              </a:solidFill>
            </a:endParaRPr>
          </a:p>
          <a:p>
            <a:pPr marL="342900" indent="-342900"/>
            <a:r>
              <a:rPr lang="cs-CZ" sz="2800" b="1" dirty="0">
                <a:solidFill>
                  <a:srgbClr val="0033CC"/>
                </a:solidFill>
              </a:rPr>
              <a:t>2.Ochranný proužek</a:t>
            </a:r>
          </a:p>
          <a:p>
            <a:pPr marL="342900" indent="-342900"/>
            <a:endParaRPr lang="cs-CZ" sz="2800" b="1" dirty="0">
              <a:solidFill>
                <a:srgbClr val="0033CC"/>
              </a:solidFill>
            </a:endParaRPr>
          </a:p>
          <a:p>
            <a:pPr marL="342900" indent="-342900"/>
            <a:r>
              <a:rPr lang="cs-CZ" sz="2800" b="1" dirty="0">
                <a:solidFill>
                  <a:srgbClr val="0033CC"/>
                </a:solidFill>
              </a:rPr>
              <a:t>3.</a:t>
            </a:r>
            <a:r>
              <a:rPr lang="cs-CZ" sz="2800" b="1" dirty="0"/>
              <a:t> </a:t>
            </a:r>
            <a:r>
              <a:rPr lang="cs-CZ" sz="2800" b="1" dirty="0">
                <a:solidFill>
                  <a:srgbClr val="0033CC"/>
                </a:solidFill>
              </a:rPr>
              <a:t>Ochranná vlákna</a:t>
            </a:r>
          </a:p>
          <a:p>
            <a:pPr marL="342900" indent="-342900"/>
            <a:endParaRPr lang="cs-CZ" dirty="0">
              <a:solidFill>
                <a:srgbClr val="0033CC"/>
              </a:solidFill>
            </a:endParaRPr>
          </a:p>
          <a:p>
            <a:pPr marL="342900" indent="-342900"/>
            <a:r>
              <a:rPr lang="cs-CZ" sz="2800" b="1" dirty="0">
                <a:solidFill>
                  <a:srgbClr val="0033CC"/>
                </a:solidFill>
              </a:rPr>
              <a:t>4. Soutisková značka</a:t>
            </a:r>
          </a:p>
          <a:p>
            <a:pPr marL="342900" indent="-342900"/>
            <a:endParaRPr lang="cs-CZ" sz="2800" b="1" dirty="0">
              <a:solidFill>
                <a:srgbClr val="0033CC"/>
              </a:solidFill>
            </a:endParaRPr>
          </a:p>
          <a:p>
            <a:pPr marL="342900" indent="-342900"/>
            <a:r>
              <a:rPr lang="cs-CZ" sz="2800" b="1" dirty="0">
                <a:solidFill>
                  <a:srgbClr val="0033CC"/>
                </a:solidFill>
              </a:rPr>
              <a:t>5. Opticky proměnlivá barva</a:t>
            </a:r>
          </a:p>
          <a:p>
            <a:pPr marL="342900" indent="-342900"/>
            <a:endParaRPr lang="cs-CZ" sz="2800" b="1" dirty="0">
              <a:solidFill>
                <a:srgbClr val="0033CC"/>
              </a:solidFill>
            </a:endParaRPr>
          </a:p>
          <a:p>
            <a:pPr marL="342900" indent="-342900"/>
            <a:r>
              <a:rPr lang="cs-CZ" sz="2800" b="1" dirty="0">
                <a:solidFill>
                  <a:srgbClr val="0033CC"/>
                </a:solidFill>
              </a:rPr>
              <a:t>6. </a:t>
            </a:r>
            <a:r>
              <a:rPr lang="cs-CZ" sz="2800" b="1" dirty="0" smtClean="0">
                <a:solidFill>
                  <a:srgbClr val="0033CC"/>
                </a:solidFill>
              </a:rPr>
              <a:t>Mikrotext</a:t>
            </a:r>
            <a:endParaRPr lang="cs-CZ" sz="2800" b="1" dirty="0">
              <a:solidFill>
                <a:srgbClr val="0033CC"/>
              </a:solidFill>
            </a:endParaRPr>
          </a:p>
          <a:p>
            <a:pPr marL="342900" indent="-342900"/>
            <a:r>
              <a:rPr lang="cs-CZ" sz="2800" b="1" dirty="0">
                <a:solidFill>
                  <a:srgbClr val="FF3300"/>
                </a:solidFill>
              </a:rPr>
              <a:t>DC:	Zkuste identifikovat jednotlivé ochranné prvky 	na 100 Kč, 1000 Kč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12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12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2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2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12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12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12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12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0" y="423863"/>
            <a:ext cx="9144000" cy="4697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/>
            <a:r>
              <a:rPr lang="cs-CZ" sz="3200" b="1" dirty="0">
                <a:solidFill>
                  <a:srgbClr val="FF3300"/>
                </a:solidFill>
              </a:rPr>
              <a:t>Druhy platebního styku:</a:t>
            </a:r>
          </a:p>
          <a:p>
            <a:pPr marL="342900" indent="-342900"/>
            <a:endParaRPr lang="cs-CZ" dirty="0"/>
          </a:p>
          <a:p>
            <a:pPr marL="342900" indent="-342900">
              <a:buFontTx/>
              <a:buAutoNum type="arabicPeriod"/>
            </a:pPr>
            <a:r>
              <a:rPr lang="cs-CZ" sz="2800" b="1" dirty="0">
                <a:solidFill>
                  <a:srgbClr val="0033CC"/>
                </a:solidFill>
              </a:rPr>
              <a:t>Hotovostní </a:t>
            </a:r>
            <a:r>
              <a:rPr lang="cs-CZ" dirty="0"/>
              <a:t>	- </a:t>
            </a:r>
            <a:r>
              <a:rPr lang="cs-CZ" sz="2800" b="1" dirty="0"/>
              <a:t>zboží je prodejcem vydáno proti 		zaplacení příslušné částky v penězích</a:t>
            </a:r>
          </a:p>
          <a:p>
            <a:pPr marL="342900" indent="-342900">
              <a:buFontTx/>
              <a:buAutoNum type="arabicPeriod"/>
            </a:pPr>
            <a:endParaRPr lang="cs-CZ" sz="2800" b="1" dirty="0"/>
          </a:p>
          <a:p>
            <a:pPr marL="800100" lvl="1" indent="-342900">
              <a:buFontTx/>
              <a:buAutoNum type="arabicPeriod"/>
            </a:pPr>
            <a:r>
              <a:rPr lang="cs-CZ" sz="2800" b="1" dirty="0">
                <a:solidFill>
                  <a:srgbClr val="FF3300"/>
                </a:solidFill>
              </a:rPr>
              <a:t>Výhody </a:t>
            </a:r>
            <a:r>
              <a:rPr lang="cs-CZ" sz="2800" b="1" dirty="0"/>
              <a:t>– rychlost, obchodník  má okamžitě peníze, zákazník se nemusí již o nic starat</a:t>
            </a:r>
          </a:p>
          <a:p>
            <a:pPr marL="800100" lvl="1" indent="-342900">
              <a:buFontTx/>
              <a:buAutoNum type="arabicPeriod"/>
            </a:pPr>
            <a:endParaRPr lang="cs-CZ" sz="2800" b="1" dirty="0"/>
          </a:p>
          <a:p>
            <a:pPr marL="800100" lvl="1" indent="-342900">
              <a:buFontTx/>
              <a:buAutoNum type="arabicPeriod"/>
            </a:pPr>
            <a:r>
              <a:rPr lang="cs-CZ" sz="2800" b="1" dirty="0">
                <a:solidFill>
                  <a:srgbClr val="FF3300"/>
                </a:solidFill>
              </a:rPr>
              <a:t>Nevýhody </a:t>
            </a:r>
            <a:r>
              <a:rPr lang="cs-CZ" dirty="0"/>
              <a:t>– </a:t>
            </a:r>
            <a:r>
              <a:rPr lang="cs-CZ" sz="2800" b="1" dirty="0"/>
              <a:t>zákazník musí mít hotovost neustále u sebe </a:t>
            </a:r>
            <a:r>
              <a:rPr lang="cs-CZ" sz="2800" b="1" dirty="0" smtClean="0"/>
              <a:t>/možnost </a:t>
            </a:r>
            <a:r>
              <a:rPr lang="cs-CZ" sz="2800" b="1" dirty="0"/>
              <a:t>ztráty, krádeže</a:t>
            </a:r>
            <a:r>
              <a:rPr lang="cs-CZ" sz="2800" b="1" dirty="0" smtClean="0"/>
              <a:t>/</a:t>
            </a:r>
            <a:endParaRPr lang="cs-CZ" sz="2800" b="1" dirty="0"/>
          </a:p>
          <a:p>
            <a:pPr marL="800100" lvl="1" indent="-342900">
              <a:buFontTx/>
              <a:buAutoNum type="arabicPeriod"/>
            </a:pP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0" y="0"/>
            <a:ext cx="9144000" cy="661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342900" indent="-342900"/>
            <a:r>
              <a:rPr lang="cs-CZ" sz="2800" b="1" dirty="0">
                <a:solidFill>
                  <a:srgbClr val="0033CC"/>
                </a:solidFill>
              </a:rPr>
              <a:t>2.Bezhotovostní</a:t>
            </a:r>
            <a:r>
              <a:rPr lang="cs-CZ" b="1" dirty="0">
                <a:solidFill>
                  <a:srgbClr val="0033CC"/>
                </a:solidFill>
              </a:rPr>
              <a:t> </a:t>
            </a:r>
            <a:r>
              <a:rPr lang="cs-CZ" b="1" dirty="0"/>
              <a:t>– </a:t>
            </a:r>
            <a:r>
              <a:rPr lang="cs-CZ" sz="2800" dirty="0"/>
              <a:t>zboží je vydáno obchodníkem po bezhotovostní finanční operaci např. zaplacením platební kartou</a:t>
            </a:r>
          </a:p>
          <a:p>
            <a:pPr marL="342900" indent="-342900"/>
            <a:endParaRPr lang="cs-CZ" sz="2800" dirty="0">
              <a:solidFill>
                <a:srgbClr val="FF3300"/>
              </a:solidFill>
            </a:endParaRPr>
          </a:p>
          <a:p>
            <a:pPr marL="342900" indent="-342900"/>
            <a:r>
              <a:rPr lang="cs-CZ" sz="3200" b="1" dirty="0">
                <a:solidFill>
                  <a:srgbClr val="FF3300"/>
                </a:solidFill>
              </a:rPr>
              <a:t>Podmínky bezhotovostního platebního styku:</a:t>
            </a:r>
          </a:p>
          <a:p>
            <a:pPr marL="342900" indent="-342900"/>
            <a:endParaRPr lang="cs-CZ" sz="3200" b="1" dirty="0">
              <a:solidFill>
                <a:srgbClr val="FF3300"/>
              </a:solidFill>
            </a:endParaRPr>
          </a:p>
          <a:p>
            <a:pPr marL="342900" indent="-342900">
              <a:buFontTx/>
              <a:buAutoNum type="arabicPeriod"/>
            </a:pPr>
            <a:r>
              <a:rPr lang="cs-CZ" sz="2800" b="1" dirty="0">
                <a:solidFill>
                  <a:srgbClr val="0033CC"/>
                </a:solidFill>
              </a:rPr>
              <a:t>Každý účastník musí mít zřízen bankovní </a:t>
            </a:r>
            <a:r>
              <a:rPr lang="cs-CZ" sz="2800" b="1" dirty="0" smtClean="0">
                <a:solidFill>
                  <a:srgbClr val="0033CC"/>
                </a:solidFill>
              </a:rPr>
              <a:t>účet.</a:t>
            </a:r>
            <a:endParaRPr lang="cs-CZ" sz="2800" b="1" dirty="0">
              <a:solidFill>
                <a:srgbClr val="0033CC"/>
              </a:solidFill>
            </a:endParaRPr>
          </a:p>
          <a:p>
            <a:pPr marL="342900" indent="-342900">
              <a:buFontTx/>
              <a:buAutoNum type="arabicPeriod"/>
            </a:pPr>
            <a:endParaRPr lang="cs-CZ" sz="2800" b="1" dirty="0">
              <a:solidFill>
                <a:srgbClr val="0033CC"/>
              </a:solidFill>
            </a:endParaRPr>
          </a:p>
          <a:p>
            <a:pPr marL="342900" indent="-342900">
              <a:buFontTx/>
              <a:buAutoNum type="arabicPeriod"/>
            </a:pPr>
            <a:endParaRPr lang="cs-CZ" sz="2800" b="1" dirty="0">
              <a:solidFill>
                <a:srgbClr val="0033CC"/>
              </a:solidFill>
            </a:endParaRPr>
          </a:p>
          <a:p>
            <a:pPr marL="342900" indent="-342900">
              <a:buFontTx/>
              <a:buAutoNum type="arabicPeriod"/>
            </a:pPr>
            <a:r>
              <a:rPr lang="cs-CZ" sz="2800" b="1" dirty="0">
                <a:solidFill>
                  <a:srgbClr val="0033CC"/>
                </a:solidFill>
              </a:rPr>
              <a:t>Každý účastník musí mít zřízen přístup k </a:t>
            </a:r>
            <a:r>
              <a:rPr lang="cs-CZ" sz="2800" b="1" dirty="0" smtClean="0">
                <a:solidFill>
                  <a:srgbClr val="0033CC"/>
                </a:solidFill>
              </a:rPr>
              <a:t>účtu.</a:t>
            </a:r>
            <a:endParaRPr lang="cs-CZ" sz="2800" b="1" dirty="0">
              <a:solidFill>
                <a:srgbClr val="0033CC"/>
              </a:solidFill>
            </a:endParaRPr>
          </a:p>
          <a:p>
            <a:pPr marL="342900" indent="-342900">
              <a:buFontTx/>
              <a:buAutoNum type="arabicPeriod"/>
            </a:pPr>
            <a:endParaRPr lang="cs-CZ" sz="2800" b="1" dirty="0">
              <a:solidFill>
                <a:srgbClr val="0033CC"/>
              </a:solidFill>
            </a:endParaRPr>
          </a:p>
          <a:p>
            <a:pPr marL="342900" indent="-342900">
              <a:buFontTx/>
              <a:buAutoNum type="arabicPeriod"/>
            </a:pPr>
            <a:endParaRPr lang="cs-CZ" sz="2800" b="1" dirty="0">
              <a:solidFill>
                <a:srgbClr val="0033CC"/>
              </a:solidFill>
            </a:endParaRPr>
          </a:p>
          <a:p>
            <a:pPr marL="342900" indent="-342900">
              <a:buFontTx/>
              <a:buAutoNum type="arabicPeriod"/>
            </a:pPr>
            <a:r>
              <a:rPr lang="cs-CZ" sz="2800" b="1" dirty="0">
                <a:solidFill>
                  <a:srgbClr val="0033CC"/>
                </a:solidFill>
              </a:rPr>
              <a:t>Každý účastník musí mít dostatečný finanční obnos na účtu nebo dostatečně vysoký úvěrový </a:t>
            </a:r>
            <a:r>
              <a:rPr lang="cs-CZ" sz="2800" b="1" dirty="0" smtClean="0">
                <a:solidFill>
                  <a:srgbClr val="0033CC"/>
                </a:solidFill>
              </a:rPr>
              <a:t>rámec.</a:t>
            </a:r>
            <a:endParaRPr lang="cs-CZ" sz="2800" b="1" dirty="0">
              <a:solidFill>
                <a:srgbClr val="00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133</Words>
  <Application>Microsoft Office PowerPoint</Application>
  <PresentationFormat>Předvádění na obrazovce (4:3)</PresentationFormat>
  <Paragraphs>62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1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Arial</vt:lpstr>
      <vt:lpstr>Výchozí návrh</vt:lpstr>
      <vt:lpstr>Snímek 1</vt:lpstr>
      <vt:lpstr>Snímek 2</vt:lpstr>
      <vt:lpstr>Snímek 3</vt:lpstr>
      <vt:lpstr>Snímek 4</vt:lpstr>
      <vt:lpstr>Snímek 5</vt:lpstr>
      <vt:lpstr>Snímek 6</vt:lpstr>
    </vt:vector>
  </TitlesOfParts>
  <Company>ZŠ a MŠ Hejnice, okres Liberec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Učitel(ka)</dc:creator>
  <cp:lastModifiedBy>expert</cp:lastModifiedBy>
  <cp:revision>5</cp:revision>
  <dcterms:created xsi:type="dcterms:W3CDTF">2011-03-07T08:25:36Z</dcterms:created>
  <dcterms:modified xsi:type="dcterms:W3CDTF">2012-03-14T07:44:36Z</dcterms:modified>
</cp:coreProperties>
</file>