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56" r:id="rId3"/>
    <p:sldId id="262" r:id="rId4"/>
    <p:sldId id="261" r:id="rId5"/>
    <p:sldId id="257" r:id="rId6"/>
    <p:sldId id="260" r:id="rId7"/>
    <p:sldId id="258" r:id="rId8"/>
    <p:sldId id="263" r:id="rId9"/>
    <p:sldId id="25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20" y="-3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7C0893BB-D4BB-4C0D-8C68-64A9816D44D1}" type="datetimeFigureOut">
              <a:rPr lang="cs-CZ"/>
              <a:pPr/>
              <a:t>16.9.2011</a:t>
            </a:fld>
            <a:endParaRPr lang="cs-CZ"/>
          </a:p>
        </p:txBody>
      </p:sp>
      <p:sp>
        <p:nvSpPr>
          <p:cNvPr id="22532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253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253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2253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C39C3A97-0A6F-461E-913F-12593CB1C10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23556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A43D3C7A-4565-48F6-B611-7A8D7CB1002E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265B92-40A5-4559-8135-C7F793FF9886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41ABD1-47EA-4189-85EC-FE1DDF6FB7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9BACD5-204A-4E5E-A22E-6D54ED2ABF3B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9748B8-9391-4225-B4FF-6B3D5C3E6D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1E92AA-E164-4A02-97E9-805A9F37E447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9B9A7B-ED64-480A-823A-BF77E108AD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CEA031-1CC6-4EAF-8BA6-37774343CFD7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814FC-A426-401A-871B-5EEA123463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168622-9AF4-4690-AD8F-C1F4F83813A6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816F88-203C-43E1-9680-251CAA4E98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1F49BA-A1AC-4499-A121-9419410AC130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CF0AA4-7BBE-47F7-AC9A-1B873FA6EA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F0ECD3-196A-4CFE-A42F-0E4048C568D0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E7ABB-844B-4D10-9382-5CD941E140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6ED7E-EEA4-4464-BC12-760091EF4484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05284-B4CF-45A2-B2EE-D6B1567F93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E88F89-FDAC-4CED-B366-72786101386C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3DE99-5BC8-405D-8EEC-B8D2018E29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A2A2C-45B3-45A0-932B-2AF2567ABB66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28708F-03D4-41B4-821C-52B4D66414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AB7C54-C7EA-4D43-8928-A16158F215F5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189625-BED4-47E1-8AEF-7E15FDA6FF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ECDC76F-3F00-43EA-A872-45DAD6184EE9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49993FF-22D2-4E70-95E2-85C37B9E60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s.wikipedia.org/wiki/Soubor:Rtut_tlakomer.pn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hyperlink" Target="http://upload.wikimedia.org/wikipedia/commons/b/b2/Libr0367.jpg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" name="Picture 3" descr="LOGO_obdelni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1508" name="Group 4"/>
          <p:cNvGraphicFramePr>
            <a:graphicFrameLocks noGrp="1"/>
          </p:cNvGraphicFramePr>
          <p:nvPr/>
        </p:nvGraphicFramePr>
        <p:xfrm>
          <a:off x="971550" y="1989138"/>
          <a:ext cx="7345363" cy="201930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Ivana Nováková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Atmosféra Země. Atmosférický tlak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Mechanické vlastnosti tekutin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Atmosféra Země.</a:t>
            </a:r>
            <a:br>
              <a:rPr lang="cs-CZ" smtClean="0"/>
            </a:br>
            <a:r>
              <a:rPr lang="cs-CZ" smtClean="0"/>
              <a:t>Atmosferický tlak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609600" y="685800"/>
            <a:ext cx="4572000" cy="3786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Chemické složení atmosféry</a:t>
            </a:r>
          </a:p>
          <a:p>
            <a:endParaRPr lang="cs-CZ" sz="2400">
              <a:latin typeface="Calibri" pitchFamily="34" charset="0"/>
            </a:endParaRPr>
          </a:p>
          <a:p>
            <a:r>
              <a:rPr lang="cs-CZ" sz="2400">
                <a:latin typeface="Calibri" pitchFamily="34" charset="0"/>
              </a:rPr>
              <a:t>Dusík - 78 %</a:t>
            </a:r>
          </a:p>
          <a:p>
            <a:r>
              <a:rPr lang="cs-CZ" sz="2400">
                <a:latin typeface="Calibri" pitchFamily="34" charset="0"/>
              </a:rPr>
              <a:t>Kyslík - 21 %</a:t>
            </a:r>
          </a:p>
          <a:p>
            <a:r>
              <a:rPr lang="cs-CZ" sz="2400">
                <a:latin typeface="Calibri" pitchFamily="34" charset="0"/>
              </a:rPr>
              <a:t>Ostatní - 1 %</a:t>
            </a:r>
          </a:p>
          <a:p>
            <a:r>
              <a:rPr lang="cs-CZ" sz="2400">
                <a:latin typeface="Calibri" pitchFamily="34" charset="0"/>
              </a:rPr>
              <a:t>Argon</a:t>
            </a:r>
          </a:p>
          <a:p>
            <a:r>
              <a:rPr lang="cs-CZ" sz="2400">
                <a:latin typeface="Calibri" pitchFamily="34" charset="0"/>
              </a:rPr>
              <a:t>CO</a:t>
            </a:r>
            <a:r>
              <a:rPr lang="cs-CZ" sz="2400" baseline="-25000">
                <a:latin typeface="Calibri" pitchFamily="34" charset="0"/>
              </a:rPr>
              <a:t>2</a:t>
            </a:r>
            <a:r>
              <a:rPr lang="cs-CZ" sz="2400">
                <a:latin typeface="Calibri" pitchFamily="34" charset="0"/>
              </a:rPr>
              <a:t> </a:t>
            </a:r>
          </a:p>
          <a:p>
            <a:r>
              <a:rPr lang="cs-CZ" sz="2400">
                <a:latin typeface="Calibri" pitchFamily="34" charset="0"/>
              </a:rPr>
              <a:t>Neon </a:t>
            </a:r>
          </a:p>
          <a:p>
            <a:r>
              <a:rPr lang="cs-CZ" sz="2400">
                <a:latin typeface="Calibri" pitchFamily="34" charset="0"/>
              </a:rPr>
              <a:t>Helium </a:t>
            </a:r>
          </a:p>
          <a:p>
            <a:r>
              <a:rPr lang="cs-CZ" sz="2400">
                <a:latin typeface="Calibri" pitchFamily="34" charset="0"/>
              </a:rPr>
              <a:t>Vodní páry … </a:t>
            </a:r>
          </a:p>
        </p:txBody>
      </p:sp>
      <p:pic>
        <p:nvPicPr>
          <p:cNvPr id="18434" name="Picture 2" descr="Struktura atmosfér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19600" y="1981200"/>
            <a:ext cx="3810000" cy="381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953000" y="1143000"/>
            <a:ext cx="28194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Vrstvy atmosféry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609600" y="914400"/>
            <a:ext cx="8001000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Calibri" pitchFamily="34" charset="0"/>
              </a:rPr>
              <a:t>Působením přitažlivé síly Země jsou částice atmosféry přitahovány k povrchu Země.</a:t>
            </a:r>
          </a:p>
          <a:p>
            <a:endParaRPr lang="cs-CZ" sz="2400">
              <a:latin typeface="Calibri" pitchFamily="34" charset="0"/>
            </a:endParaRPr>
          </a:p>
          <a:p>
            <a:pPr algn="ctr"/>
            <a:r>
              <a:rPr lang="cs-CZ" sz="2400" b="1">
                <a:latin typeface="Calibri" pitchFamily="34" charset="0"/>
              </a:rPr>
              <a:t>atmosférická tlaková síla</a:t>
            </a:r>
          </a:p>
          <a:p>
            <a:pPr algn="ctr"/>
            <a:endParaRPr lang="cs-CZ" sz="2400">
              <a:latin typeface="Calibri" pitchFamily="34" charset="0"/>
            </a:endParaRPr>
          </a:p>
          <a:p>
            <a:pPr algn="ctr"/>
            <a:r>
              <a:rPr lang="cs-CZ" sz="2400" b="1">
                <a:latin typeface="Calibri" pitchFamily="34" charset="0"/>
              </a:rPr>
              <a:t>atmosférický tlak</a:t>
            </a:r>
          </a:p>
          <a:p>
            <a:pPr>
              <a:buFont typeface="Arial" charset="0"/>
              <a:buChar char="•"/>
            </a:pPr>
            <a:endParaRPr lang="cs-CZ" sz="2400">
              <a:latin typeface="Calibri" pitchFamily="34" charset="0"/>
            </a:endParaRPr>
          </a:p>
          <a:p>
            <a:r>
              <a:rPr lang="cs-CZ" sz="2400">
                <a:latin typeface="Calibri" pitchFamily="34" charset="0"/>
              </a:rPr>
              <a:t>Atmosférický tlak nemůžeme určit výpočtem. Dokážeme ho změřit.</a:t>
            </a:r>
          </a:p>
          <a:p>
            <a:pPr>
              <a:buFont typeface="Arial" charset="0"/>
              <a:buChar char="•"/>
            </a:pPr>
            <a:endParaRPr lang="cs-CZ" sz="2400">
              <a:latin typeface="Calibri" pitchFamily="34" charset="0"/>
            </a:endParaRPr>
          </a:p>
          <a:p>
            <a:r>
              <a:rPr lang="cs-CZ" sz="2400">
                <a:latin typeface="Calibri" pitchFamily="34" charset="0"/>
              </a:rPr>
              <a:t>Základem pro měření atmosférického tlaku se stal Torricelliho pokus.</a:t>
            </a:r>
          </a:p>
        </p:txBody>
      </p:sp>
      <p:sp>
        <p:nvSpPr>
          <p:cNvPr id="3" name="Šipka dolů 2"/>
          <p:cNvSpPr/>
          <p:nvPr/>
        </p:nvSpPr>
        <p:spPr>
          <a:xfrm>
            <a:off x="4343400" y="1752600"/>
            <a:ext cx="152400" cy="3048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lů 4"/>
          <p:cNvSpPr/>
          <p:nvPr/>
        </p:nvSpPr>
        <p:spPr>
          <a:xfrm>
            <a:off x="4343400" y="2438400"/>
            <a:ext cx="152400" cy="3048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3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http://upload.wikimedia.org/wikipedia/commons/thumb/1/11/Rtut_tlakomer.png/220px-Rtut_tlakomer.pn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2000" y="3048000"/>
            <a:ext cx="2095500" cy="256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6" name="Picture 4" descr="File:Libr0367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886200" y="381000"/>
            <a:ext cx="4171950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228600" y="1676400"/>
            <a:ext cx="34290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Italský fyzik a matematik,</a:t>
            </a:r>
          </a:p>
          <a:p>
            <a:r>
              <a:rPr lang="cs-CZ" sz="2400">
                <a:latin typeface="Calibri" pitchFamily="34" charset="0"/>
              </a:rPr>
              <a:t>Známý především</a:t>
            </a:r>
          </a:p>
          <a:p>
            <a:r>
              <a:rPr lang="cs-CZ" sz="2400">
                <a:latin typeface="Calibri" pitchFamily="34" charset="0"/>
              </a:rPr>
              <a:t>díky vynálezu barometru.</a:t>
            </a:r>
          </a:p>
        </p:txBody>
      </p:sp>
      <p:sp>
        <p:nvSpPr>
          <p:cNvPr id="16388" name="TextovéPole 6"/>
          <p:cNvSpPr txBox="1">
            <a:spLocks noChangeArrowheads="1"/>
          </p:cNvSpPr>
          <p:nvPr/>
        </p:nvSpPr>
        <p:spPr bwMode="auto">
          <a:xfrm>
            <a:off x="457200" y="609600"/>
            <a:ext cx="31242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Evangelista Torricelli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"/>
          <p:cNvSpPr>
            <a:spLocks noChangeArrowheads="1"/>
          </p:cNvSpPr>
          <p:nvPr/>
        </p:nvSpPr>
        <p:spPr bwMode="auto">
          <a:xfrm rot="10800000" flipV="1">
            <a:off x="533400" y="368300"/>
            <a:ext cx="7772400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200">
                <a:cs typeface="Arial" charset="0"/>
              </a:rPr>
              <a:t>Torricelli naplnil skleněnou trubici dlouhou asi 1 m zcela rtutí. Trubici ponořil do nádoby se rtutí. Rtuť v trubici se ustálila ve výšce asi 75 cm. Nad rtutí vzniklo vzduchoprázdno</a:t>
            </a:r>
            <a:r>
              <a:rPr lang="cs-CZ" sz="2400">
                <a:cs typeface="Arial" charset="0"/>
              </a:rPr>
              <a:t>. </a:t>
            </a:r>
          </a:p>
          <a:p>
            <a:pPr eaLnBrk="0" hangingPunct="0"/>
            <a:r>
              <a:rPr lang="cs-CZ">
                <a:cs typeface="Arial" charset="0"/>
              </a:rPr>
              <a:t>  </a:t>
            </a:r>
            <a:endParaRPr lang="cs-CZ" sz="6600">
              <a:cs typeface="Arial" charset="0"/>
            </a:endParaRPr>
          </a:p>
          <a:p>
            <a:pPr eaLnBrk="0" hangingPunct="0"/>
            <a:endParaRPr lang="cs-CZ">
              <a:cs typeface="Arial" charset="0"/>
            </a:endParaRPr>
          </a:p>
        </p:txBody>
      </p:sp>
      <p:sp>
        <p:nvSpPr>
          <p:cNvPr id="17410" name="Rectangle 3"/>
          <p:cNvSpPr>
            <a:spLocks noChangeArrowheads="1"/>
          </p:cNvSpPr>
          <p:nvPr/>
        </p:nvSpPr>
        <p:spPr bwMode="auto">
          <a:xfrm>
            <a:off x="0" y="0"/>
            <a:ext cx="9144000" cy="15875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762000" y="5410200"/>
            <a:ext cx="77724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sz="2400" b="1">
                <a:cs typeface="Arial" charset="0"/>
              </a:rPr>
              <a:t>Atmosferický tlak p</a:t>
            </a:r>
            <a:r>
              <a:rPr lang="cs-CZ" sz="2400" b="1" baseline="-30000">
                <a:cs typeface="Arial" charset="0"/>
              </a:rPr>
              <a:t>a</a:t>
            </a:r>
            <a:r>
              <a:rPr lang="cs-CZ" sz="2400" b="1">
                <a:cs typeface="Arial" charset="0"/>
              </a:rPr>
              <a:t> nad volnou hladinou rtuti se rovná hydrostatickému tlaku p</a:t>
            </a:r>
            <a:r>
              <a:rPr lang="cs-CZ" sz="2400" b="1" baseline="-30000">
                <a:cs typeface="Arial" charset="0"/>
              </a:rPr>
              <a:t>h</a:t>
            </a:r>
            <a:r>
              <a:rPr lang="cs-CZ" sz="2400" b="1">
                <a:cs typeface="Arial" charset="0"/>
              </a:rPr>
              <a:t> rtuťového sloupce. </a:t>
            </a:r>
          </a:p>
        </p:txBody>
      </p:sp>
      <p:pic>
        <p:nvPicPr>
          <p:cNvPr id="7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81288" y="1838325"/>
            <a:ext cx="3781425" cy="318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533400" y="1066800"/>
            <a:ext cx="6629400" cy="3878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latin typeface="Calibri" pitchFamily="34" charset="0"/>
              </a:rPr>
              <a:t>Rtuťový tlakoměr </a:t>
            </a:r>
          </a:p>
          <a:p>
            <a:endParaRPr lang="cs-CZ" sz="2400" b="1">
              <a:solidFill>
                <a:srgbClr val="00B050"/>
              </a:solidFill>
              <a:latin typeface="Calibri" pitchFamily="34" charset="0"/>
            </a:endParaRPr>
          </a:p>
          <a:p>
            <a:r>
              <a:rPr lang="cs-CZ" sz="2400">
                <a:latin typeface="Calibri" pitchFamily="34" charset="0"/>
              </a:rPr>
              <a:t>Je trubice na jednom konci zatavená a naplněná rtutí. Na druhém zahnutém konci působí atmosférický tlak.</a:t>
            </a:r>
          </a:p>
          <a:p>
            <a:endParaRPr lang="cs-CZ" sz="2400">
              <a:latin typeface="Calibri" pitchFamily="34" charset="0"/>
            </a:endParaRPr>
          </a:p>
          <a:p>
            <a:r>
              <a:rPr lang="cs-CZ" sz="2600">
                <a:latin typeface="Calibri" pitchFamily="34" charset="0"/>
              </a:rPr>
              <a:t> </a:t>
            </a:r>
            <a:r>
              <a:rPr lang="cs-CZ" sz="2600" b="1">
                <a:latin typeface="Calibri" pitchFamily="34" charset="0"/>
              </a:rPr>
              <a:t>Podle výšky rtuti pod zataveným koncem lze určit velikost atmosférického tlaku.</a:t>
            </a:r>
          </a:p>
          <a:p>
            <a:endParaRPr lang="cs-CZ" sz="2600" b="1">
              <a:latin typeface="Calibri" pitchFamily="34" charset="0"/>
            </a:endParaRPr>
          </a:p>
          <a:p>
            <a:r>
              <a:rPr lang="cs-CZ" sz="2400">
                <a:latin typeface="Calibri" pitchFamily="34" charset="0"/>
              </a:rPr>
              <a:t> (Čím výš rtuť vystoupí, tím větší tlak). </a:t>
            </a:r>
          </a:p>
        </p:txBody>
      </p:sp>
      <p:pic>
        <p:nvPicPr>
          <p:cNvPr id="2051" name="Picture 3" descr="http://www.ospkunice.za.pl/Barometr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39000" y="533400"/>
            <a:ext cx="1504950" cy="563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ovéPole 1"/>
          <p:cNvSpPr txBox="1">
            <a:spLocks noChangeArrowheads="1"/>
          </p:cNvSpPr>
          <p:nvPr/>
        </p:nvSpPr>
        <p:spPr bwMode="auto">
          <a:xfrm>
            <a:off x="1143000" y="228600"/>
            <a:ext cx="6400800" cy="862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>
                <a:latin typeface="Calibri" pitchFamily="34" charset="0"/>
              </a:rPr>
              <a:t>Pro měření atmosférického tlaku se používá také </a:t>
            </a:r>
            <a:r>
              <a:rPr lang="cs-CZ" sz="2800" b="1">
                <a:solidFill>
                  <a:srgbClr val="00B050"/>
                </a:solidFill>
                <a:latin typeface="Calibri" pitchFamily="34" charset="0"/>
              </a:rPr>
              <a:t>ANEROID</a:t>
            </a:r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auto">
          <a:xfrm>
            <a:off x="457200" y="1143000"/>
            <a:ext cx="8382000" cy="563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cs-CZ">
                <a:latin typeface="Calibri" pitchFamily="34" charset="0"/>
              </a:rPr>
              <a:t> 			</a:t>
            </a:r>
          </a:p>
          <a:p>
            <a:pPr algn="just"/>
            <a:r>
              <a:rPr lang="cs-CZ" sz="2400">
                <a:latin typeface="Calibri" pitchFamily="34" charset="0"/>
              </a:rPr>
              <a:t>			Principem je tenkostěnná </a:t>
            </a:r>
            <a:r>
              <a:rPr lang="cs-CZ" sz="2400" b="1">
                <a:latin typeface="Calibri" pitchFamily="34" charset="0"/>
              </a:rPr>
              <a:t>kovová krabička, 	uvnitř 		vzduchoprázdná, která se působením 			atmosférického tlaku 	více nebo méně 			deformuje.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 </a:t>
            </a:r>
            <a:r>
              <a:rPr lang="cs-CZ" sz="2400">
                <a:latin typeface="Calibri" pitchFamily="34" charset="0"/>
              </a:rPr>
              <a:t>Velikost deformace je přenášena na ručičku ukazující velikost tlaku na stupnici.</a:t>
            </a:r>
          </a:p>
          <a:p>
            <a:endParaRPr lang="cs-CZ" sz="2400">
              <a:latin typeface="Calibri" pitchFamily="34" charset="0"/>
            </a:endParaRPr>
          </a:p>
          <a:p>
            <a:r>
              <a:rPr lang="cs-CZ" sz="2400">
                <a:latin typeface="Calibri" pitchFamily="34" charset="0"/>
              </a:rPr>
              <a:t> Stupnice může být označena</a:t>
            </a:r>
          </a:p>
          <a:p>
            <a:pPr>
              <a:buFont typeface="Arial" charset="0"/>
              <a:buChar char="•"/>
            </a:pPr>
            <a:r>
              <a:rPr lang="cs-CZ" sz="2400">
                <a:latin typeface="Calibri" pitchFamily="34" charset="0"/>
              </a:rPr>
              <a:t> v jednotkách tlaku</a:t>
            </a:r>
          </a:p>
          <a:p>
            <a:pPr>
              <a:buFont typeface="Arial" charset="0"/>
              <a:buChar char="•"/>
            </a:pPr>
            <a:r>
              <a:rPr lang="cs-CZ" sz="2400">
                <a:latin typeface="Calibri" pitchFamily="34" charset="0"/>
              </a:rPr>
              <a:t>v metrech (u leteckých nebo zeměměřických aneroidů).</a:t>
            </a:r>
          </a:p>
          <a:p>
            <a:endParaRPr lang="cs-CZ" sz="2400">
              <a:latin typeface="Calibri" pitchFamily="34" charset="0"/>
            </a:endParaRPr>
          </a:p>
          <a:p>
            <a:endParaRPr lang="cs-CZ" sz="2400">
              <a:latin typeface="Calibri" pitchFamily="34" charset="0"/>
            </a:endParaRPr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90600" y="1219200"/>
            <a:ext cx="1974850" cy="205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Obdélník 1"/>
          <p:cNvSpPr>
            <a:spLocks noChangeArrowheads="1"/>
          </p:cNvSpPr>
          <p:nvPr/>
        </p:nvSpPr>
        <p:spPr bwMode="auto">
          <a:xfrm>
            <a:off x="914400" y="2209800"/>
            <a:ext cx="4572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http://cs.wikipedia.org</a:t>
            </a:r>
          </a:p>
        </p:txBody>
      </p:sp>
      <p:sp>
        <p:nvSpPr>
          <p:cNvPr id="20483" name="Obdélník 2"/>
          <p:cNvSpPr>
            <a:spLocks noChangeArrowheads="1"/>
          </p:cNvSpPr>
          <p:nvPr/>
        </p:nvSpPr>
        <p:spPr bwMode="auto">
          <a:xfrm>
            <a:off x="914400" y="2590800"/>
            <a:ext cx="6324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http://sszdra-karvina.cz/bunka/fy/01tlak/tlaktp.htm</a:t>
            </a:r>
          </a:p>
        </p:txBody>
      </p:sp>
      <p:sp>
        <p:nvSpPr>
          <p:cNvPr id="20484" name="Obdélník 3"/>
          <p:cNvSpPr>
            <a:spLocks noChangeArrowheads="1"/>
          </p:cNvSpPr>
          <p:nvPr/>
        </p:nvSpPr>
        <p:spPr bwMode="auto">
          <a:xfrm>
            <a:off x="914400" y="3048000"/>
            <a:ext cx="44815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http://en.wikipedia.org/wiki/File:Libr0367.jpg</a:t>
            </a:r>
          </a:p>
        </p:txBody>
      </p:sp>
      <p:sp>
        <p:nvSpPr>
          <p:cNvPr id="20485" name="Obdélník 4"/>
          <p:cNvSpPr>
            <a:spLocks noChangeArrowheads="1"/>
          </p:cNvSpPr>
          <p:nvPr/>
        </p:nvSpPr>
        <p:spPr bwMode="auto">
          <a:xfrm>
            <a:off x="914400" y="1447800"/>
            <a:ext cx="4572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http://www.terradaily.com/Blue_Sky.html </a:t>
            </a:r>
          </a:p>
        </p:txBody>
      </p:sp>
      <p:sp>
        <p:nvSpPr>
          <p:cNvPr id="20486" name="Obdélník 5"/>
          <p:cNvSpPr>
            <a:spLocks noChangeArrowheads="1"/>
          </p:cNvSpPr>
          <p:nvPr/>
        </p:nvSpPr>
        <p:spPr bwMode="auto">
          <a:xfrm>
            <a:off x="914400" y="1828800"/>
            <a:ext cx="41846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http://www.ospkunice.za.pl/barometr.htm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232</Words>
  <Application>Microsoft Office PowerPoint</Application>
  <PresentationFormat>Předvádění na obrazovce (4:3)</PresentationFormat>
  <Paragraphs>62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Calibri</vt:lpstr>
      <vt:lpstr>Arial</vt:lpstr>
      <vt:lpstr>Motiv sady Office</vt:lpstr>
      <vt:lpstr>Snímek 1</vt:lpstr>
      <vt:lpstr>Atmosféra Země. Atmosferický tlak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Katka</dc:creator>
  <cp:lastModifiedBy>novakova</cp:lastModifiedBy>
  <cp:revision>18</cp:revision>
  <dcterms:created xsi:type="dcterms:W3CDTF">2011-03-31T09:46:38Z</dcterms:created>
  <dcterms:modified xsi:type="dcterms:W3CDTF">2011-09-16T09:31:19Z</dcterms:modified>
</cp:coreProperties>
</file>