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3" r:id="rId7"/>
    <p:sldId id="260" r:id="rId8"/>
    <p:sldId id="262" r:id="rId9"/>
    <p:sldId id="261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35381F3B-82B7-486F-A1A1-4382B49FA607}" type="datetimeFigureOut">
              <a:rPr lang="cs-CZ"/>
              <a:pPr/>
              <a:t>16.9.2011</a:t>
            </a:fld>
            <a:endParaRPr lang="cs-CZ"/>
          </a:p>
        </p:txBody>
      </p:sp>
      <p:sp>
        <p:nvSpPr>
          <p:cNvPr id="2458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BF952430-41DD-4CE8-AEAA-0CB86D9B330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560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96E960B9-A931-45EA-B596-65C051831042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8361F-B487-43C3-9B10-4EC6E458E6FF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89C84-11F9-400B-B739-C320CFC2F1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B09EF4-2A43-442E-9C6F-60A5336A4A2E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DA39A-CFA5-4923-9ECA-6DC78105B4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D3FEA-D286-461A-B8B9-CBE7D3E8A125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6658F2-64E7-495F-B8BB-468776443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D64C0-F128-494E-BC3A-7E410445EAB5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33751-207A-4DE1-9915-8E0D41B0B8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6326E-039C-40F5-BAC7-5C78AA7CBE81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C4574-7BD3-4FF7-BA5A-07E3DD783F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14059-ED4B-4C76-A78E-3300CB414C2B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7CB4D-5670-4909-AF76-6CF26C0951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8A59C-A222-4CC1-8F90-6A2AFFFF1197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220F2-505A-4DE7-9A0D-BD37E384A7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C55B8-E3EF-42CC-BAAD-7696B0935D80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0DCB0-4B17-418F-B7DF-2BB7465CCA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214D0-E671-4F0A-A30D-17FB8AB7A0E2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9F4CD-372C-4273-88DC-0594423C1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E4DB98-77B5-4A4B-9305-583444B8A27C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46231-63A9-4C96-BF94-AF926CE72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E14A2-BADA-49BB-95DE-672F97AC78CC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9DBE8-833C-45C8-900E-D4B9BEDF6B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0341D58-F526-4FB5-92B4-CF35FB7FEDA5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2F9AF4B-6055-4FDA-9430-7D52E860D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23556" name="Group 4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Zákon setrvačnosti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Pohyb těles. Síla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 SETRVAČNOSTI</a:t>
            </a:r>
            <a:endParaRPr lang="cs-CZ" sz="3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PRVNÍ NEWTONŮV ZÁKON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Proč se kulička po určité době zastaví?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1628775"/>
            <a:ext cx="1682750" cy="950913"/>
          </a:xfr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4005263"/>
            <a:ext cx="1920875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851275" y="1557338"/>
            <a:ext cx="4572000" cy="203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Najdeme si několik různých povrchů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molitan, chlupatý koberec, méně chlupatý koberec, sololit, deska katedry,sklo.</a:t>
            </a:r>
          </a:p>
          <a:p>
            <a:r>
              <a:rPr lang="cs-CZ">
                <a:latin typeface="Calibri" pitchFamily="34" charset="0"/>
              </a:rPr>
              <a:t>  </a:t>
            </a:r>
          </a:p>
          <a:p>
            <a:r>
              <a:rPr lang="cs-CZ">
                <a:latin typeface="Calibri" pitchFamily="34" charset="0"/>
              </a:rPr>
              <a:t>Jak se mění brzdná síla?</a:t>
            </a:r>
          </a:p>
          <a:p>
            <a:r>
              <a:rPr lang="cs-CZ">
                <a:latin typeface="Calibri" pitchFamily="34" charset="0"/>
              </a:rPr>
              <a:t>Co se bude dít s brzdnou dráhou?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68313" y="2924175"/>
            <a:ext cx="30956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 určité době se kulička zastaví působením brzdných sil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68313" y="4941888"/>
            <a:ext cx="31670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Brzdné síly jsou menší, proto se kulička zastaví po delší době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9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Vyznač do obrázků, jaké síly působí na bednu v jednotlivých situacích. Jaké jsou jejich výslednice?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16013" y="1628775"/>
            <a:ext cx="1771650" cy="1943100"/>
          </a:xfrm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4221163"/>
            <a:ext cx="230505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2987675" y="3213100"/>
            <a:ext cx="5761038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accent2"/>
                </a:solidFill>
                <a:latin typeface="Calibri" pitchFamily="34" charset="0"/>
              </a:rPr>
              <a:t>Krabice stojí ⇒ výslednice působících sil musí být nulová.</a:t>
            </a:r>
          </a:p>
          <a:p>
            <a:r>
              <a:rPr lang="cs-CZ">
                <a:latin typeface="Calibri" pitchFamily="34" charset="0"/>
              </a:rPr>
              <a:t>Na krabici působí:</a:t>
            </a:r>
          </a:p>
          <a:p>
            <a:r>
              <a:rPr lang="cs-CZ">
                <a:latin typeface="Calibri" pitchFamily="34" charset="0"/>
              </a:rPr>
              <a:t>·  </a:t>
            </a:r>
            <a:r>
              <a:rPr lang="cs-CZ" i="1">
                <a:latin typeface="Calibri" pitchFamily="34" charset="0"/>
              </a:rPr>
              <a:t> Fg - gravitační síla Země,</a:t>
            </a:r>
          </a:p>
          <a:p>
            <a:r>
              <a:rPr lang="cs-CZ">
                <a:latin typeface="Calibri" pitchFamily="34" charset="0"/>
              </a:rPr>
              <a:t>·   </a:t>
            </a:r>
            <a:r>
              <a:rPr lang="cs-CZ" i="1">
                <a:latin typeface="Calibri" pitchFamily="34" charset="0"/>
              </a:rPr>
              <a:t>Fp - síla podložky.</a:t>
            </a:r>
          </a:p>
          <a:p>
            <a:r>
              <a:rPr lang="cs-CZ">
                <a:latin typeface="Calibri" pitchFamily="34" charset="0"/>
              </a:rPr>
              <a:t>Obě síly jsou stejně velké a navzájem se odečtou.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Vyznač do obrázků, jaké síly působí na bednu v jednotlivých situacích. Jaké jsou jejich výslednice?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16013" y="1844675"/>
            <a:ext cx="2105025" cy="2095500"/>
          </a:xfrm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87450" y="3933825"/>
            <a:ext cx="2162175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851275" y="2852738"/>
            <a:ext cx="4392613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accent2"/>
                </a:solidFill>
                <a:latin typeface="Calibri" pitchFamily="34" charset="0"/>
              </a:rPr>
              <a:t>Krabice jede rovnoměrně  ⇒  výslednice působících sil musí být nulová.</a:t>
            </a:r>
          </a:p>
          <a:p>
            <a:r>
              <a:rPr lang="cs-CZ">
                <a:latin typeface="Calibri" pitchFamily="34" charset="0"/>
              </a:rPr>
              <a:t>Na krabici působí:</a:t>
            </a:r>
          </a:p>
          <a:p>
            <a:r>
              <a:rPr lang="cs-CZ">
                <a:latin typeface="Calibri" pitchFamily="34" charset="0"/>
              </a:rPr>
              <a:t>·  F</a:t>
            </a:r>
            <a:r>
              <a:rPr lang="cs-CZ" i="1">
                <a:latin typeface="Calibri" pitchFamily="34" charset="0"/>
              </a:rPr>
              <a:t>g  - gravitační síla Země,</a:t>
            </a:r>
          </a:p>
          <a:p>
            <a:r>
              <a:rPr lang="cs-CZ">
                <a:latin typeface="Calibri" pitchFamily="34" charset="0"/>
              </a:rPr>
              <a:t>·  </a:t>
            </a:r>
            <a:r>
              <a:rPr lang="cs-CZ" i="1">
                <a:latin typeface="Calibri" pitchFamily="34" charset="0"/>
              </a:rPr>
              <a:t>Fp - síla podložky,</a:t>
            </a:r>
          </a:p>
          <a:p>
            <a:r>
              <a:rPr lang="cs-CZ">
                <a:latin typeface="Calibri" pitchFamily="34" charset="0"/>
              </a:rPr>
              <a:t>·  </a:t>
            </a:r>
            <a:r>
              <a:rPr lang="cs-CZ" i="1">
                <a:latin typeface="Calibri" pitchFamily="34" charset="0"/>
              </a:rPr>
              <a:t>Ft - třecí síla mezi krabicí a podložkou,</a:t>
            </a:r>
          </a:p>
          <a:p>
            <a:r>
              <a:rPr lang="cs-CZ">
                <a:latin typeface="Calibri" pitchFamily="34" charset="0"/>
              </a:rPr>
              <a:t>· </a:t>
            </a:r>
            <a:r>
              <a:rPr lang="cs-CZ" i="1">
                <a:latin typeface="Calibri" pitchFamily="34" charset="0"/>
              </a:rPr>
              <a:t> Fd - síla dělníka, který krabici tlačí.</a:t>
            </a:r>
          </a:p>
          <a:p>
            <a:r>
              <a:rPr lang="cs-CZ">
                <a:latin typeface="Calibri" pitchFamily="34" charset="0"/>
              </a:rPr>
              <a:t>Dvojice sil stejného směru mají stejnou velikost a navzájem se odečtou.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1. Newtonův pohybový zákon: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Těleso, na nějž působí síly, jejichž výslednice je nulová, se pohybuje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rovnoměrně přímočaře nebo zůstává v klidu.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Jiná formulace: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Každé těleso setrvává v klidu nebo v rovnoměrném přímočarém pohybu,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pokud není nuceno vnějšími silami tento stav změnit.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Vyznač do obrázků, jaké síly působí na bednu v jednotlivých situacích. Jaké jsou jejich výslednice?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00113" y="1700213"/>
            <a:ext cx="2114550" cy="2114550"/>
          </a:xfrm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3716338"/>
            <a:ext cx="2505075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03575" y="3068638"/>
            <a:ext cx="5621338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accent2"/>
                </a:solidFill>
                <a:latin typeface="Calibri" pitchFamily="34" charset="0"/>
              </a:rPr>
              <a:t>Krabice zrychluje ⇒ výslednice působících sil musí být</a:t>
            </a:r>
          </a:p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nenulová</a:t>
            </a:r>
            <a:r>
              <a:rPr lang="cs-CZ" b="1">
                <a:solidFill>
                  <a:schemeClr val="accent2"/>
                </a:solidFill>
                <a:latin typeface="Calibri" pitchFamily="34" charset="0"/>
              </a:rPr>
              <a:t>, ve směru zrychlování.</a:t>
            </a:r>
          </a:p>
          <a:p>
            <a:r>
              <a:rPr lang="cs-CZ">
                <a:latin typeface="Calibri" pitchFamily="34" charset="0"/>
              </a:rPr>
              <a:t>Na krabici působí:</a:t>
            </a:r>
          </a:p>
          <a:p>
            <a:r>
              <a:rPr lang="cs-CZ">
                <a:latin typeface="Calibri" pitchFamily="34" charset="0"/>
              </a:rPr>
              <a:t>·  </a:t>
            </a:r>
            <a:r>
              <a:rPr lang="cs-CZ" i="1">
                <a:latin typeface="Calibri" pitchFamily="34" charset="0"/>
              </a:rPr>
              <a:t> Fg - gravitační síla Země</a:t>
            </a:r>
          </a:p>
          <a:p>
            <a:r>
              <a:rPr lang="cs-CZ">
                <a:latin typeface="Calibri" pitchFamily="34" charset="0"/>
              </a:rPr>
              <a:t>·  </a:t>
            </a:r>
            <a:r>
              <a:rPr lang="cs-CZ" i="1">
                <a:latin typeface="Calibri" pitchFamily="34" charset="0"/>
              </a:rPr>
              <a:t> Fp - síla podložky</a:t>
            </a:r>
          </a:p>
          <a:p>
            <a:r>
              <a:rPr lang="cs-CZ">
                <a:latin typeface="Calibri" pitchFamily="34" charset="0"/>
              </a:rPr>
              <a:t>·  </a:t>
            </a:r>
            <a:r>
              <a:rPr lang="cs-CZ" i="1">
                <a:latin typeface="Calibri" pitchFamily="34" charset="0"/>
              </a:rPr>
              <a:t> Ft - třecí síla mezi krabicí a podložkou</a:t>
            </a:r>
          </a:p>
          <a:p>
            <a:r>
              <a:rPr lang="cs-CZ">
                <a:latin typeface="Calibri" pitchFamily="34" charset="0"/>
              </a:rPr>
              <a:t>·  </a:t>
            </a:r>
            <a:r>
              <a:rPr lang="cs-CZ" i="1">
                <a:latin typeface="Calibri" pitchFamily="34" charset="0"/>
              </a:rPr>
              <a:t> Fd - síla dělníka, který krabici tlačí</a:t>
            </a:r>
          </a:p>
          <a:p>
            <a:r>
              <a:rPr lang="cs-CZ">
                <a:latin typeface="Calibri" pitchFamily="34" charset="0"/>
              </a:rPr>
              <a:t>Svislé síly mají stejnou velikost a navzájem se odečtou, </a:t>
            </a:r>
            <a:r>
              <a:rPr lang="cs-CZ" b="1">
                <a:latin typeface="Calibri" pitchFamily="34" charset="0"/>
              </a:rPr>
              <a:t>síla</a:t>
            </a:r>
          </a:p>
          <a:p>
            <a:r>
              <a:rPr lang="fr-FR" b="1" i="1">
                <a:latin typeface="Calibri" pitchFamily="34" charset="0"/>
              </a:rPr>
              <a:t> F</a:t>
            </a:r>
            <a:r>
              <a:rPr lang="cs-CZ" b="1" i="1">
                <a:latin typeface="Calibri" pitchFamily="34" charset="0"/>
              </a:rPr>
              <a:t>d</a:t>
            </a:r>
            <a:r>
              <a:rPr lang="fr-FR" b="1" i="1">
                <a:latin typeface="Calibri" pitchFamily="34" charset="0"/>
              </a:rPr>
              <a:t> je větší než síla  F</a:t>
            </a:r>
            <a:r>
              <a:rPr lang="cs-CZ" b="1" i="1">
                <a:latin typeface="Calibri" pitchFamily="34" charset="0"/>
              </a:rPr>
              <a:t>t</a:t>
            </a:r>
            <a:r>
              <a:rPr lang="fr-FR" b="1" i="1">
                <a:latin typeface="Calibri" pitchFamily="34" charset="0"/>
              </a:rPr>
              <a:t> 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Jak závisí výsledná síla a pohybový účinek na pohybové a brzdné síly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3200" y="1844675"/>
            <a:ext cx="8712200" cy="2301875"/>
          </a:xfr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4581525"/>
            <a:ext cx="8353425" cy="91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Co,když na těleso nepůsobí žádná síla, nebo jsou všechny jsou v rovnováze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Kulička, na kterou nepůsobí žádné síly, nebo výslednice působících sil je nulová, se</a:t>
            </a:r>
          </a:p>
          <a:p>
            <a:pPr>
              <a:buFont typeface="Arial" charset="0"/>
              <a:buNone/>
            </a:pPr>
            <a:r>
              <a:rPr lang="cs-CZ" b="1" smtClean="0"/>
              <a:t>     pohybuje přímočaře stále stejnou rychlostí a nikdy se nezastaví.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16113"/>
          </a:xfrm>
        </p:spPr>
        <p:txBody>
          <a:bodyPr/>
          <a:lstStyle/>
          <a:p>
            <a:pPr algn="l"/>
            <a:r>
              <a:rPr lang="cs-CZ" sz="2800" smtClean="0"/>
              <a:t>SETRVAČNOST</a:t>
            </a:r>
            <a:br>
              <a:rPr lang="cs-CZ" sz="2800" smtClean="0"/>
            </a:br>
            <a:r>
              <a:rPr lang="cs-CZ" sz="2800" smtClean="0"/>
              <a:t>těleso setrvává v klidu nebo přímočarém rovnoměrném pohybu, nepůsobí-li ně jiná tělesa silou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1989138"/>
            <a:ext cx="6769100" cy="755650"/>
          </a:xfrm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3141663"/>
            <a:ext cx="4465637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427538" y="2924175"/>
            <a:ext cx="424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Co se bude dít s míčkem?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4213" y="5013325"/>
            <a:ext cx="6840537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8313" y="5589588"/>
            <a:ext cx="7475537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7"/>
          <p:cNvSpPr txBox="1">
            <a:spLocks noChangeArrowheads="1"/>
          </p:cNvSpPr>
          <p:nvPr/>
        </p:nvSpPr>
        <p:spPr bwMode="auto">
          <a:xfrm>
            <a:off x="611188" y="620713"/>
            <a:ext cx="46815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Použité materiály:</a:t>
            </a:r>
          </a:p>
          <a:p>
            <a:r>
              <a:rPr lang="cs-CZ">
                <a:latin typeface="Calibri" pitchFamily="34" charset="0"/>
              </a:rPr>
              <a:t>Učebnice fyziky pro 7. ročník</a:t>
            </a:r>
          </a:p>
          <a:p>
            <a:r>
              <a:rPr lang="cs-CZ">
                <a:latin typeface="Calibri" pitchFamily="34" charset="0"/>
              </a:rPr>
              <a:t>www.ucebnice.krynicky.cz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366</Words>
  <Application>Microsoft Office PowerPoint</Application>
  <PresentationFormat>Předvádění na obrazovce (4:3)</PresentationFormat>
  <Paragraphs>62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Calibri</vt:lpstr>
      <vt:lpstr>Arial</vt:lpstr>
      <vt:lpstr>Motiv sady Office</vt:lpstr>
      <vt:lpstr>Snímek 1</vt:lpstr>
      <vt:lpstr>ZÁKON SETRVAČNOSTI</vt:lpstr>
      <vt:lpstr>Proč se kulička po určité době zastaví?  </vt:lpstr>
      <vt:lpstr>Vyznač do obrázků, jaké síly působí na bednu v jednotlivých situacích. Jaké jsou jejich výslednice?</vt:lpstr>
      <vt:lpstr>Vyznač do obrázků, jaké síly působí na bednu v jednotlivých situacích. Jaké jsou jejich výslednice?</vt:lpstr>
      <vt:lpstr>Snímek 6</vt:lpstr>
      <vt:lpstr>Vyznač do obrázků, jaké síly působí na bednu v jednotlivých situacích. Jaké jsou jejich výslednice?</vt:lpstr>
      <vt:lpstr>Jak závisí výsledná síla a pohybový účinek na pohybové a brzdné síly</vt:lpstr>
      <vt:lpstr>Co,když na těleso nepůsobí žádná síla, nebo jsou všechny jsou v rovnováze</vt:lpstr>
      <vt:lpstr>SETRVAČNOST těleso setrvává v klidu nebo přímočarém rovnoměrném pohybu, nepůsobí-li ně jiná tělesa silou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SETRVAČNOSTI</dc:title>
  <dc:creator>Katka</dc:creator>
  <cp:lastModifiedBy>novakova</cp:lastModifiedBy>
  <cp:revision>13</cp:revision>
  <dcterms:created xsi:type="dcterms:W3CDTF">2010-11-08T17:39:07Z</dcterms:created>
  <dcterms:modified xsi:type="dcterms:W3CDTF">2011-09-16T13:26:43Z</dcterms:modified>
</cp:coreProperties>
</file>