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0"/>
  </p:notesMasterIdLst>
  <p:sldIdLst>
    <p:sldId id="256" r:id="rId2"/>
    <p:sldId id="269" r:id="rId3"/>
    <p:sldId id="265" r:id="rId4"/>
    <p:sldId id="261" r:id="rId5"/>
    <p:sldId id="263" r:id="rId6"/>
    <p:sldId id="264" r:id="rId7"/>
    <p:sldId id="266" r:id="rId8"/>
    <p:sldId id="268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DDFBF76E-62A1-44D5-A231-EECD9B87B092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90B90F76-F0C4-442D-9659-0B847B39C4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0B90F76-F0C4-442D-9659-0B847B39C464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3556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23C1AF09-A7DE-4403-A0A2-65F58048AB35}" type="slidenum">
              <a:rPr lang="cs-CZ" sz="1200">
                <a:latin typeface="Calibri" pitchFamily="34" charset="0"/>
              </a:rPr>
              <a:pPr algn="r"/>
              <a:t>2</a:t>
            </a:fld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0B90F76-F0C4-442D-9659-0B847B39C464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0B90F76-F0C4-442D-9659-0B847B39C464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0B90F76-F0C4-442D-9659-0B847B39C464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EA48A9C-3050-43AD-8E21-98BF316496F6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0B90F76-F0C4-442D-9659-0B847B39C464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0B90F76-F0C4-442D-9659-0B847B39C464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8FC15C-9FE7-4003-BBF2-F88F1B234BC0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06E4C0-A380-4E0A-B906-804F08877E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470E57-6528-45CF-8D6E-A489D3901A11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CC54C9-92EA-4937-B822-E3D49D5BC4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A77DE3-069A-4EB4-A559-DFDB87977AE2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475A96-20C2-445E-B9CE-57C813908F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6C2A4D-F06B-43A8-9C54-9F4D27F94E2B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2A85C0-9096-419B-A7B5-33779B5A85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15D2F1-09B3-45C0-91C2-FA3EDC4F84F9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EAF76B-371A-42C6-AD56-8810185BC7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01327B-68D4-4EF4-9870-A4376B68D840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E9C4AF-E0F0-412F-B95D-B7C9F69253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351712-B6F9-4F88-96DA-B659355CFB90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9A378B-AC89-4086-A7AE-C06507070F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EEAFED-6BF3-430C-B887-737AFFC7DED5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AF5191-9203-4B25-952C-3F3A7C2D3F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FA5C4B-180A-4162-9995-ED5881D461FF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1213C0-867C-4EB0-A969-6B8F1859D0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F5836D-5447-45D5-887C-DB95F9072B1C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89E3FB-6215-4F92-B28A-C177FA06A8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5656DC-AD02-464A-A82D-2C14A8BF41B0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F9D9E1-061A-4ED2-A6DA-25101230EC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2F09BFE-F026-418C-8E81-8F42FB6CEE2E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3C3F09D-8AA2-4843-B56F-CA19A11AB9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6" r:id="rId2"/>
    <p:sldLayoutId id="2147483705" r:id="rId3"/>
    <p:sldLayoutId id="2147483704" r:id="rId4"/>
    <p:sldLayoutId id="2147483703" r:id="rId5"/>
    <p:sldLayoutId id="2147483702" r:id="rId6"/>
    <p:sldLayoutId id="2147483701" r:id="rId7"/>
    <p:sldLayoutId id="2147483700" r:id="rId8"/>
    <p:sldLayoutId id="2147483699" r:id="rId9"/>
    <p:sldLayoutId id="2147483698" r:id="rId10"/>
    <p:sldLayoutId id="214748369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Posuvné účinky síly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Urychlující a brzdné účinky síly na těleso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Obrázek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1" name="Picture 3" descr="LOGO_obdelnik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</p:spPr>
      </p:pic>
      <p:graphicFrame>
        <p:nvGraphicFramePr>
          <p:cNvPr id="22532" name="Group 4"/>
          <p:cNvGraphicFramePr>
            <a:graphicFrameLocks noGrp="1"/>
          </p:cNvGraphicFramePr>
          <p:nvPr/>
        </p:nvGraphicFramePr>
        <p:xfrm>
          <a:off x="971550" y="1989138"/>
          <a:ext cx="7345363" cy="2018983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Ivana Nováková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Posuvné účinky síly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Pohyb těles. Síla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4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708025"/>
          </a:xfrm>
        </p:spPr>
        <p:txBody>
          <a:bodyPr/>
          <a:lstStyle/>
          <a:p>
            <a:r>
              <a:rPr lang="cs-CZ" sz="2400" smtClean="0"/>
              <a:t>CO MŮŽE SÍLA?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Strčíme do stojícího předmětu, aby se      pohyboval.</a:t>
            </a:r>
          </a:p>
          <a:p>
            <a:r>
              <a:rPr lang="cs-CZ" smtClean="0"/>
              <a:t>Chytíme míč a při tom ho silou zastavíme.</a:t>
            </a:r>
          </a:p>
          <a:p>
            <a:r>
              <a:rPr lang="cs-CZ" smtClean="0"/>
              <a:t>Tenisovou raketou odpálíme míček a obrátíme směr jeho rychlosti.</a:t>
            </a:r>
          </a:p>
          <a:p>
            <a:r>
              <a:rPr lang="cs-CZ" smtClean="0"/>
              <a:t>Silou ruky zvedneme tašku vzhůru.</a:t>
            </a:r>
          </a:p>
          <a:p>
            <a:pPr>
              <a:buFont typeface="Arial" charset="0"/>
              <a:buNone/>
            </a:pPr>
            <a:r>
              <a:rPr lang="cs-CZ" sz="2800" smtClean="0"/>
              <a:t>⇒ Víme, že síla způsobuje změny pohybu</a:t>
            </a: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1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563563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Posuvné účinky síly</a:t>
            </a:r>
            <a:endParaRPr lang="cs-CZ" dirty="0"/>
          </a:p>
        </p:txBody>
      </p:sp>
      <p:pic>
        <p:nvPicPr>
          <p:cNvPr id="1028" name="Picture 4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611188" y="3789363"/>
            <a:ext cx="3673475" cy="1233487"/>
          </a:xfrm>
        </p:spPr>
      </p:pic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4859338" y="3789363"/>
            <a:ext cx="3425825" cy="1274762"/>
          </a:xfrm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87900" y="1989138"/>
            <a:ext cx="3529013" cy="1223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1188" y="1989138"/>
            <a:ext cx="3627437" cy="1277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539750" y="1628775"/>
            <a:ext cx="22320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Uvedení do pohybu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84213" y="3357563"/>
            <a:ext cx="24479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Urychlení pohybu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4716463" y="1628775"/>
            <a:ext cx="3095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Zpomalení pohybu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5003800" y="3357563"/>
            <a:ext cx="30241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Změna směru pohybu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323850" y="5229225"/>
            <a:ext cx="8569325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latin typeface="Calibri" pitchFamily="34" charset="0"/>
              </a:rPr>
              <a:t>Silou můžeme těleso uvést do pohybu, nebo pohyb tělesa urychlit, zpomalit, zastavit nebo změnit jeho směr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allAtOnce"/>
      <p:bldP spid="10" grpId="0" build="allAtOnce"/>
      <p:bldP spid="11" grpId="0" build="allAtOnce"/>
      <p:bldP spid="12" grpId="0" build="allAtOnce"/>
      <p:bldP spid="14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Závislost pohybových účinků</a:t>
            </a:r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147763" y="2882900"/>
            <a:ext cx="3454400" cy="1185863"/>
          </a:xfrm>
        </p:spPr>
      </p:pic>
      <p:pic>
        <p:nvPicPr>
          <p:cNvPr id="2054" name="Picture 6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4932363" y="2852738"/>
            <a:ext cx="3282950" cy="1184275"/>
          </a:xfrm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289050" y="4605338"/>
            <a:ext cx="3236913" cy="1085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859338" y="4437063"/>
            <a:ext cx="3359150" cy="1319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187450" y="2205038"/>
            <a:ext cx="33131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Na velikosti působící síly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4932363" y="2205038"/>
            <a:ext cx="28797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Na hmotnosti tělesa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allAtOnce"/>
      <p:bldP spid="12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Elipsa 32"/>
          <p:cNvSpPr/>
          <p:nvPr/>
        </p:nvSpPr>
        <p:spPr>
          <a:xfrm>
            <a:off x="5003800" y="3716338"/>
            <a:ext cx="431800" cy="4333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2" name="Elipsa 31"/>
          <p:cNvSpPr/>
          <p:nvPr/>
        </p:nvSpPr>
        <p:spPr>
          <a:xfrm>
            <a:off x="5003800" y="2492375"/>
            <a:ext cx="431800" cy="4318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1" name="Elipsa 30"/>
          <p:cNvSpPr/>
          <p:nvPr/>
        </p:nvSpPr>
        <p:spPr>
          <a:xfrm>
            <a:off x="900113" y="3429000"/>
            <a:ext cx="719137" cy="720725"/>
          </a:xfrm>
          <a:prstGeom prst="ellipse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900113" y="2492375"/>
            <a:ext cx="431800" cy="431800"/>
          </a:xfrm>
          <a:prstGeom prst="ellipse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052513"/>
            <a:ext cx="8229600" cy="46037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endParaRPr lang="cs-CZ" sz="2000" dirty="0"/>
          </a:p>
        </p:txBody>
      </p:sp>
      <p:sp>
        <p:nvSpPr>
          <p:cNvPr id="18438" name="Zástupný symbol pro obsah 2"/>
          <p:cNvSpPr>
            <a:spLocks noGrp="1"/>
          </p:cNvSpPr>
          <p:nvPr>
            <p:ph sz="half" idx="1"/>
          </p:nvPr>
        </p:nvSpPr>
        <p:spPr>
          <a:xfrm>
            <a:off x="395288" y="1268413"/>
            <a:ext cx="4038600" cy="5113337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Co máme vědět….</a:t>
            </a:r>
          </a:p>
        </p:txBody>
      </p:sp>
      <p:sp>
        <p:nvSpPr>
          <p:cNvPr id="18439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0" y="1268413"/>
            <a:ext cx="4038600" cy="5113337"/>
          </a:xfrm>
        </p:spPr>
        <p:txBody>
          <a:bodyPr/>
          <a:lstStyle/>
          <a:p>
            <a:pPr>
              <a:buFont typeface="Arial" charset="0"/>
              <a:buNone/>
            </a:pPr>
            <a:endParaRPr lang="cs-CZ" smtClean="0"/>
          </a:p>
        </p:txBody>
      </p:sp>
      <p:sp>
        <p:nvSpPr>
          <p:cNvPr id="5" name="Obdélník 4"/>
          <p:cNvSpPr/>
          <p:nvPr/>
        </p:nvSpPr>
        <p:spPr>
          <a:xfrm>
            <a:off x="900113" y="2924175"/>
            <a:ext cx="2303462" cy="144463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900113" y="2492375"/>
            <a:ext cx="431800" cy="431800"/>
          </a:xfrm>
          <a:prstGeom prst="ellipse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971550" y="4149725"/>
            <a:ext cx="2305050" cy="14287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900113" y="3429000"/>
            <a:ext cx="719137" cy="720725"/>
          </a:xfrm>
          <a:prstGeom prst="ellipse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4932363" y="2924175"/>
            <a:ext cx="2663825" cy="144463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4932363" y="4149725"/>
            <a:ext cx="2735262" cy="14287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5003800" y="2492375"/>
            <a:ext cx="431800" cy="4318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5003800" y="3716338"/>
            <a:ext cx="431800" cy="4333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Šipka doprava 24"/>
          <p:cNvSpPr/>
          <p:nvPr/>
        </p:nvSpPr>
        <p:spPr>
          <a:xfrm>
            <a:off x="5003800" y="2636838"/>
            <a:ext cx="619125" cy="144462"/>
          </a:xfrm>
          <a:prstGeom prst="rightArrow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Šipka doprava 25"/>
          <p:cNvSpPr/>
          <p:nvPr/>
        </p:nvSpPr>
        <p:spPr>
          <a:xfrm>
            <a:off x="5003800" y="3860800"/>
            <a:ext cx="1152525" cy="144463"/>
          </a:xfrm>
          <a:prstGeom prst="rightArrow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Šipka doprava 26"/>
          <p:cNvSpPr/>
          <p:nvPr/>
        </p:nvSpPr>
        <p:spPr>
          <a:xfrm>
            <a:off x="900113" y="2636838"/>
            <a:ext cx="576262" cy="144462"/>
          </a:xfrm>
          <a:prstGeom prst="rightArrow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8" name="Šipka doprava 27"/>
          <p:cNvSpPr/>
          <p:nvPr/>
        </p:nvSpPr>
        <p:spPr>
          <a:xfrm>
            <a:off x="900113" y="3716338"/>
            <a:ext cx="576262" cy="144462"/>
          </a:xfrm>
          <a:prstGeom prst="rightArrow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4" name="TextovéPole 43"/>
          <p:cNvSpPr txBox="1">
            <a:spLocks noChangeArrowheads="1"/>
          </p:cNvSpPr>
          <p:nvPr/>
        </p:nvSpPr>
        <p:spPr bwMode="auto">
          <a:xfrm>
            <a:off x="539750" y="4581525"/>
            <a:ext cx="3816350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Čím větší </a:t>
            </a:r>
            <a:r>
              <a:rPr lang="cs-CZ" b="1">
                <a:latin typeface="Calibri" pitchFamily="34" charset="0"/>
              </a:rPr>
              <a:t>těleso hmotnost</a:t>
            </a:r>
            <a:r>
              <a:rPr lang="cs-CZ">
                <a:latin typeface="Calibri" pitchFamily="34" charset="0"/>
              </a:rPr>
              <a:t>, tím je </a:t>
            </a:r>
            <a:r>
              <a:rPr lang="cs-CZ" b="1">
                <a:latin typeface="Calibri" pitchFamily="34" charset="0"/>
              </a:rPr>
              <a:t>změna jeho rychlosti </a:t>
            </a:r>
            <a:r>
              <a:rPr lang="cs-CZ">
                <a:latin typeface="Calibri" pitchFamily="34" charset="0"/>
              </a:rPr>
              <a:t>působením síly po určitou dobu </a:t>
            </a:r>
            <a:r>
              <a:rPr lang="cs-CZ" b="1">
                <a:latin typeface="Calibri" pitchFamily="34" charset="0"/>
              </a:rPr>
              <a:t>menší</a:t>
            </a:r>
          </a:p>
        </p:txBody>
      </p:sp>
      <p:sp>
        <p:nvSpPr>
          <p:cNvPr id="45" name="TextovéPole 44"/>
          <p:cNvSpPr txBox="1">
            <a:spLocks noChangeArrowheads="1"/>
          </p:cNvSpPr>
          <p:nvPr/>
        </p:nvSpPr>
        <p:spPr bwMode="auto">
          <a:xfrm>
            <a:off x="4716463" y="4652963"/>
            <a:ext cx="381635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Čím </a:t>
            </a:r>
            <a:r>
              <a:rPr lang="cs-CZ" b="1">
                <a:latin typeface="Calibri" pitchFamily="34" charset="0"/>
              </a:rPr>
              <a:t>větší síla </a:t>
            </a:r>
            <a:r>
              <a:rPr lang="cs-CZ">
                <a:latin typeface="Calibri" pitchFamily="34" charset="0"/>
              </a:rPr>
              <a:t>po určitou dobu na těleso působí, tím je </a:t>
            </a:r>
            <a:r>
              <a:rPr lang="cs-CZ" b="1">
                <a:latin typeface="Calibri" pitchFamily="34" charset="0"/>
              </a:rPr>
              <a:t>změna</a:t>
            </a:r>
            <a:r>
              <a:rPr lang="cs-CZ">
                <a:latin typeface="Calibri" pitchFamily="34" charset="0"/>
              </a:rPr>
              <a:t> jeho </a:t>
            </a:r>
            <a:r>
              <a:rPr lang="cs-CZ" b="1">
                <a:latin typeface="Calibri" pitchFamily="34" charset="0"/>
              </a:rPr>
              <a:t>rychlosti větší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2.59259E-6 L 0.19687 2.59259E-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8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3.7037E-6 L 0.11042 3.7037E-6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2.59259E-6 L 0.14966 2.59259E-6 " pathEditMode="relative" rAng="0" ptsTypes="AA">
                                      <p:cBhvr>
                                        <p:cTn id="1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3.7037E-7 L 0.2441 0.00023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2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0" grpId="0" animBg="1"/>
      <p:bldP spid="23" grpId="0" animBg="1"/>
      <p:bldP spid="24" grpId="0" animBg="1"/>
      <p:bldP spid="44" grpId="0" build="allAtOnce"/>
      <p:bldP spid="45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>
          <a:xfrm>
            <a:off x="395288" y="476250"/>
            <a:ext cx="8229600" cy="636588"/>
          </a:xfrm>
        </p:spPr>
        <p:txBody>
          <a:bodyPr/>
          <a:lstStyle/>
          <a:p>
            <a:r>
              <a:rPr lang="cs-CZ" sz="2800" smtClean="0">
                <a:solidFill>
                  <a:srgbClr val="C00000"/>
                </a:solidFill>
              </a:rPr>
              <a:t>Proč se těleso po určité době zastaví?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749300"/>
          </a:xfrm>
        </p:spPr>
        <p:txBody>
          <a:bodyPr rtlCol="0">
            <a:normAutofit fontScale="6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Najdeme si několik různých povrchů</a:t>
            </a:r>
            <a:r>
              <a:rPr lang="cs-CZ" dirty="0" smtClean="0"/>
              <a:t>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	</a:t>
            </a:r>
            <a:endParaRPr lang="cs-CZ" b="1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27538" y="1484313"/>
            <a:ext cx="4897437" cy="4525962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400" smtClean="0">
                <a:solidFill>
                  <a:srgbClr val="C00000"/>
                </a:solidFill>
              </a:rPr>
              <a:t>Proti pohybu působí brzdné síly :</a:t>
            </a:r>
          </a:p>
          <a:p>
            <a:pPr>
              <a:buFont typeface="Arial" charset="0"/>
              <a:buNone/>
            </a:pPr>
            <a:endParaRPr lang="cs-CZ" sz="2400" smtClean="0">
              <a:solidFill>
                <a:srgbClr val="C00000"/>
              </a:solidFill>
            </a:endParaRPr>
          </a:p>
          <a:p>
            <a:pPr>
              <a:buFont typeface="Arial" charset="0"/>
              <a:buNone/>
            </a:pPr>
            <a:r>
              <a:rPr lang="cs-CZ" sz="2400" smtClean="0">
                <a:solidFill>
                  <a:srgbClr val="C00000"/>
                </a:solidFill>
              </a:rPr>
              <a:t>TŘECÍ  a ODPOROVÉ </a:t>
            </a:r>
          </a:p>
          <a:p>
            <a:pPr>
              <a:buFont typeface="Arial" charset="0"/>
              <a:buNone/>
            </a:pPr>
            <a:endParaRPr lang="cs-CZ" sz="2400" smtClean="0"/>
          </a:p>
          <a:p>
            <a:pPr>
              <a:buFont typeface="Arial" charset="0"/>
              <a:buNone/>
            </a:pPr>
            <a:r>
              <a:rPr lang="cs-CZ" sz="2400" b="1" smtClean="0"/>
              <a:t>Brzdné síly v kapalinách a plynech</a:t>
            </a:r>
            <a:r>
              <a:rPr lang="cs-CZ" sz="2400" smtClean="0"/>
              <a:t> </a:t>
            </a:r>
          </a:p>
          <a:p>
            <a:r>
              <a:rPr lang="cs-CZ" sz="2400" smtClean="0"/>
              <a:t>jsou menší než mezi</a:t>
            </a:r>
          </a:p>
          <a:p>
            <a:pPr>
              <a:buFont typeface="Arial" charset="0"/>
              <a:buNone/>
            </a:pPr>
            <a:r>
              <a:rPr lang="cs-CZ" sz="2400" smtClean="0"/>
              <a:t>	pevnými tělesy</a:t>
            </a:r>
          </a:p>
          <a:p>
            <a:r>
              <a:rPr lang="cs-CZ" sz="2400" smtClean="0"/>
              <a:t>lze je zmenšit vhodným</a:t>
            </a:r>
          </a:p>
          <a:p>
            <a:pPr>
              <a:buFont typeface="Arial" charset="0"/>
              <a:buNone/>
            </a:pPr>
            <a:r>
              <a:rPr lang="cs-CZ" sz="2400" smtClean="0"/>
              <a:t>	tvarem</a:t>
            </a: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684213" y="2133600"/>
            <a:ext cx="2879725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molitan, chlupatý koberec, méně chlupatý koberec, sololit, deska katedry.</a:t>
            </a: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684213" y="4365625"/>
            <a:ext cx="2519362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třecí sílu pořád zmenšujeme ⇒ dráha, kterou urazí kulička, bude stále delší a delší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allAtOnce"/>
      <p:bldP spid="4" grpId="0" uiExpand="1" build="p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Obdélník 3"/>
          <p:cNvSpPr>
            <a:spLocks noChangeArrowheads="1"/>
          </p:cNvSpPr>
          <p:nvPr/>
        </p:nvSpPr>
        <p:spPr bwMode="auto">
          <a:xfrm>
            <a:off x="785812" y="714375"/>
            <a:ext cx="5802411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>
                <a:latin typeface="Calibri" pitchFamily="34" charset="0"/>
              </a:rPr>
              <a:t>Použité materiály:</a:t>
            </a:r>
          </a:p>
          <a:p>
            <a:r>
              <a:rPr lang="cs-CZ" dirty="0" smtClean="0"/>
              <a:t>Kolářová, </a:t>
            </a:r>
            <a:r>
              <a:rPr lang="cs-CZ" dirty="0" err="1" smtClean="0"/>
              <a:t>Bohuněk</a:t>
            </a:r>
            <a:r>
              <a:rPr lang="cs-CZ" dirty="0" smtClean="0"/>
              <a:t> – Fyzika pro </a:t>
            </a:r>
            <a:r>
              <a:rPr lang="cs-CZ" dirty="0" smtClean="0"/>
              <a:t>7. </a:t>
            </a:r>
            <a:r>
              <a:rPr lang="cs-CZ" dirty="0" smtClean="0"/>
              <a:t>ročník ZŠ, nakladatelství </a:t>
            </a:r>
            <a:r>
              <a:rPr lang="cs-CZ" dirty="0" err="1" smtClean="0"/>
              <a:t>Prometheus</a:t>
            </a:r>
            <a:endParaRPr lang="cs-CZ" dirty="0" smtClean="0"/>
          </a:p>
          <a:p>
            <a:r>
              <a:rPr lang="cs-CZ" dirty="0" smtClean="0">
                <a:latin typeface="Calibri" pitchFamily="34" charset="0"/>
              </a:rPr>
              <a:t>Vlastní </a:t>
            </a:r>
            <a:r>
              <a:rPr lang="cs-CZ" dirty="0">
                <a:latin typeface="Calibri" pitchFamily="34" charset="0"/>
              </a:rPr>
              <a:t>zdroje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2230</TotalTime>
  <Words>260</Words>
  <Application>Microsoft Office PowerPoint</Application>
  <PresentationFormat>Předvádění na obrazovce (4:3)</PresentationFormat>
  <Paragraphs>55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Posuvné účinky síly</vt:lpstr>
      <vt:lpstr>Snímek 2</vt:lpstr>
      <vt:lpstr>CO MŮŽE SÍLA?</vt:lpstr>
      <vt:lpstr>Posuvné účinky síly</vt:lpstr>
      <vt:lpstr>Závislost pohybových účinků</vt:lpstr>
      <vt:lpstr>Snímek 6</vt:lpstr>
      <vt:lpstr>Proč se těleso po určité době zastaví?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Posuvné, otáčivé a deformační účinky síly</dc:title>
  <dc:creator>Katka</dc:creator>
  <cp:lastModifiedBy>šárka</cp:lastModifiedBy>
  <cp:revision>43</cp:revision>
  <dcterms:created xsi:type="dcterms:W3CDTF">2010-11-06T16:33:09Z</dcterms:created>
  <dcterms:modified xsi:type="dcterms:W3CDTF">2013-05-07T13:17:07Z</dcterms:modified>
</cp:coreProperties>
</file>