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56" r:id="rId3"/>
    <p:sldId id="257" r:id="rId4"/>
    <p:sldId id="258" r:id="rId5"/>
    <p:sldId id="261" r:id="rId6"/>
    <p:sldId id="259" r:id="rId7"/>
    <p:sldId id="260" r:id="rId8"/>
    <p:sldId id="262" r:id="rId9"/>
    <p:sldId id="265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CB86F6E-76C8-4BF5-A15D-148E2ECF13AC}" type="datetimeFigureOut">
              <a:rPr lang="cs-CZ"/>
              <a:pPr/>
              <a:t>7.5.2013</a:t>
            </a:fld>
            <a:endParaRPr lang="cs-CZ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F41A686-88AB-43EF-B8C0-99D7056F0FF0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/>
          </a:p>
        </p:txBody>
      </p:sp>
      <p:sp>
        <p:nvSpPr>
          <p:cNvPr id="27652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74B63C3-405D-42C3-9902-83483F472F76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37027-A7B0-4927-BEF3-4983D48671E4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50A1E-7736-44A1-A23E-8166763A89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44BD9-63B1-4EB2-B4CA-FE7CA557E9B1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295BD-93F1-4ED6-A1AC-5766932C37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3AF1A-2D0C-46C8-AF9E-BAF3F6E0B5DF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593BA-85C7-4844-9CBD-F54BEF357C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48C5A-6E2F-4641-B8AF-E58224D8D1B7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00DB0-CF58-43C3-935A-A1B86FB91E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508B1-D1F1-4E91-94F8-E73DF68174E5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D770E-CC7A-42D7-9D7E-3F5B221656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6FC29-457A-44A2-A025-FDDDEDE3190C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21CD3-5656-4C21-944D-99C86C04C1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E8F11-1DB2-43CD-A5C4-E80A3BBB9E62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A104D-4D2D-4602-9BE9-793D60AB1A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21A3E-6111-4ED8-BF3D-73FE588E7244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D3CC2-F11E-4995-AF65-773AFA66C0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C7A21-7780-4D94-9D5F-5F284A6A9EAB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A42F8-6E1A-4414-9B78-C9D8B0C0DB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B7763-8CEC-42F3-A928-4ABD967D86BC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812F-3BD5-4C7C-A03D-EB3AE09DDE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F675F-5E7F-4312-A363-504A43B6170A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351D4-4FAD-464B-90CE-6F1329178E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150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DE954B-ECDE-4C80-A737-2B3E4787CAB3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A05B2D-C165-4740-BBB4-7EC9B13717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istynkakubova.blog.cz/" TargetMode="External"/><Relationship Id="rId2" Type="http://schemas.openxmlformats.org/officeDocument/2006/relationships/hyperlink" Target="http://www.cool-science-projects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LOGO_obdel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</p:spPr>
      </p:pic>
      <p:graphicFrame>
        <p:nvGraphicFramePr>
          <p:cNvPr id="25604" name="Group 4"/>
          <p:cNvGraphicFramePr>
            <a:graphicFrameLocks noGrp="1"/>
          </p:cNvGraphicFramePr>
          <p:nvPr/>
        </p:nvGraphicFramePr>
        <p:xfrm>
          <a:off x="971550" y="1989138"/>
          <a:ext cx="7345363" cy="2018983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Ivana Nováková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Páka - výpočty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Pohyb těles. Síla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PÁKA - výpočty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92162"/>
          </a:xfrm>
        </p:spPr>
        <p:txBody>
          <a:bodyPr/>
          <a:lstStyle/>
          <a:p>
            <a:pPr algn="l"/>
            <a:r>
              <a:rPr lang="cs-CZ" sz="3200" b="1" smtClean="0"/>
              <a:t>Opakování: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Calibri" pitchFamily="34" charset="0"/>
              </a:rPr>
              <a:t>Účinek síly působící na páku závisí na velikosti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Calibri" pitchFamily="34" charset="0"/>
              </a:rPr>
              <a:t>	</a:t>
            </a:r>
            <a:r>
              <a:rPr lang="cs-CZ" sz="3200" b="1">
                <a:latin typeface="Calibri" pitchFamily="34" charset="0"/>
              </a:rPr>
              <a:t>síly F</a:t>
            </a:r>
            <a:endParaRPr lang="cs-CZ" sz="320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Calibri" pitchFamily="34" charset="0"/>
              </a:rPr>
              <a:t>   </a:t>
            </a:r>
            <a:r>
              <a:rPr lang="cs-CZ" sz="3200" b="1">
                <a:latin typeface="Calibri" pitchFamily="34" charset="0"/>
              </a:rPr>
              <a:t>rameni a</a:t>
            </a:r>
            <a:r>
              <a:rPr lang="cs-CZ" sz="3200">
                <a:latin typeface="Calibri" pitchFamily="34" charset="0"/>
              </a:rPr>
              <a:t> </a:t>
            </a:r>
            <a:r>
              <a:rPr lang="cs-CZ" sz="2000">
                <a:solidFill>
                  <a:srgbClr val="FF0000"/>
                </a:solidFill>
                <a:latin typeface="Calibri" pitchFamily="34" charset="0"/>
              </a:rPr>
              <a:t>(vzdálenost působiště síly a osy otáčení)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Páka je v </a:t>
            </a:r>
            <a:r>
              <a:rPr lang="cs-CZ" sz="2000" b="1">
                <a:latin typeface="Calibri" pitchFamily="34" charset="0"/>
              </a:rPr>
              <a:t>rovnovážné poloze</a:t>
            </a:r>
            <a:r>
              <a:rPr lang="cs-CZ" sz="2000">
                <a:latin typeface="Calibri" pitchFamily="34" charset="0"/>
              </a:rPr>
              <a:t>, jestliže je součin ramene a síly na jedné straně páky roven součinu ramene a síly na straně druhé.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2000" b="1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000">
                <a:latin typeface="Calibri" pitchFamily="34" charset="0"/>
              </a:rPr>
              <a:t>Platí:         F . a = M    ,    kde M je  moment síly (Newtonmetr - Nm) </a:t>
            </a:r>
            <a:br>
              <a:rPr lang="cs-CZ" sz="2000">
                <a:latin typeface="Calibri" pitchFamily="34" charset="0"/>
              </a:rPr>
            </a:br>
            <a:endParaRPr lang="cs-CZ" sz="200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2000">
                <a:latin typeface="Calibri" pitchFamily="34" charset="0"/>
              </a:rPr>
              <a:t>                                                                              </a:t>
            </a:r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F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2</a:t>
            </a:r>
            <a:endParaRPr lang="cs-CZ" sz="2000">
              <a:latin typeface="Calibri" pitchFamily="34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5029200"/>
            <a:ext cx="3786188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5363" name="Picture 2" descr="http://infyz.cz/data/skola/fyz/r7/rovnovaha_pa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476250"/>
            <a:ext cx="484822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225" y="1412875"/>
            <a:ext cx="83693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348038" y="4149725"/>
            <a:ext cx="345598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F</a:t>
            </a:r>
            <a:r>
              <a:rPr lang="cs-CZ" sz="3200" b="1" baseline="-25000">
                <a:latin typeface="Calibri" pitchFamily="34" charset="0"/>
              </a:rPr>
              <a:t>1</a:t>
            </a:r>
            <a:r>
              <a:rPr lang="cs-CZ" sz="3200" b="1">
                <a:latin typeface="Calibri" pitchFamily="34" charset="0"/>
              </a:rPr>
              <a:t> = F</a:t>
            </a:r>
            <a:r>
              <a:rPr lang="cs-CZ" sz="3200" b="1" baseline="-25000">
                <a:latin typeface="Calibri" pitchFamily="34" charset="0"/>
              </a:rPr>
              <a:t>g</a:t>
            </a:r>
            <a:endParaRPr lang="cs-CZ" sz="3200" b="1">
              <a:latin typeface="Calibri" pitchFamily="34" charset="0"/>
            </a:endParaRPr>
          </a:p>
          <a:p>
            <a:pPr algn="ctr"/>
            <a:r>
              <a:rPr lang="cs-CZ" sz="3200" b="1">
                <a:latin typeface="Calibri" pitchFamily="34" charset="0"/>
              </a:rPr>
              <a:t>F</a:t>
            </a:r>
            <a:r>
              <a:rPr lang="cs-CZ" sz="3200" b="1" baseline="-25000">
                <a:latin typeface="Calibri" pitchFamily="34" charset="0"/>
              </a:rPr>
              <a:t>1</a:t>
            </a:r>
            <a:r>
              <a:rPr lang="cs-CZ" sz="3200" b="1">
                <a:latin typeface="Calibri" pitchFamily="34" charset="0"/>
              </a:rPr>
              <a:t> . a</a:t>
            </a:r>
            <a:r>
              <a:rPr lang="cs-CZ" sz="3200" b="1" baseline="-25000">
                <a:latin typeface="Calibri" pitchFamily="34" charset="0"/>
              </a:rPr>
              <a:t>1</a:t>
            </a:r>
            <a:r>
              <a:rPr lang="cs-CZ" sz="3200" b="1">
                <a:latin typeface="Calibri" pitchFamily="34" charset="0"/>
              </a:rPr>
              <a:t> = F</a:t>
            </a:r>
            <a:r>
              <a:rPr lang="cs-CZ" sz="3200" b="1" baseline="-25000">
                <a:latin typeface="Calibri" pitchFamily="34" charset="0"/>
              </a:rPr>
              <a:t>2</a:t>
            </a:r>
            <a:r>
              <a:rPr lang="cs-CZ" sz="3200" b="1">
                <a:latin typeface="Calibri" pitchFamily="34" charset="0"/>
              </a:rPr>
              <a:t> . a</a:t>
            </a:r>
            <a:r>
              <a:rPr lang="cs-CZ" sz="3200" b="1" baseline="-25000">
                <a:latin typeface="Calibri" pitchFamily="34" charset="0"/>
              </a:rPr>
              <a:t>2</a:t>
            </a:r>
            <a:endParaRPr lang="cs-CZ" sz="32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anchor="ctr">
            <a:normAutofit fontScale="5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700" dirty="0">
                <a:latin typeface="+mj-lt"/>
                <a:ea typeface="+mj-ea"/>
                <a:cs typeface="+mj-cs"/>
              </a:rPr>
              <a:t>Příklad: </a:t>
            </a:r>
            <a:br>
              <a:rPr lang="cs-CZ" sz="3700" dirty="0">
                <a:latin typeface="+mj-lt"/>
                <a:ea typeface="+mj-ea"/>
                <a:cs typeface="+mj-cs"/>
              </a:rPr>
            </a:br>
            <a:r>
              <a:rPr lang="cs-CZ" sz="3700" dirty="0">
                <a:latin typeface="+mj-lt"/>
                <a:ea typeface="+mj-ea"/>
                <a:cs typeface="+mj-cs"/>
              </a:rPr>
              <a:t>Houpačku tvoří třímetrové prkno podepření uprostřed. Na jednom konci sedí chlapec o hmotnosti </a:t>
            </a:r>
            <a:r>
              <a:rPr lang="cs-CZ" sz="3700" dirty="0" smtClean="0">
                <a:latin typeface="+mj-lt"/>
                <a:ea typeface="+mj-ea"/>
                <a:cs typeface="+mj-cs"/>
              </a:rPr>
              <a:t>30 kg</a:t>
            </a:r>
            <a:r>
              <a:rPr lang="cs-CZ" sz="3700" dirty="0">
                <a:latin typeface="+mj-lt"/>
                <a:ea typeface="+mj-ea"/>
                <a:cs typeface="+mj-cs"/>
              </a:rPr>
              <a:t>. Kam se posadí jeho kamarád vážící </a:t>
            </a:r>
            <a:r>
              <a:rPr lang="cs-CZ" sz="3700" dirty="0" smtClean="0">
                <a:latin typeface="+mj-lt"/>
                <a:ea typeface="+mj-ea"/>
                <a:cs typeface="+mj-cs"/>
              </a:rPr>
              <a:t>45 kg</a:t>
            </a:r>
            <a:r>
              <a:rPr lang="cs-CZ" sz="3700" dirty="0">
                <a:latin typeface="+mj-lt"/>
                <a:ea typeface="+mj-ea"/>
                <a:cs typeface="+mj-cs"/>
              </a:rPr>
              <a:t>? </a:t>
            </a:r>
            <a:r>
              <a:rPr lang="cs-CZ" sz="2000" dirty="0">
                <a:latin typeface="+mj-lt"/>
                <a:ea typeface="+mj-ea"/>
                <a:cs typeface="+mj-cs"/>
              </a:rPr>
              <a:t/>
            </a:r>
            <a:br>
              <a:rPr lang="cs-CZ" sz="2000" dirty="0">
                <a:latin typeface="+mj-lt"/>
                <a:ea typeface="+mj-ea"/>
                <a:cs typeface="+mj-cs"/>
              </a:rPr>
            </a:br>
            <a:endParaRPr lang="cs-CZ" sz="2000" dirty="0"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6096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Calibri" pitchFamily="34" charset="0"/>
              </a:rPr>
              <a:t>F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400">
                <a:latin typeface="Calibri" pitchFamily="34" charset="0"/>
              </a:rPr>
              <a:t> = 300 N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>
                <a:latin typeface="Calibri" pitchFamily="34" charset="0"/>
              </a:rPr>
              <a:t>F</a:t>
            </a:r>
            <a:r>
              <a:rPr lang="cs-CZ" sz="2400" baseline="-25000">
                <a:latin typeface="Calibri" pitchFamily="34" charset="0"/>
              </a:rPr>
              <a:t>2</a:t>
            </a:r>
            <a:r>
              <a:rPr lang="cs-CZ" sz="2400">
                <a:latin typeface="Calibri" pitchFamily="34" charset="0"/>
              </a:rPr>
              <a:t> = 450 N</a:t>
            </a:r>
          </a:p>
          <a:p>
            <a:pPr marL="342900" indent="-342900">
              <a:spcBef>
                <a:spcPct val="20000"/>
              </a:spcBef>
            </a:pPr>
            <a:r>
              <a:rPr lang="cs-CZ" sz="2400">
                <a:latin typeface="Calibri" pitchFamily="34" charset="0"/>
              </a:rPr>
              <a:t>a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400">
                <a:latin typeface="Calibri" pitchFamily="34" charset="0"/>
              </a:rPr>
              <a:t> = 1,5 m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457200" y="3124200"/>
            <a:ext cx="23034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3400" y="4641850"/>
            <a:ext cx="731520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800" dirty="0">
              <a:latin typeface="Calibri" pitchFamily="34" charset="0"/>
            </a:endParaRPr>
          </a:p>
          <a:p>
            <a:r>
              <a:rPr lang="cs-CZ" sz="2800" dirty="0">
                <a:latin typeface="Calibri" pitchFamily="34" charset="0"/>
              </a:rPr>
              <a:t>       K</a:t>
            </a:r>
            <a:r>
              <a:rPr lang="pt-BR" sz="2800" dirty="0">
                <a:latin typeface="Calibri" pitchFamily="34" charset="0"/>
              </a:rPr>
              <a:t>amarád se musí posadit do vzdálenosti 1</a:t>
            </a:r>
            <a:r>
              <a:rPr lang="cs-CZ" sz="2800" dirty="0">
                <a:latin typeface="Calibri" pitchFamily="34" charset="0"/>
              </a:rPr>
              <a:t> </a:t>
            </a:r>
            <a:r>
              <a:rPr lang="pt-BR" sz="2800" dirty="0">
                <a:latin typeface="Calibri" pitchFamily="34" charset="0"/>
              </a:rPr>
              <a:t>m </a:t>
            </a:r>
            <a:r>
              <a:rPr lang="cs-CZ" sz="2800" dirty="0">
                <a:latin typeface="Calibri" pitchFamily="34" charset="0"/>
              </a:rPr>
              <a:t>    </a:t>
            </a:r>
            <a:r>
              <a:rPr lang="pt-BR" sz="2800" dirty="0" smtClean="0">
                <a:latin typeface="Calibri" pitchFamily="34" charset="0"/>
              </a:rPr>
              <a:t>od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pt-BR" sz="2800" dirty="0" smtClean="0">
                <a:latin typeface="Calibri" pitchFamily="34" charset="0"/>
              </a:rPr>
              <a:t>podepření</a:t>
            </a:r>
            <a:r>
              <a:rPr lang="pt-BR" sz="2800" dirty="0">
                <a:latin typeface="Calibri" pitchFamily="34" charset="0"/>
              </a:rPr>
              <a:t>.</a:t>
            </a:r>
          </a:p>
          <a:p>
            <a:r>
              <a:rPr lang="pt-BR" dirty="0">
                <a:latin typeface="Calibri" pitchFamily="34" charset="0"/>
              </a:rPr>
              <a:t/>
            </a:r>
            <a:br>
              <a:rPr lang="pt-BR" dirty="0">
                <a:latin typeface="Calibri" pitchFamily="34" charset="0"/>
              </a:rPr>
            </a:br>
            <a:endParaRPr lang="cs-CZ" dirty="0">
              <a:latin typeface="Calibri" pitchFamily="34" charset="0"/>
            </a:endParaRPr>
          </a:p>
          <a:p>
            <a:pPr algn="ctr"/>
            <a:endParaRPr lang="cs-CZ" dirty="0">
              <a:latin typeface="Calibri" pitchFamily="34" charset="0"/>
            </a:endParaRPr>
          </a:p>
        </p:txBody>
      </p:sp>
      <p:sp>
        <p:nvSpPr>
          <p:cNvPr id="17413" name="TextovéPole 25"/>
          <p:cNvSpPr txBox="1">
            <a:spLocks noChangeArrowheads="1"/>
          </p:cNvSpPr>
          <p:nvPr/>
        </p:nvSpPr>
        <p:spPr bwMode="auto">
          <a:xfrm>
            <a:off x="7642225" y="1295400"/>
            <a:ext cx="936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8" name="Obdélník 27"/>
          <p:cNvSpPr>
            <a:spLocks noChangeArrowheads="1"/>
          </p:cNvSpPr>
          <p:nvPr/>
        </p:nvSpPr>
        <p:spPr bwMode="auto">
          <a:xfrm>
            <a:off x="457200" y="3352800"/>
            <a:ext cx="35052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F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.a</a:t>
            </a:r>
            <a:r>
              <a:rPr lang="cs-CZ" sz="2800" baseline="-25000">
                <a:latin typeface="Calibri" pitchFamily="34" charset="0"/>
              </a:rPr>
              <a:t>2</a:t>
            </a:r>
            <a:endParaRPr lang="cs-CZ" sz="2800">
              <a:latin typeface="Calibri" pitchFamily="34" charset="0"/>
            </a:endParaRPr>
          </a:p>
          <a:p>
            <a:pPr algn="ctr"/>
            <a:r>
              <a:rPr lang="cs-CZ" sz="2800">
                <a:latin typeface="Calibri" pitchFamily="34" charset="0"/>
              </a:rPr>
              <a:t>300 . 1,5 = 450 . A2</a:t>
            </a:r>
          </a:p>
          <a:p>
            <a:pPr algn="ctr"/>
            <a:r>
              <a:rPr lang="cs-CZ" sz="2800">
                <a:latin typeface="Calibri" pitchFamily="34" charset="0"/>
              </a:rPr>
              <a:t>a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( 300 . 1,5 ) : 450</a:t>
            </a:r>
          </a:p>
          <a:p>
            <a:pPr algn="ctr"/>
            <a:r>
              <a:rPr lang="cs-CZ" sz="2800">
                <a:latin typeface="Calibri" pitchFamily="34" charset="0"/>
              </a:rPr>
              <a:t>a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1</a:t>
            </a:r>
          </a:p>
        </p:txBody>
      </p:sp>
      <p:sp>
        <p:nvSpPr>
          <p:cNvPr id="29" name="Levá složená závorka 28"/>
          <p:cNvSpPr/>
          <p:nvPr/>
        </p:nvSpPr>
        <p:spPr>
          <a:xfrm rot="5400000">
            <a:off x="6229350" y="2081213"/>
            <a:ext cx="263525" cy="1079500"/>
          </a:xfrm>
          <a:prstGeom prst="leftBrace">
            <a:avLst>
              <a:gd name="adj1" fmla="val 37397"/>
              <a:gd name="adj2" fmla="val 512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5821363" y="2778125"/>
            <a:ext cx="21605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vnoramenný trojúhelník 31"/>
          <p:cNvSpPr/>
          <p:nvPr/>
        </p:nvSpPr>
        <p:spPr>
          <a:xfrm>
            <a:off x="6829425" y="2778125"/>
            <a:ext cx="144463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33" name="Přímá spojovací šipka 32"/>
          <p:cNvCxnSpPr/>
          <p:nvPr/>
        </p:nvCxnSpPr>
        <p:spPr>
          <a:xfrm rot="5400000">
            <a:off x="5282407" y="3317081"/>
            <a:ext cx="1079500" cy="1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rot="5400000">
            <a:off x="6721475" y="3678238"/>
            <a:ext cx="18002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5605463" y="2057400"/>
            <a:ext cx="1223962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a</a:t>
            </a:r>
            <a:r>
              <a:rPr lang="cs-CZ" baseline="-25000">
                <a:latin typeface="Calibri" pitchFamily="34" charset="0"/>
              </a:rPr>
              <a:t>1</a:t>
            </a:r>
            <a:r>
              <a:rPr lang="cs-CZ">
                <a:latin typeface="Calibri" pitchFamily="34" charset="0"/>
              </a:rPr>
              <a:t> = 1,5 m</a:t>
            </a:r>
          </a:p>
        </p:txBody>
      </p:sp>
      <p:sp>
        <p:nvSpPr>
          <p:cNvPr id="36" name="TextovéPole 35"/>
          <p:cNvSpPr txBox="1">
            <a:spLocks noChangeArrowheads="1"/>
          </p:cNvSpPr>
          <p:nvPr/>
        </p:nvSpPr>
        <p:spPr bwMode="auto">
          <a:xfrm>
            <a:off x="5029200" y="4002088"/>
            <a:ext cx="1439863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F</a:t>
            </a:r>
            <a:r>
              <a:rPr lang="cs-CZ" baseline="-25000">
                <a:latin typeface="Calibri" pitchFamily="34" charset="0"/>
              </a:rPr>
              <a:t>1</a:t>
            </a:r>
            <a:r>
              <a:rPr lang="cs-CZ">
                <a:latin typeface="Calibri" pitchFamily="34" charset="0"/>
              </a:rPr>
              <a:t> = 300 N</a:t>
            </a:r>
          </a:p>
        </p:txBody>
      </p:sp>
      <p:sp>
        <p:nvSpPr>
          <p:cNvPr id="37" name="TextovéPole 36"/>
          <p:cNvSpPr txBox="1">
            <a:spLocks noChangeArrowheads="1"/>
          </p:cNvSpPr>
          <p:nvPr/>
        </p:nvSpPr>
        <p:spPr bwMode="auto">
          <a:xfrm>
            <a:off x="7261225" y="4649788"/>
            <a:ext cx="1223963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F</a:t>
            </a:r>
            <a:r>
              <a:rPr lang="cs-CZ" baseline="-25000">
                <a:latin typeface="Calibri" pitchFamily="34" charset="0"/>
              </a:rPr>
              <a:t>2</a:t>
            </a:r>
            <a:r>
              <a:rPr lang="cs-CZ">
                <a:latin typeface="Calibri" pitchFamily="34" charset="0"/>
              </a:rPr>
              <a:t> = 450 N</a:t>
            </a:r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7261225" y="2057400"/>
            <a:ext cx="93662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a</a:t>
            </a:r>
            <a:r>
              <a:rPr lang="cs-CZ" baseline="-25000">
                <a:latin typeface="Calibri" pitchFamily="34" charset="0"/>
              </a:rPr>
              <a:t>2</a:t>
            </a:r>
            <a:r>
              <a:rPr lang="cs-CZ">
                <a:latin typeface="Calibri" pitchFamily="34" charset="0"/>
              </a:rPr>
              <a:t> = ?</a:t>
            </a:r>
          </a:p>
        </p:txBody>
      </p:sp>
      <p:sp>
        <p:nvSpPr>
          <p:cNvPr id="39" name="Levá složená závorka 38"/>
          <p:cNvSpPr/>
          <p:nvPr/>
        </p:nvSpPr>
        <p:spPr>
          <a:xfrm rot="5400000">
            <a:off x="7116763" y="2273300"/>
            <a:ext cx="288925" cy="720725"/>
          </a:xfrm>
          <a:prstGeom prst="leftBrace">
            <a:avLst>
              <a:gd name="adj1" fmla="val 2496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 uiExpand="1" build="p"/>
      <p:bldP spid="28" grpId="0" build="p"/>
      <p:bldP spid="29" grpId="0" animBg="1"/>
      <p:bldP spid="32" grpId="0" animBg="1"/>
      <p:bldP spid="35" grpId="0"/>
      <p:bldP spid="36" grpId="0"/>
      <p:bldP spid="37" grpId="0"/>
      <p:bldP spid="38" grpId="0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9"/>
          <p:cNvSpPr>
            <a:spLocks noChangeArrowheads="1"/>
          </p:cNvSpPr>
          <p:nvPr/>
        </p:nvSpPr>
        <p:spPr bwMode="auto">
          <a:xfrm>
            <a:off x="0" y="1295400"/>
            <a:ext cx="7440613" cy="31543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5" name="Rectangle 78"/>
          <p:cNvSpPr>
            <a:spLocks noChangeArrowheads="1"/>
          </p:cNvSpPr>
          <p:nvPr/>
        </p:nvSpPr>
        <p:spPr bwMode="auto">
          <a:xfrm>
            <a:off x="0" y="0"/>
            <a:ext cx="8583613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800" b="1">
                <a:cs typeface="Arial" charset="0"/>
              </a:rPr>
              <a:t>Určete velikost síly </a:t>
            </a:r>
            <a:r>
              <a:rPr lang="cs-CZ" sz="2800" b="1" i="1">
                <a:cs typeface="Arial" charset="0"/>
              </a:rPr>
              <a:t>F</a:t>
            </a:r>
            <a:r>
              <a:rPr lang="cs-CZ" sz="2800" b="1" i="1" baseline="-30000">
                <a:cs typeface="Arial" charset="0"/>
              </a:rPr>
              <a:t>1</a:t>
            </a:r>
            <a:r>
              <a:rPr lang="cs-CZ" sz="2800" b="1" i="1">
                <a:cs typeface="Arial" charset="0"/>
              </a:rPr>
              <a:t> </a:t>
            </a:r>
            <a:r>
              <a:rPr lang="cs-CZ" sz="2800" b="1">
                <a:cs typeface="Arial" charset="0"/>
              </a:rPr>
              <a:t>tak, aby na jednoramenné  páce nastala rovnováha.Tíhu páky zanedbáváme.</a:t>
            </a:r>
            <a:endParaRPr lang="cs-CZ" sz="2800">
              <a:cs typeface="Arial" charset="0"/>
            </a:endParaRPr>
          </a:p>
          <a:p>
            <a:pPr eaLnBrk="0" hangingPunct="0"/>
            <a:r>
              <a:rPr lang="cs-CZ">
                <a:cs typeface="Arial" charset="0"/>
              </a:rPr>
              <a:t> 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705600" y="1676400"/>
            <a:ext cx="27368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120 N</a:t>
            </a:r>
          </a:p>
          <a:p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?</a:t>
            </a:r>
          </a:p>
          <a:p>
            <a:r>
              <a:rPr lang="cs-CZ" sz="2800">
                <a:latin typeface="Calibri" pitchFamily="34" charset="0"/>
              </a:rPr>
              <a:t>a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3</a:t>
            </a:r>
          </a:p>
          <a:p>
            <a:r>
              <a:rPr lang="cs-CZ" sz="2800">
                <a:latin typeface="Calibri" pitchFamily="34" charset="0"/>
              </a:rPr>
              <a:t>a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9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743200" y="3886200"/>
            <a:ext cx="41910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F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2</a:t>
            </a:r>
            <a:endParaRPr lang="cs-CZ" sz="2800">
              <a:latin typeface="Calibri" pitchFamily="34" charset="0"/>
            </a:endParaRPr>
          </a:p>
          <a:p>
            <a:pPr algn="ctr"/>
            <a:r>
              <a:rPr lang="cs-CZ" sz="2800">
                <a:latin typeface="Calibri" pitchFamily="34" charset="0"/>
              </a:rPr>
              <a:t>  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. 3 = 120 . 9</a:t>
            </a:r>
          </a:p>
          <a:p>
            <a:pPr algn="ctr"/>
            <a:r>
              <a:rPr lang="cs-CZ" sz="2800">
                <a:latin typeface="Calibri" pitchFamily="34" charset="0"/>
              </a:rPr>
              <a:t>      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360 N</a:t>
            </a:r>
          </a:p>
          <a:p>
            <a:pPr algn="ctr"/>
            <a:endParaRPr lang="cs-CZ" sz="2800">
              <a:latin typeface="Calibri" pitchFamily="34" charset="0"/>
            </a:endParaRPr>
          </a:p>
          <a:p>
            <a:pPr algn="ctr"/>
            <a:r>
              <a:rPr lang="cs-CZ" sz="2800">
                <a:latin typeface="Calibri" pitchFamily="34" charset="0"/>
              </a:rPr>
              <a:t>Síla musí mít velikost 360 N</a:t>
            </a:r>
          </a:p>
        </p:txBody>
      </p:sp>
      <p:sp>
        <p:nvSpPr>
          <p:cNvPr id="18438" name="Text Box 3"/>
          <p:cNvSpPr txBox="1">
            <a:spLocks noChangeArrowheads="1"/>
          </p:cNvSpPr>
          <p:nvPr/>
        </p:nvSpPr>
        <p:spPr bwMode="auto">
          <a:xfrm>
            <a:off x="6172200" y="2590800"/>
            <a:ext cx="18065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s-CZ" i="1">
                <a:cs typeface="Arial" charset="0"/>
              </a:rPr>
              <a:t>o</a:t>
            </a:r>
            <a:endParaRPr lang="cs-CZ" sz="800">
              <a:cs typeface="Arial" charset="0"/>
            </a:endParaRPr>
          </a:p>
          <a:p>
            <a:pPr eaLnBrk="0" hangingPunct="0"/>
            <a:endParaRPr lang="cs-CZ">
              <a:cs typeface="Arial" charset="0"/>
            </a:endParaRPr>
          </a:p>
        </p:txBody>
      </p:sp>
      <p:grpSp>
        <p:nvGrpSpPr>
          <p:cNvPr id="18439" name="Skupina 132"/>
          <p:cNvGrpSpPr>
            <a:grpSpLocks/>
          </p:cNvGrpSpPr>
          <p:nvPr/>
        </p:nvGrpSpPr>
        <p:grpSpPr bwMode="auto">
          <a:xfrm>
            <a:off x="457200" y="1066800"/>
            <a:ext cx="5729288" cy="3227388"/>
            <a:chOff x="1295400" y="2438400"/>
            <a:chExt cx="5728734" cy="3227906"/>
          </a:xfrm>
        </p:grpSpPr>
        <p:grpSp>
          <p:nvGrpSpPr>
            <p:cNvPr id="18440" name="Group 8"/>
            <p:cNvGrpSpPr>
              <a:grpSpLocks/>
            </p:cNvGrpSpPr>
            <p:nvPr/>
          </p:nvGrpSpPr>
          <p:grpSpPr bwMode="auto">
            <a:xfrm>
              <a:off x="1295400" y="3810000"/>
              <a:ext cx="5502349" cy="399350"/>
              <a:chOff x="3450" y="4739"/>
              <a:chExt cx="3105" cy="495"/>
            </a:xfrm>
          </p:grpSpPr>
          <p:grpSp>
            <p:nvGrpSpPr>
              <p:cNvPr id="18446" name="Group 34"/>
              <p:cNvGrpSpPr>
                <a:grpSpLocks/>
              </p:cNvGrpSpPr>
              <p:nvPr/>
            </p:nvGrpSpPr>
            <p:grpSpPr bwMode="auto">
              <a:xfrm>
                <a:off x="3450" y="4739"/>
                <a:ext cx="2070" cy="495"/>
                <a:chOff x="3450" y="4739"/>
                <a:chExt cx="2070" cy="495"/>
              </a:xfrm>
            </p:grpSpPr>
            <p:grpSp>
              <p:nvGrpSpPr>
                <p:cNvPr id="18472" name="Group 55"/>
                <p:cNvGrpSpPr>
                  <a:grpSpLocks/>
                </p:cNvGrpSpPr>
                <p:nvPr/>
              </p:nvGrpSpPr>
              <p:grpSpPr bwMode="auto">
                <a:xfrm>
                  <a:off x="3450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93" name="Line 58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94" name="Line 57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95" name="Line 56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73" name="Group 51"/>
                <p:cNvGrpSpPr>
                  <a:grpSpLocks/>
                </p:cNvGrpSpPr>
                <p:nvPr/>
              </p:nvGrpSpPr>
              <p:grpSpPr bwMode="auto">
                <a:xfrm>
                  <a:off x="3795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90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91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92" name="Line 52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74" name="Group 47"/>
                <p:cNvGrpSpPr>
                  <a:grpSpLocks/>
                </p:cNvGrpSpPr>
                <p:nvPr/>
              </p:nvGrpSpPr>
              <p:grpSpPr bwMode="auto">
                <a:xfrm>
                  <a:off x="4140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87" name="Line 50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8" name="Line 49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9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75" name="Group 43"/>
                <p:cNvGrpSpPr>
                  <a:grpSpLocks/>
                </p:cNvGrpSpPr>
                <p:nvPr/>
              </p:nvGrpSpPr>
              <p:grpSpPr bwMode="auto">
                <a:xfrm>
                  <a:off x="4485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84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5" name="Line 45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6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76" name="Group 39"/>
                <p:cNvGrpSpPr>
                  <a:grpSpLocks/>
                </p:cNvGrpSpPr>
                <p:nvPr/>
              </p:nvGrpSpPr>
              <p:grpSpPr bwMode="auto">
                <a:xfrm>
                  <a:off x="4830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81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2" name="Line 41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3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77" name="Group 35"/>
                <p:cNvGrpSpPr>
                  <a:grpSpLocks/>
                </p:cNvGrpSpPr>
                <p:nvPr/>
              </p:nvGrpSpPr>
              <p:grpSpPr bwMode="auto">
                <a:xfrm>
                  <a:off x="5175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78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79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80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</p:grpSp>
          <p:grpSp>
            <p:nvGrpSpPr>
              <p:cNvPr id="18447" name="Group 9"/>
              <p:cNvGrpSpPr>
                <a:grpSpLocks/>
              </p:cNvGrpSpPr>
              <p:nvPr/>
            </p:nvGrpSpPr>
            <p:grpSpPr bwMode="auto">
              <a:xfrm>
                <a:off x="4485" y="4739"/>
                <a:ext cx="2070" cy="495"/>
                <a:chOff x="3450" y="4739"/>
                <a:chExt cx="2070" cy="495"/>
              </a:xfrm>
            </p:grpSpPr>
            <p:grpSp>
              <p:nvGrpSpPr>
                <p:cNvPr id="18448" name="Group 30"/>
                <p:cNvGrpSpPr>
                  <a:grpSpLocks/>
                </p:cNvGrpSpPr>
                <p:nvPr/>
              </p:nvGrpSpPr>
              <p:grpSpPr bwMode="auto">
                <a:xfrm>
                  <a:off x="3450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69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70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71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49" name="Group 26"/>
                <p:cNvGrpSpPr>
                  <a:grpSpLocks/>
                </p:cNvGrpSpPr>
                <p:nvPr/>
              </p:nvGrpSpPr>
              <p:grpSpPr bwMode="auto">
                <a:xfrm>
                  <a:off x="3795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66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67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68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50" name="Group 22"/>
                <p:cNvGrpSpPr>
                  <a:grpSpLocks/>
                </p:cNvGrpSpPr>
                <p:nvPr/>
              </p:nvGrpSpPr>
              <p:grpSpPr bwMode="auto">
                <a:xfrm>
                  <a:off x="4140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63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64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65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51" name="Group 18"/>
                <p:cNvGrpSpPr>
                  <a:grpSpLocks/>
                </p:cNvGrpSpPr>
                <p:nvPr/>
              </p:nvGrpSpPr>
              <p:grpSpPr bwMode="auto">
                <a:xfrm>
                  <a:off x="4485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60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61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62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52" name="Group 14"/>
                <p:cNvGrpSpPr>
                  <a:grpSpLocks/>
                </p:cNvGrpSpPr>
                <p:nvPr/>
              </p:nvGrpSpPr>
              <p:grpSpPr bwMode="auto">
                <a:xfrm>
                  <a:off x="4830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57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58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59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grpSp>
              <p:nvGrpSpPr>
                <p:cNvPr id="18453" name="Group 10"/>
                <p:cNvGrpSpPr>
                  <a:grpSpLocks/>
                </p:cNvGrpSpPr>
                <p:nvPr/>
              </p:nvGrpSpPr>
              <p:grpSpPr bwMode="auto">
                <a:xfrm>
                  <a:off x="5175" y="4739"/>
                  <a:ext cx="345" cy="495"/>
                  <a:chOff x="1740" y="2535"/>
                  <a:chExt cx="2055" cy="495"/>
                </a:xfrm>
              </p:grpSpPr>
              <p:sp>
                <p:nvSpPr>
                  <p:cNvPr id="18454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3030"/>
                    <a:ext cx="205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55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740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18456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3795" y="2535"/>
                    <a:ext cx="0" cy="49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</p:grpSp>
        </p:grpSp>
        <p:sp>
          <p:nvSpPr>
            <p:cNvPr id="18441" name="Line 7"/>
            <p:cNvSpPr>
              <a:spLocks noChangeShapeType="1"/>
            </p:cNvSpPr>
            <p:nvPr/>
          </p:nvSpPr>
          <p:spPr bwMode="auto">
            <a:xfrm>
              <a:off x="1295400" y="4191000"/>
              <a:ext cx="0" cy="124645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2" name="Text Box 5"/>
            <p:cNvSpPr txBox="1">
              <a:spLocks noChangeArrowheads="1"/>
            </p:cNvSpPr>
            <p:nvPr/>
          </p:nvSpPr>
          <p:spPr bwMode="auto">
            <a:xfrm>
              <a:off x="1605516" y="5061231"/>
              <a:ext cx="1806206" cy="605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cs-CZ" i="1">
                  <a:cs typeface="Arial" charset="0"/>
                </a:rPr>
                <a:t>F</a:t>
              </a:r>
              <a:r>
                <a:rPr lang="cs-CZ" i="1" baseline="-30000">
                  <a:cs typeface="Arial" charset="0"/>
                </a:rPr>
                <a:t>2</a:t>
              </a:r>
              <a:r>
                <a:rPr lang="cs-CZ" i="1">
                  <a:cs typeface="Arial" charset="0"/>
                </a:rPr>
                <a:t> = 120 N</a:t>
              </a:r>
              <a:endParaRPr lang="cs-CZ" sz="800">
                <a:cs typeface="Arial" charset="0"/>
              </a:endParaRPr>
            </a:p>
            <a:p>
              <a:pPr eaLnBrk="0" hangingPunct="0"/>
              <a:endParaRPr lang="cs-CZ">
                <a:cs typeface="Arial" charset="0"/>
              </a:endParaRPr>
            </a:p>
          </p:txBody>
        </p:sp>
        <p:sp>
          <p:nvSpPr>
            <p:cNvPr id="18443" name="Text Box 4"/>
            <p:cNvSpPr txBox="1">
              <a:spLocks noChangeArrowheads="1"/>
            </p:cNvSpPr>
            <p:nvPr/>
          </p:nvSpPr>
          <p:spPr bwMode="auto">
            <a:xfrm>
              <a:off x="5217928" y="2665132"/>
              <a:ext cx="1806206" cy="629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cs-CZ" i="1">
                  <a:cs typeface="Arial" charset="0"/>
                </a:rPr>
                <a:t>F</a:t>
              </a:r>
              <a:r>
                <a:rPr lang="cs-CZ" i="1" baseline="-30000">
                  <a:cs typeface="Arial" charset="0"/>
                </a:rPr>
                <a:t>1</a:t>
              </a:r>
              <a:r>
                <a:rPr lang="cs-CZ" i="1">
                  <a:cs typeface="Arial" charset="0"/>
                </a:rPr>
                <a:t> = ?</a:t>
              </a:r>
              <a:endParaRPr lang="cs-CZ" sz="800">
                <a:cs typeface="Arial" charset="0"/>
              </a:endParaRPr>
            </a:p>
            <a:p>
              <a:pPr eaLnBrk="0" hangingPunct="0"/>
              <a:endParaRPr lang="cs-CZ">
                <a:cs typeface="Arial" charset="0"/>
              </a:endParaRPr>
            </a:p>
          </p:txBody>
        </p:sp>
        <p:sp>
          <p:nvSpPr>
            <p:cNvPr id="18444" name="AutoShape 2"/>
            <p:cNvSpPr>
              <a:spLocks noChangeArrowheads="1"/>
            </p:cNvSpPr>
            <p:nvPr/>
          </p:nvSpPr>
          <p:spPr bwMode="auto">
            <a:xfrm>
              <a:off x="6629400" y="4191000"/>
              <a:ext cx="311002" cy="411451"/>
            </a:xfrm>
            <a:prstGeom prst="triangle">
              <a:avLst>
                <a:gd name="adj" fmla="val 50000"/>
              </a:avLst>
            </a:prstGeom>
            <a:solidFill>
              <a:srgbClr val="800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latin typeface="Calibri" pitchFamily="34" charset="0"/>
              </a:endParaRPr>
            </a:p>
          </p:txBody>
        </p:sp>
        <p:cxnSp>
          <p:nvCxnSpPr>
            <p:cNvPr id="131" name="Přímá spojovací šipka 130"/>
            <p:cNvCxnSpPr>
              <a:stCxn id="18461" idx="1"/>
            </p:cNvCxnSpPr>
            <p:nvPr/>
          </p:nvCxnSpPr>
          <p:spPr>
            <a:xfrm rot="16200000" flipV="1">
              <a:off x="4073029" y="3318018"/>
              <a:ext cx="1770347" cy="1111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Obdélník 3"/>
          <p:cNvSpPr>
            <a:spLocks noChangeArrowheads="1"/>
          </p:cNvSpPr>
          <p:nvPr/>
        </p:nvSpPr>
        <p:spPr bwMode="auto">
          <a:xfrm>
            <a:off x="457200" y="457200"/>
            <a:ext cx="79930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>
                <a:latin typeface="Calibri" pitchFamily="34" charset="0"/>
              </a:rPr>
              <a:t>Na páce je zavěšeno závaží o hmotnosti 0,6 kg. Do kterého bodu je nutno zavěsit závaží o hmotnosti </a:t>
            </a:r>
            <a:r>
              <a:rPr lang="cs-CZ" sz="2800" b="1" dirty="0" smtClean="0">
                <a:latin typeface="Calibri" pitchFamily="34" charset="0"/>
              </a:rPr>
              <a:t>    0,4 </a:t>
            </a:r>
            <a:r>
              <a:rPr lang="cs-CZ" sz="2800" b="1" dirty="0">
                <a:latin typeface="Calibri" pitchFamily="34" charset="0"/>
              </a:rPr>
              <a:t>kg, má-li být na páce rovnováha?</a:t>
            </a:r>
            <a:endParaRPr lang="cs-CZ" sz="2800" dirty="0">
              <a:latin typeface="Calibri" pitchFamily="34" charset="0"/>
            </a:endParaRPr>
          </a:p>
        </p:txBody>
      </p:sp>
      <p:pic>
        <p:nvPicPr>
          <p:cNvPr id="19458" name="Picture 2" descr="http://testyfyz.wz.cz/jednstro/jednst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057400"/>
            <a:ext cx="8604250" cy="34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3"/>
          <p:cNvGraphicFramePr>
            <a:graphicFrameLocks/>
          </p:cNvGraphicFramePr>
          <p:nvPr/>
        </p:nvGraphicFramePr>
        <p:xfrm>
          <a:off x="1371600" y="5029200"/>
          <a:ext cx="6477001" cy="73152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33400"/>
                <a:gridCol w="427936"/>
                <a:gridCol w="480668"/>
                <a:gridCol w="480668"/>
                <a:gridCol w="228317"/>
                <a:gridCol w="480668"/>
                <a:gridCol w="480668"/>
                <a:gridCol w="480668"/>
                <a:gridCol w="480668"/>
                <a:gridCol w="480668"/>
                <a:gridCol w="480668"/>
                <a:gridCol w="480668"/>
                <a:gridCol w="480668"/>
                <a:gridCol w="480668"/>
              </a:tblGrid>
              <a:tr h="73152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/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cs-CZ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</a:t>
                      </a:r>
                      <a:endParaRPr lang="cs-CZ" sz="2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/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D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/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cs-CZ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E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8" name="Vývojový diagram: spojka 7"/>
          <p:cNvSpPr/>
          <p:nvPr/>
        </p:nvSpPr>
        <p:spPr>
          <a:xfrm>
            <a:off x="4267200" y="5105400"/>
            <a:ext cx="576263" cy="576263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3048000"/>
            <a:ext cx="5902325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762000"/>
            <a:ext cx="6746875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Šipka dolů 5"/>
          <p:cNvSpPr/>
          <p:nvPr/>
        </p:nvSpPr>
        <p:spPr>
          <a:xfrm>
            <a:off x="4038600" y="3276600"/>
            <a:ext cx="152400" cy="762000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Šipka nahoru 6"/>
          <p:cNvSpPr/>
          <p:nvPr/>
        </p:nvSpPr>
        <p:spPr>
          <a:xfrm>
            <a:off x="6400800" y="3429000"/>
            <a:ext cx="152400" cy="685800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6096000" y="2590800"/>
          <a:ext cx="450850" cy="450850"/>
        </p:xfrm>
        <a:graphic>
          <a:graphicData uri="http://schemas.openxmlformats.org/presentationml/2006/ole">
            <p:oleObj spid="_x0000_s1028" name="Rovnice" r:id="rId5" imgW="139680" imgH="13968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3830638" y="2768600"/>
          <a:ext cx="409575" cy="246063"/>
        </p:xfrm>
        <a:graphic>
          <a:graphicData uri="http://schemas.openxmlformats.org/presentationml/2006/ole">
            <p:oleObj spid="_x0000_s1029" name="Rovnice" r:id="rId6" imgW="126720" imgH="75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1447800"/>
            <a:ext cx="4843463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705600" y="1676400"/>
            <a:ext cx="27368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400 N</a:t>
            </a:r>
          </a:p>
          <a:p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100 N</a:t>
            </a:r>
          </a:p>
          <a:p>
            <a:r>
              <a:rPr lang="cs-CZ" sz="2800">
                <a:latin typeface="Calibri" pitchFamily="34" charset="0"/>
              </a:rPr>
              <a:t>a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4 m</a:t>
            </a:r>
          </a:p>
          <a:p>
            <a:r>
              <a:rPr lang="cs-CZ" sz="2800">
                <a:latin typeface="Calibri" pitchFamily="34" charset="0"/>
              </a:rPr>
              <a:t>a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?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743200" y="3886200"/>
            <a:ext cx="419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>
                <a:latin typeface="Calibri" pitchFamily="34" charset="0"/>
              </a:rPr>
              <a:t>F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F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800" baseline="-25000">
                <a:latin typeface="Calibri" pitchFamily="34" charset="0"/>
              </a:rPr>
              <a:t>2</a:t>
            </a:r>
            <a:endParaRPr lang="cs-CZ" sz="2800">
              <a:latin typeface="Calibri" pitchFamily="34" charset="0"/>
            </a:endParaRPr>
          </a:p>
          <a:p>
            <a:pPr algn="ctr"/>
            <a:r>
              <a:rPr lang="cs-CZ" sz="2800">
                <a:latin typeface="Calibri" pitchFamily="34" charset="0"/>
              </a:rPr>
              <a:t>  100 . 4 = 400 . a</a:t>
            </a:r>
            <a:r>
              <a:rPr lang="cs-CZ" sz="2800" baseline="-25000">
                <a:latin typeface="Calibri" pitchFamily="34" charset="0"/>
              </a:rPr>
              <a:t>2</a:t>
            </a:r>
            <a:endParaRPr lang="cs-CZ" sz="2800">
              <a:latin typeface="Calibri" pitchFamily="34" charset="0"/>
            </a:endParaRPr>
          </a:p>
          <a:p>
            <a:pPr algn="ctr"/>
            <a:r>
              <a:rPr lang="cs-CZ" sz="2800">
                <a:latin typeface="Calibri" pitchFamily="34" charset="0"/>
              </a:rPr>
              <a:t>      a</a:t>
            </a:r>
            <a:r>
              <a:rPr lang="cs-CZ" sz="28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1 m</a:t>
            </a:r>
          </a:p>
          <a:p>
            <a:pPr algn="ctr"/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3962400"/>
            <a:ext cx="22098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8600"/>
            <a:ext cx="7924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šipka 6"/>
          <p:cNvCxnSpPr/>
          <p:nvPr/>
        </p:nvCxnSpPr>
        <p:spPr>
          <a:xfrm rot="5400000">
            <a:off x="2211387" y="5637213"/>
            <a:ext cx="1065213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 flipH="1" flipV="1">
            <a:off x="838994" y="4190206"/>
            <a:ext cx="6096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Levá složená závorka 10"/>
          <p:cNvSpPr/>
          <p:nvPr/>
        </p:nvSpPr>
        <p:spPr>
          <a:xfrm rot="6929713">
            <a:off x="1590675" y="3894138"/>
            <a:ext cx="390525" cy="1127125"/>
          </a:xfrm>
          <a:prstGeom prst="leftBrace">
            <a:avLst>
              <a:gd name="adj1" fmla="val 49966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Levá složená závorka 13"/>
          <p:cNvSpPr/>
          <p:nvPr/>
        </p:nvSpPr>
        <p:spPr>
          <a:xfrm rot="17548457">
            <a:off x="2356644" y="4775994"/>
            <a:ext cx="185737" cy="606425"/>
          </a:xfrm>
          <a:prstGeom prst="leftBrace">
            <a:avLst>
              <a:gd name="adj1" fmla="val 49966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352800" y="2895600"/>
            <a:ext cx="27368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m = 100 kg</a:t>
            </a:r>
          </a:p>
          <a:p>
            <a:r>
              <a:rPr lang="cs-CZ" sz="2800">
                <a:latin typeface="Calibri" pitchFamily="34" charset="0"/>
              </a:rPr>
              <a:t>F</a:t>
            </a:r>
            <a:r>
              <a:rPr lang="cs-CZ" sz="24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1000 N</a:t>
            </a:r>
          </a:p>
          <a:p>
            <a:r>
              <a:rPr lang="cs-CZ" sz="2800">
                <a:latin typeface="Calibri" pitchFamily="34" charset="0"/>
              </a:rPr>
              <a:t>F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?</a:t>
            </a:r>
          </a:p>
          <a:p>
            <a:r>
              <a:rPr lang="cs-CZ" sz="2800">
                <a:latin typeface="Calibri" pitchFamily="34" charset="0"/>
              </a:rPr>
              <a:t>a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2m</a:t>
            </a:r>
          </a:p>
          <a:p>
            <a:r>
              <a:rPr lang="cs-CZ" sz="2800">
                <a:latin typeface="Calibri" pitchFamily="34" charset="0"/>
              </a:rPr>
              <a:t>a</a:t>
            </a:r>
            <a:r>
              <a:rPr lang="cs-CZ" sz="24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0,5 m</a:t>
            </a: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auto">
          <a:xfrm>
            <a:off x="1371600" y="5715000"/>
            <a:ext cx="14176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cs typeface="Arial" charset="0"/>
              </a:rPr>
              <a:t>F</a:t>
            </a:r>
            <a:r>
              <a:rPr lang="cs-CZ" i="1" baseline="-30000">
                <a:cs typeface="Arial" charset="0"/>
              </a:rPr>
              <a:t>2</a:t>
            </a:r>
            <a:r>
              <a:rPr lang="cs-CZ" i="1">
                <a:cs typeface="Arial" charset="0"/>
              </a:rPr>
              <a:t> = 1000 N</a:t>
            </a:r>
            <a:endParaRPr lang="cs-CZ" sz="800">
              <a:cs typeface="Arial" charset="0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381000" y="3505200"/>
            <a:ext cx="801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cs typeface="Arial" charset="0"/>
              </a:rPr>
              <a:t>F</a:t>
            </a:r>
            <a:r>
              <a:rPr lang="cs-CZ" i="1" baseline="-30000">
                <a:cs typeface="Arial" charset="0"/>
              </a:rPr>
              <a:t>1</a:t>
            </a:r>
            <a:r>
              <a:rPr lang="cs-CZ" i="1">
                <a:cs typeface="Arial" charset="0"/>
              </a:rPr>
              <a:t> = ?</a:t>
            </a:r>
            <a:endParaRPr lang="cs-CZ" sz="800">
              <a:cs typeface="Arial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4724400" y="3657600"/>
            <a:ext cx="419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>
                <a:latin typeface="Calibri" pitchFamily="34" charset="0"/>
              </a:rPr>
              <a:t>F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 = F</a:t>
            </a:r>
            <a:r>
              <a:rPr lang="cs-CZ" sz="24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. a</a:t>
            </a:r>
            <a:r>
              <a:rPr lang="cs-CZ" sz="2400" baseline="-25000">
                <a:latin typeface="Calibri" pitchFamily="34" charset="0"/>
              </a:rPr>
              <a:t>2</a:t>
            </a:r>
            <a:endParaRPr lang="cs-CZ" sz="2800">
              <a:latin typeface="Calibri" pitchFamily="34" charset="0"/>
            </a:endParaRPr>
          </a:p>
          <a:p>
            <a:pPr algn="ctr"/>
            <a:r>
              <a:rPr lang="cs-CZ" sz="2800">
                <a:latin typeface="Calibri" pitchFamily="34" charset="0"/>
              </a:rPr>
              <a:t>          F</a:t>
            </a:r>
            <a:r>
              <a:rPr lang="cs-CZ" sz="2400" baseline="-25000">
                <a:latin typeface="Calibri" pitchFamily="34" charset="0"/>
              </a:rPr>
              <a:t>1</a:t>
            </a:r>
            <a:r>
              <a:rPr lang="cs-CZ" sz="2800">
                <a:latin typeface="Calibri" pitchFamily="34" charset="0"/>
              </a:rPr>
              <a:t>. 2 = 1000 . 0,5</a:t>
            </a:r>
          </a:p>
          <a:p>
            <a:pPr algn="ctr"/>
            <a:r>
              <a:rPr lang="cs-CZ" sz="2800">
                <a:latin typeface="Calibri" pitchFamily="34" charset="0"/>
              </a:rPr>
              <a:t>   F</a:t>
            </a:r>
            <a:r>
              <a:rPr lang="cs-CZ" sz="2400" baseline="-25000">
                <a:latin typeface="Calibri" pitchFamily="34" charset="0"/>
              </a:rPr>
              <a:t>2</a:t>
            </a:r>
            <a:r>
              <a:rPr lang="cs-CZ" sz="2800">
                <a:latin typeface="Calibri" pitchFamily="34" charset="0"/>
              </a:rPr>
              <a:t> = 250 N</a:t>
            </a:r>
          </a:p>
          <a:p>
            <a:pPr algn="ctr"/>
            <a:endParaRPr lang="cs-CZ" sz="2800">
              <a:latin typeface="Calibri" pitchFamily="34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1676400" y="3886200"/>
            <a:ext cx="1223963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a</a:t>
            </a:r>
            <a:r>
              <a:rPr lang="cs-CZ" sz="1600" baseline="-25000">
                <a:latin typeface="Calibri" pitchFamily="34" charset="0"/>
              </a:rPr>
              <a:t>1</a:t>
            </a:r>
            <a:r>
              <a:rPr lang="cs-CZ">
                <a:latin typeface="Calibri" pitchFamily="34" charset="0"/>
              </a:rPr>
              <a:t> = 2 m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1676400" y="5257800"/>
            <a:ext cx="1223963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a</a:t>
            </a:r>
            <a:r>
              <a:rPr lang="cs-CZ" sz="1600" baseline="-25000">
                <a:latin typeface="Calibri" pitchFamily="34" charset="0"/>
              </a:rPr>
              <a:t>2</a:t>
            </a:r>
            <a:r>
              <a:rPr lang="cs-CZ" sz="1600">
                <a:latin typeface="Calibri" pitchFamily="34" charset="0"/>
              </a:rPr>
              <a:t> </a:t>
            </a:r>
            <a:r>
              <a:rPr lang="cs-CZ">
                <a:latin typeface="Calibri" pitchFamily="34" charset="0"/>
              </a:rPr>
              <a:t>= 0,5 m</a:t>
            </a:r>
          </a:p>
        </p:txBody>
      </p:sp>
      <p:sp>
        <p:nvSpPr>
          <p:cNvPr id="23" name="Obdélník 22"/>
          <p:cNvSpPr>
            <a:spLocks noChangeArrowheads="1"/>
          </p:cNvSpPr>
          <p:nvPr/>
        </p:nvSpPr>
        <p:spPr bwMode="auto">
          <a:xfrm>
            <a:off x="3429000" y="5562600"/>
            <a:ext cx="4159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>
                <a:latin typeface="Calibri" pitchFamily="34" charset="0"/>
              </a:rPr>
              <a:t>Síla musí mít velikost 250 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build="p"/>
      <p:bldP spid="17" grpId="0"/>
      <p:bldP spid="18" grpId="0"/>
      <p:bldP spid="19" grpId="0" build="p"/>
      <p:bldP spid="20" grpId="1"/>
      <p:bldP spid="21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ovéPole 1"/>
          <p:cNvSpPr txBox="1">
            <a:spLocks noChangeArrowheads="1"/>
          </p:cNvSpPr>
          <p:nvPr/>
        </p:nvSpPr>
        <p:spPr bwMode="auto">
          <a:xfrm>
            <a:off x="609600" y="609600"/>
            <a:ext cx="7924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</a:rPr>
              <a:t>Použité materiály:</a:t>
            </a:r>
          </a:p>
          <a:p>
            <a:r>
              <a:rPr lang="en-US" dirty="0" smtClean="0"/>
              <a:t> </a:t>
            </a:r>
            <a:endParaRPr lang="cs-CZ" dirty="0" smtClean="0"/>
          </a:p>
          <a:p>
            <a:r>
              <a:rPr lang="en-US" dirty="0" err="1" smtClean="0"/>
              <a:t>Kolářová</a:t>
            </a:r>
            <a:r>
              <a:rPr lang="en-US" dirty="0" smtClean="0"/>
              <a:t>, </a:t>
            </a:r>
            <a:r>
              <a:rPr lang="en-US" dirty="0" err="1" smtClean="0"/>
              <a:t>Bohuněk</a:t>
            </a:r>
            <a:r>
              <a:rPr lang="en-US" dirty="0" smtClean="0"/>
              <a:t> – </a:t>
            </a:r>
            <a:r>
              <a:rPr lang="en-US" dirty="0" err="1" smtClean="0"/>
              <a:t>Fyzika</a:t>
            </a:r>
            <a:r>
              <a:rPr lang="en-US" dirty="0" smtClean="0"/>
              <a:t> pro 7. </a:t>
            </a:r>
            <a:r>
              <a:rPr lang="en-US" dirty="0" err="1" smtClean="0"/>
              <a:t>ročník</a:t>
            </a:r>
            <a:r>
              <a:rPr lang="en-US" dirty="0" smtClean="0"/>
              <a:t> ZŠ, </a:t>
            </a:r>
            <a:r>
              <a:rPr lang="en-US" dirty="0" err="1" smtClean="0"/>
              <a:t>nakladatelství</a:t>
            </a:r>
            <a:r>
              <a:rPr lang="en-US" dirty="0" smtClean="0"/>
              <a:t> Prometheus</a:t>
            </a:r>
            <a:endParaRPr lang="cs-CZ" dirty="0" smtClean="0"/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24578" name="Obdélník 2"/>
          <p:cNvSpPr>
            <a:spLocks noChangeArrowheads="1"/>
          </p:cNvSpPr>
          <p:nvPr/>
        </p:nvSpPr>
        <p:spPr bwMode="auto">
          <a:xfrm>
            <a:off x="685800" y="1524000"/>
            <a:ext cx="31633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latin typeface="Calibri" pitchFamily="34" charset="0"/>
                <a:hlinkClick r:id="rId2"/>
              </a:rPr>
              <a:t>www.</a:t>
            </a:r>
            <a:r>
              <a:rPr lang="cs-CZ" dirty="0" err="1" smtClean="0">
                <a:latin typeface="Calibri" pitchFamily="34" charset="0"/>
                <a:hlinkClick r:id="rId2"/>
              </a:rPr>
              <a:t>cool</a:t>
            </a:r>
            <a:r>
              <a:rPr lang="cs-CZ" dirty="0" smtClean="0">
                <a:latin typeface="Calibri" pitchFamily="34" charset="0"/>
                <a:hlinkClick r:id="rId2"/>
              </a:rPr>
              <a:t>-science-</a:t>
            </a:r>
            <a:r>
              <a:rPr lang="cs-CZ" dirty="0" err="1" smtClean="0">
                <a:latin typeface="Calibri" pitchFamily="34" charset="0"/>
                <a:hlinkClick r:id="rId2"/>
              </a:rPr>
              <a:t>projects.com</a:t>
            </a:r>
            <a:endParaRPr lang="cs-CZ" dirty="0" smtClean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24579" name="Obdélník 3"/>
          <p:cNvSpPr>
            <a:spLocks noChangeArrowheads="1"/>
          </p:cNvSpPr>
          <p:nvPr/>
        </p:nvSpPr>
        <p:spPr bwMode="auto">
          <a:xfrm>
            <a:off x="685800" y="1981200"/>
            <a:ext cx="29502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latin typeface="Calibri" pitchFamily="34" charset="0"/>
                <a:hlinkClick r:id="rId3"/>
              </a:rPr>
              <a:t>www.</a:t>
            </a:r>
            <a:r>
              <a:rPr lang="cs-CZ" dirty="0" err="1" smtClean="0">
                <a:latin typeface="Calibri" pitchFamily="34" charset="0"/>
                <a:hlinkClick r:id="rId3"/>
              </a:rPr>
              <a:t>kristynkakubova.blog.cz</a:t>
            </a:r>
            <a:endParaRPr lang="cs-CZ" dirty="0" smtClean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312</Words>
  <Application>Microsoft Office PowerPoint</Application>
  <PresentationFormat>Předvádění na obrazovce (4:3)</PresentationFormat>
  <Paragraphs>86</Paragraphs>
  <Slides>12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Rovnice</vt:lpstr>
      <vt:lpstr>Snímek 1</vt:lpstr>
      <vt:lpstr>PÁKA - výpočty </vt:lpstr>
      <vt:lpstr>Opakování: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PÁKA - výpočty</dc:title>
  <dc:creator>Katka</dc:creator>
  <cp:lastModifiedBy>Dum</cp:lastModifiedBy>
  <cp:revision>25</cp:revision>
  <dcterms:created xsi:type="dcterms:W3CDTF">2011-02-17T12:56:01Z</dcterms:created>
  <dcterms:modified xsi:type="dcterms:W3CDTF">2013-05-07T13:14:58Z</dcterms:modified>
</cp:coreProperties>
</file>