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60778-F963-44BC-A738-89528C391B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81C2F-B7AF-4344-BD9A-F0CDCEF0DCC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17D711-2A5D-4FB5-BD0E-B9733D9A041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728420-19AB-4C38-8E64-D4F7FF3232A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A173B7-6CDF-48DC-AFB0-24F6405F01A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8B2E29-4362-4354-8018-05E294712D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4D6A9D-882D-4B4B-8EF1-6D4815484D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B9FE0A-D270-4BF0-AF41-8288706974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213452-8D1C-47B7-B714-5A0023F1AD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F3BD1A-67CA-485D-A302-E655EA61CE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4DBA06-4E86-48B6-AF3E-A00B88E138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618DADC-8AEE-4DE2-BDD6-7A703C953F6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274638"/>
            <a:ext cx="66960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-92075" y="2224088"/>
            <a:ext cx="92360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873125" y="2401888"/>
            <a:ext cx="7397750" cy="405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r>
              <a:rPr lang="cs-CZ" sz="3200" b="1">
                <a:solidFill>
                  <a:srgbClr val="FF3300"/>
                </a:solidFill>
              </a:rPr>
              <a:t>FINANČNÍ GRAMOTNOST</a:t>
            </a: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r>
              <a:rPr lang="cs-CZ" sz="3200" b="1">
                <a:solidFill>
                  <a:srgbClr val="0066FF"/>
                </a:solidFill>
              </a:rPr>
              <a:t>VÝNOSNOST  AKTIV</a:t>
            </a: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endParaRPr lang="cs-CZ" sz="3200" b="1">
              <a:solidFill>
                <a:srgbClr val="0066FF"/>
              </a:solidFill>
            </a:endParaRPr>
          </a:p>
          <a:p>
            <a:pPr algn="ctr"/>
            <a:r>
              <a:rPr lang="cs-CZ" b="1"/>
              <a:t>ZŠ HEJNICE						Z. Hyxa</a:t>
            </a:r>
          </a:p>
          <a:p>
            <a:pPr algn="ctr" eaLnBrk="0" hangingPunct="0"/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52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/>
            <a:r>
              <a:rPr lang="cs-CZ" sz="3200" b="1" dirty="0">
                <a:solidFill>
                  <a:srgbClr val="FF3300"/>
                </a:solidFill>
              </a:rPr>
              <a:t>Výnos aktiva</a:t>
            </a:r>
          </a:p>
          <a:p>
            <a:pPr marL="342900" indent="-342900"/>
            <a:endParaRPr lang="cs-CZ" dirty="0"/>
          </a:p>
          <a:p>
            <a:pPr marL="342900" indent="-342900"/>
            <a:r>
              <a:rPr lang="cs-CZ" sz="2800" b="1" dirty="0"/>
              <a:t>Pokud je aktivem vklad v </a:t>
            </a:r>
            <a:r>
              <a:rPr lang="cs-CZ" sz="2800" b="1" dirty="0" smtClean="0"/>
              <a:t>bance, </a:t>
            </a:r>
            <a:r>
              <a:rPr lang="cs-CZ" sz="2800" b="1" dirty="0"/>
              <a:t>výnos je </a:t>
            </a:r>
            <a:r>
              <a:rPr lang="cs-CZ" sz="2800" b="1" dirty="0" smtClean="0">
                <a:solidFill>
                  <a:srgbClr val="0066FF"/>
                </a:solidFill>
              </a:rPr>
              <a:t>úrok.</a:t>
            </a:r>
            <a:endParaRPr lang="cs-CZ" sz="2800" b="1" dirty="0">
              <a:solidFill>
                <a:srgbClr val="0066FF"/>
              </a:solidFill>
            </a:endParaRPr>
          </a:p>
          <a:p>
            <a:pPr marL="342900" indent="-342900"/>
            <a:endParaRPr lang="cs-CZ" dirty="0"/>
          </a:p>
          <a:p>
            <a:pPr marL="342900" indent="-342900"/>
            <a:r>
              <a:rPr lang="cs-CZ" sz="2800" b="1" dirty="0"/>
              <a:t>Př.:</a:t>
            </a:r>
          </a:p>
          <a:p>
            <a:pPr marL="342900" indent="-342900"/>
            <a:endParaRPr lang="cs-CZ" sz="2800" b="1" dirty="0"/>
          </a:p>
          <a:p>
            <a:pPr marL="342900" indent="-342900">
              <a:buFontTx/>
              <a:buAutoNum type="arabicPeriod"/>
            </a:pPr>
            <a:r>
              <a:rPr lang="cs-CZ" sz="2800" b="1" dirty="0"/>
              <a:t>Doma v obálce máš 1000,- Kč po roce máš opět 1000,- Kč 				</a:t>
            </a:r>
            <a:r>
              <a:rPr lang="cs-CZ" sz="2800" b="1" dirty="0" smtClean="0">
                <a:solidFill>
                  <a:srgbClr val="0066FF"/>
                </a:solidFill>
              </a:rPr>
              <a:t>výnos = 0</a:t>
            </a:r>
            <a:endParaRPr lang="cs-CZ" sz="2800" b="1" dirty="0">
              <a:solidFill>
                <a:srgbClr val="0066FF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66FF"/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800" b="1" dirty="0"/>
              <a:t>Do banky vložíš 100000,-Kč po roce máš na účtu 105000,-Kč 				</a:t>
            </a:r>
            <a:r>
              <a:rPr lang="cs-CZ" sz="2800" b="1" dirty="0">
                <a:solidFill>
                  <a:srgbClr val="0066FF"/>
                </a:solidFill>
              </a:rPr>
              <a:t>výnos = 5000,-Kč</a:t>
            </a:r>
          </a:p>
          <a:p>
            <a:pPr marL="342900" indent="-342900">
              <a:buFontTx/>
              <a:buAutoNum type="arabicPeriod"/>
            </a:pPr>
            <a:endParaRPr lang="cs-CZ" dirty="0">
              <a:solidFill>
                <a:srgbClr val="0066FF"/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800" b="1" dirty="0"/>
              <a:t>Koupíš auto za 300000,-Kč za rok ho prodáš za 240000,- Kč  				</a:t>
            </a:r>
            <a:r>
              <a:rPr lang="cs-CZ" sz="2800" b="1" dirty="0">
                <a:solidFill>
                  <a:srgbClr val="0066FF"/>
                </a:solidFill>
              </a:rPr>
              <a:t>výnos = </a:t>
            </a:r>
            <a:r>
              <a:rPr lang="cs-CZ" sz="2800" b="1" dirty="0" smtClean="0">
                <a:solidFill>
                  <a:srgbClr val="0066FF"/>
                </a:solidFill>
              </a:rPr>
              <a:t>- 60000</a:t>
            </a:r>
            <a:r>
              <a:rPr lang="cs-CZ" sz="2800" b="1" dirty="0">
                <a:solidFill>
                  <a:srgbClr val="0066FF"/>
                </a:solidFill>
              </a:rPr>
              <a:t>,-Kč</a:t>
            </a:r>
          </a:p>
          <a:p>
            <a:pPr marL="342900" indent="-342900"/>
            <a:endParaRPr lang="cs-CZ" sz="2800" b="1" dirty="0">
              <a:solidFill>
                <a:srgbClr val="0066FF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66FF"/>
                </a:solidFill>
              </a:rPr>
              <a:t>Výnos může být záporný  = </a:t>
            </a:r>
            <a:r>
              <a:rPr lang="cs-CZ" sz="2800" b="1" dirty="0">
                <a:solidFill>
                  <a:srgbClr val="FF3300"/>
                </a:solidFill>
              </a:rPr>
              <a:t>ztráta</a:t>
            </a:r>
            <a:endParaRPr lang="cs-CZ" sz="28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0" y="177800"/>
            <a:ext cx="9144000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</a:pPr>
            <a:r>
              <a:rPr lang="cs-CZ" sz="2800" b="1" dirty="0">
                <a:solidFill>
                  <a:srgbClr val="FF3300"/>
                </a:solidFill>
              </a:rPr>
              <a:t>Úroková sazba činí:</a:t>
            </a:r>
          </a:p>
          <a:p>
            <a:pPr marL="342900" indent="-342900">
              <a:spcBef>
                <a:spcPct val="50000"/>
              </a:spcBef>
            </a:pPr>
            <a:endParaRPr lang="cs-CZ" dirty="0">
              <a:solidFill>
                <a:srgbClr val="FF3300"/>
              </a:solidFill>
            </a:endParaRPr>
          </a:p>
          <a:p>
            <a:pPr marL="342900" indent="-342900">
              <a:spcBef>
                <a:spcPct val="50000"/>
              </a:spcBef>
            </a:pPr>
            <a:r>
              <a:rPr lang="cs-CZ" sz="2800" b="1" dirty="0"/>
              <a:t>V prvním případě	 </a:t>
            </a:r>
            <a:r>
              <a:rPr lang="cs-CZ" sz="2800" b="1" dirty="0">
                <a:solidFill>
                  <a:srgbClr val="0066FF"/>
                </a:solidFill>
              </a:rPr>
              <a:t>0%</a:t>
            </a:r>
            <a:r>
              <a:rPr lang="cs-CZ" sz="2800" b="1" dirty="0"/>
              <a:t> 		</a:t>
            </a:r>
            <a:r>
              <a:rPr lang="cs-CZ" sz="2800" b="1" dirty="0" err="1"/>
              <a:t>0</a:t>
            </a:r>
            <a:r>
              <a:rPr lang="cs-CZ" sz="2800" b="1" dirty="0"/>
              <a:t>:1000 = 0</a:t>
            </a:r>
          </a:p>
          <a:p>
            <a:pPr marL="342900" indent="-342900">
              <a:spcBef>
                <a:spcPct val="50000"/>
              </a:spcBef>
            </a:pPr>
            <a:r>
              <a:rPr lang="cs-CZ" sz="2800" b="1" dirty="0"/>
              <a:t>Ve druhém případě	 </a:t>
            </a:r>
            <a:r>
              <a:rPr lang="cs-CZ" sz="2800" b="1" dirty="0">
                <a:solidFill>
                  <a:srgbClr val="0066FF"/>
                </a:solidFill>
              </a:rPr>
              <a:t>5%</a:t>
            </a:r>
            <a:r>
              <a:rPr lang="cs-CZ" sz="2800" b="1" dirty="0"/>
              <a:t>		5000 : 100000 = 0,05</a:t>
            </a:r>
          </a:p>
          <a:p>
            <a:pPr marL="342900" indent="-342900">
              <a:spcBef>
                <a:spcPct val="50000"/>
              </a:spcBef>
            </a:pPr>
            <a:r>
              <a:rPr lang="cs-CZ" sz="2800" b="1" dirty="0"/>
              <a:t>Ve třetím případě 	</a:t>
            </a:r>
            <a:r>
              <a:rPr lang="cs-CZ" sz="2800" b="1" dirty="0">
                <a:solidFill>
                  <a:srgbClr val="FF3300"/>
                </a:solidFill>
              </a:rPr>
              <a:t>-20%</a:t>
            </a:r>
            <a:r>
              <a:rPr lang="cs-CZ" sz="2800" b="1" dirty="0"/>
              <a:t>		60000 : 300000 = 0,2</a:t>
            </a:r>
          </a:p>
          <a:p>
            <a:pPr marL="342900" indent="-342900">
              <a:spcBef>
                <a:spcPct val="50000"/>
              </a:spcBef>
            </a:pPr>
            <a:endParaRPr lang="cs-CZ" dirty="0"/>
          </a:p>
          <a:p>
            <a:pPr marL="342900" indent="-342900">
              <a:spcBef>
                <a:spcPct val="50000"/>
              </a:spcBef>
            </a:pPr>
            <a:r>
              <a:rPr lang="cs-CZ" sz="2800" b="1" dirty="0"/>
              <a:t>	Úrokovou sazbu zjistíme , když výnos vydělíme počátečním vkladem </a:t>
            </a:r>
            <a:r>
              <a:rPr lang="cs-CZ" sz="2800" b="1" dirty="0" smtClean="0"/>
              <a:t>(jistinou).</a:t>
            </a:r>
            <a:endParaRPr lang="cs-CZ" sz="2800" b="1" dirty="0"/>
          </a:p>
          <a:p>
            <a:pPr marL="342900" indent="-342900">
              <a:spcBef>
                <a:spcPct val="50000"/>
              </a:spcBef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-92075" y="-7938"/>
            <a:ext cx="9236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0"/>
            <a:ext cx="9144000" cy="689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/>
            <a:r>
              <a:rPr lang="cs-CZ" sz="3200" b="1" dirty="0">
                <a:solidFill>
                  <a:srgbClr val="FF3300"/>
                </a:solidFill>
              </a:rPr>
              <a:t>Faktory ovlivňující výnosnost aktiva</a:t>
            </a:r>
          </a:p>
          <a:p>
            <a:pPr marL="342900" indent="-342900" algn="ctr"/>
            <a:endParaRPr lang="cs-CZ" sz="3200" b="1" dirty="0">
              <a:solidFill>
                <a:srgbClr val="FF3300"/>
              </a:solidFill>
            </a:endParaRPr>
          </a:p>
          <a:p>
            <a:pPr marL="342900" indent="-342900"/>
            <a:endParaRPr lang="cs-CZ" dirty="0"/>
          </a:p>
          <a:p>
            <a:pPr marL="342900" indent="-342900"/>
            <a:r>
              <a:rPr lang="cs-CZ" sz="2800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1</a:t>
            </a:r>
            <a:r>
              <a:rPr lang="cs-CZ" sz="2800" dirty="0">
                <a:solidFill>
                  <a:srgbClr val="0066FF"/>
                </a:solidFill>
              </a:rPr>
              <a:t>. </a:t>
            </a:r>
            <a:r>
              <a:rPr lang="cs-CZ" sz="2800" b="1" dirty="0">
                <a:solidFill>
                  <a:srgbClr val="0066FF"/>
                </a:solidFill>
              </a:rPr>
              <a:t>Náklady spojené s pořízením</a:t>
            </a:r>
            <a:r>
              <a:rPr lang="cs-CZ" sz="2800" b="1" dirty="0"/>
              <a:t> </a:t>
            </a:r>
            <a:r>
              <a:rPr lang="cs-CZ" sz="2800" b="1" dirty="0" smtClean="0"/>
              <a:t>(např</a:t>
            </a:r>
            <a:r>
              <a:rPr lang="cs-CZ" sz="2800" b="1" dirty="0"/>
              <a:t>. nutnost 	založení a vedení účtu, výpisy atd</a:t>
            </a:r>
            <a:r>
              <a:rPr lang="cs-CZ" sz="2800" b="1" dirty="0" smtClean="0"/>
              <a:t>.).</a:t>
            </a:r>
            <a:endParaRPr lang="cs-CZ" sz="2800" b="1" dirty="0"/>
          </a:p>
          <a:p>
            <a:pPr marL="342900" indent="-342900"/>
            <a:endParaRPr lang="cs-CZ" sz="2800" b="1" dirty="0"/>
          </a:p>
          <a:p>
            <a:pPr marL="342900" indent="-342900"/>
            <a:r>
              <a:rPr lang="cs-CZ" sz="2800" b="1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2. Doba držení aktiva</a:t>
            </a:r>
          </a:p>
          <a:p>
            <a:pPr marL="342900" indent="-342900"/>
            <a:endParaRPr lang="cs-CZ" sz="2800" b="1" dirty="0"/>
          </a:p>
          <a:p>
            <a:pPr marL="342900" indent="-342900"/>
            <a:r>
              <a:rPr lang="cs-CZ" sz="2800" b="1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3. Míra rizika výnosu</a:t>
            </a:r>
          </a:p>
          <a:p>
            <a:pPr marL="342900" indent="-342900"/>
            <a:endParaRPr lang="cs-CZ" sz="2800" b="1" dirty="0"/>
          </a:p>
          <a:p>
            <a:pPr marL="342900" indent="-342900"/>
            <a:r>
              <a:rPr lang="cs-CZ" sz="2800" b="1" dirty="0" err="1"/>
              <a:t>Př</a:t>
            </a:r>
            <a:r>
              <a:rPr lang="cs-CZ" sz="2800" b="1" dirty="0"/>
              <a:t>: 	</a:t>
            </a:r>
            <a:r>
              <a:rPr lang="cs-CZ" sz="2800" b="1" dirty="0">
                <a:solidFill>
                  <a:srgbClr val="0066FF"/>
                </a:solidFill>
              </a:rPr>
              <a:t>hotovost doma</a:t>
            </a:r>
            <a:r>
              <a:rPr lang="cs-CZ" sz="2800" b="1" dirty="0"/>
              <a:t> – nulový výnos, ale neustále k 	dispozici</a:t>
            </a:r>
          </a:p>
          <a:p>
            <a:pPr marL="342900" indent="-342900"/>
            <a:r>
              <a:rPr lang="cs-CZ" sz="2800" b="1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akcie</a:t>
            </a:r>
            <a:r>
              <a:rPr lang="cs-CZ" sz="2800" b="1" dirty="0"/>
              <a:t> – výnos může být </a:t>
            </a:r>
            <a:r>
              <a:rPr lang="cs-CZ" sz="2800" b="1" dirty="0" smtClean="0"/>
              <a:t>záporný, </a:t>
            </a:r>
            <a:r>
              <a:rPr lang="cs-CZ" sz="2800" b="1" dirty="0"/>
              <a:t>ale i vysoký, 	lze je rychle prodat</a:t>
            </a:r>
          </a:p>
          <a:p>
            <a:pPr marL="342900" indent="-342900"/>
            <a:r>
              <a:rPr lang="cs-CZ" sz="2800" b="1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termínovaný vklad</a:t>
            </a:r>
            <a:r>
              <a:rPr lang="cs-CZ" sz="2800" b="1" dirty="0"/>
              <a:t> – jistý výnos</a:t>
            </a:r>
            <a:r>
              <a:rPr lang="cs-CZ" sz="2800" b="1" dirty="0" smtClean="0"/>
              <a:t>, nelze </a:t>
            </a:r>
            <a:r>
              <a:rPr lang="cs-CZ" sz="2800" b="1" dirty="0"/>
              <a:t>rychle 	prodat (bez pokuty)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-92075" y="65088"/>
            <a:ext cx="9236075" cy="740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/>
              <a:t>	</a:t>
            </a:r>
            <a:r>
              <a:rPr lang="cs-CZ" sz="2800" b="1" dirty="0">
                <a:solidFill>
                  <a:srgbClr val="0066FF"/>
                </a:solidFill>
              </a:rPr>
              <a:t>auto</a:t>
            </a:r>
            <a:r>
              <a:rPr lang="cs-CZ" sz="2800" b="1" dirty="0"/>
              <a:t> </a:t>
            </a:r>
            <a:r>
              <a:rPr lang="cs-CZ" sz="2800" b="1" dirty="0" smtClean="0"/>
              <a:t>– jistota </a:t>
            </a:r>
            <a:r>
              <a:rPr lang="cs-CZ" sz="2800" b="1" dirty="0"/>
              <a:t>daného </a:t>
            </a:r>
            <a:r>
              <a:rPr lang="cs-CZ" sz="2800" b="1" dirty="0" smtClean="0"/>
              <a:t>výnosu, </a:t>
            </a:r>
            <a:r>
              <a:rPr lang="cs-CZ" sz="2800" b="1" dirty="0"/>
              <a:t>může </a:t>
            </a:r>
            <a:r>
              <a:rPr lang="cs-CZ" sz="2800" b="1" dirty="0" smtClean="0"/>
              <a:t>být </a:t>
            </a:r>
            <a:r>
              <a:rPr lang="cs-CZ" sz="2800" b="1" dirty="0"/>
              <a:t>těžké 	rychle prodat (bez slevy)</a:t>
            </a:r>
          </a:p>
          <a:p>
            <a:r>
              <a:rPr lang="cs-CZ" sz="2800" b="1" dirty="0"/>
              <a:t>	</a:t>
            </a:r>
            <a:r>
              <a:rPr lang="cs-CZ" sz="2800" b="1" dirty="0">
                <a:solidFill>
                  <a:srgbClr val="FF3300"/>
                </a:solidFill>
              </a:rPr>
              <a:t>Riziko</a:t>
            </a:r>
            <a:r>
              <a:rPr lang="cs-CZ" sz="2800" b="1" dirty="0"/>
              <a:t> – míra jistoty – nejistoty výnosu</a:t>
            </a:r>
          </a:p>
          <a:p>
            <a:endParaRPr lang="cs-CZ" sz="2800" b="1" dirty="0"/>
          </a:p>
          <a:p>
            <a:r>
              <a:rPr lang="cs-CZ" sz="2800" b="1" dirty="0"/>
              <a:t>	</a:t>
            </a:r>
            <a:r>
              <a:rPr lang="cs-CZ" sz="2800" b="1" dirty="0">
                <a:solidFill>
                  <a:srgbClr val="FF3300"/>
                </a:solidFill>
              </a:rPr>
              <a:t>Likvidita</a:t>
            </a:r>
            <a:r>
              <a:rPr lang="cs-CZ" sz="2800" b="1" dirty="0"/>
              <a:t> – možnost rychlého prodeje aktiva bez 	sankcí a pokut</a:t>
            </a:r>
          </a:p>
          <a:p>
            <a:endParaRPr lang="cs-CZ" sz="2800" b="1" dirty="0"/>
          </a:p>
          <a:p>
            <a:pPr algn="ctr"/>
            <a:r>
              <a:rPr lang="cs-CZ" sz="3200" b="1" dirty="0">
                <a:solidFill>
                  <a:srgbClr val="FF3300"/>
                </a:solidFill>
              </a:rPr>
              <a:t>Vliv inflace na výnosnost aktiv</a:t>
            </a:r>
          </a:p>
          <a:p>
            <a:pPr algn="ctr"/>
            <a:endParaRPr lang="cs-CZ" sz="3200" b="1" dirty="0">
              <a:solidFill>
                <a:srgbClr val="FF3300"/>
              </a:solidFill>
            </a:endParaRPr>
          </a:p>
          <a:p>
            <a:r>
              <a:rPr lang="cs-CZ" sz="3200" b="1" dirty="0">
                <a:solidFill>
                  <a:srgbClr val="FF3300"/>
                </a:solidFill>
              </a:rPr>
              <a:t>	</a:t>
            </a:r>
            <a:r>
              <a:rPr lang="cs-CZ" sz="3200" b="1" u="sng" dirty="0">
                <a:solidFill>
                  <a:srgbClr val="FF3300"/>
                </a:solidFill>
              </a:rPr>
              <a:t>Inflace</a:t>
            </a:r>
            <a:r>
              <a:rPr lang="cs-CZ" sz="3200" b="1" dirty="0">
                <a:solidFill>
                  <a:srgbClr val="FF3300"/>
                </a:solidFill>
              </a:rPr>
              <a:t> = celkový růst cen v ekonomice</a:t>
            </a:r>
          </a:p>
          <a:p>
            <a:r>
              <a:rPr lang="cs-CZ" sz="3200" b="1" dirty="0">
                <a:solidFill>
                  <a:srgbClr val="FF3300"/>
                </a:solidFill>
              </a:rPr>
              <a:t>	</a:t>
            </a:r>
            <a:r>
              <a:rPr lang="cs-CZ" sz="3200" b="1" u="sng" dirty="0">
                <a:solidFill>
                  <a:srgbClr val="FF3300"/>
                </a:solidFill>
              </a:rPr>
              <a:t>Roční míra inflace </a:t>
            </a:r>
            <a:r>
              <a:rPr lang="cs-CZ" sz="3200" b="1" dirty="0">
                <a:solidFill>
                  <a:srgbClr val="FF3300"/>
                </a:solidFill>
              </a:rPr>
              <a:t>= celkový růst cen ve 	srovnání s minulým rokem</a:t>
            </a:r>
          </a:p>
          <a:p>
            <a:endParaRPr lang="cs-CZ" sz="3200" b="1" dirty="0">
              <a:solidFill>
                <a:srgbClr val="FF3300"/>
              </a:solidFill>
            </a:endParaRPr>
          </a:p>
          <a:p>
            <a:r>
              <a:rPr lang="cs-CZ" sz="3200" b="1" dirty="0">
                <a:solidFill>
                  <a:srgbClr val="FF3300"/>
                </a:solidFill>
              </a:rPr>
              <a:t>	</a:t>
            </a:r>
            <a:endParaRPr lang="cs-CZ" sz="3200" b="1" dirty="0"/>
          </a:p>
          <a:p>
            <a:endParaRPr lang="cs-CZ" sz="2800" b="1" dirty="0"/>
          </a:p>
          <a:p>
            <a:pPr algn="ctr"/>
            <a:endParaRPr lang="cs-CZ" sz="3200" b="1" dirty="0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-92075" y="-79375"/>
            <a:ext cx="92360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46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Arial</vt:lpstr>
      <vt:lpstr>Výchozí návrh</vt:lpstr>
      <vt:lpstr>Snímek 1</vt:lpstr>
      <vt:lpstr>Snímek 2</vt:lpstr>
      <vt:lpstr>Snímek 3</vt:lpstr>
      <vt:lpstr>Snímek 4</vt:lpstr>
      <vt:lpstr>Snímek 5</vt:lpstr>
    </vt:vector>
  </TitlesOfParts>
  <Company>ZŠ a MŠ Hejnice, okres Liberec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Učitel(ka)</dc:creator>
  <cp:lastModifiedBy>expert</cp:lastModifiedBy>
  <cp:revision>6</cp:revision>
  <dcterms:created xsi:type="dcterms:W3CDTF">2011-04-11T07:26:37Z</dcterms:created>
  <dcterms:modified xsi:type="dcterms:W3CDTF">2012-03-14T07:48:41Z</dcterms:modified>
</cp:coreProperties>
</file>