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56" r:id="rId3"/>
    <p:sldId id="264" r:id="rId4"/>
    <p:sldId id="267" r:id="rId5"/>
    <p:sldId id="266" r:id="rId6"/>
    <p:sldId id="265" r:id="rId7"/>
    <p:sldId id="269" r:id="rId8"/>
    <p:sldId id="268" r:id="rId9"/>
    <p:sldId id="257" r:id="rId10"/>
    <p:sldId id="27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BD45789-1DF4-4DE7-9109-DAC7849F0B0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74C9C76-C76D-43DB-A095-4D1EA5583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B1DE6EF-B9E0-4F5A-845C-4C83553DAF75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D110F-730A-4DC2-B1CA-D800B880912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5DBDA-E0DD-4109-B55A-7651941D2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E1724-EF79-4DEF-AD2A-05F4CD5DC7A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436F9-DE2E-470E-A430-B365D97033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4E7103-CB89-4C97-8AF7-5F952F73543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C489A-21E4-457F-B605-59F4D4984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7C0DB-C9CA-4F39-A47D-E5945A764EC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E29B7-D200-4130-B37D-78BD38197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CA8F3-322D-47E3-8006-5B18538072EB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A5AE1-62E2-450E-B194-B481D6B7F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0C76D-ADC4-4297-8B01-2D5E4FA29C69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FE9AD-D96A-46AB-ABC4-FED7DC8DA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BB779-BC45-4D31-8465-EC51573169DD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4F452-C861-48C9-940D-41086F8DFA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F6707-C966-4086-B92C-9257E2853C56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1E32F4-E8D3-40E6-A5AC-0A083F7BD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463B8-968C-4A24-A3E3-F918440BA93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AFBCC-024A-4545-86E2-F7752E9D7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ABCF8-E65C-46D9-B28E-4F15CADF6BAC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96D49-9BA8-4965-B9C1-4EB0F270C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8D332-4EC3-4449-B172-5E7DBFBA6CCA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E519F-9180-4BCF-B8C3-5FDE69B95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1F630C4-81A6-4233-AF4F-0B1DBA695025}" type="datetimeFigureOut">
              <a:rPr lang="cs-CZ"/>
              <a:pPr>
                <a:defRPr/>
              </a:pPr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4F6F0B-E56A-4AA0-943D-DDA5F621F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2532" name="Group 4"/>
          <p:cNvGraphicFramePr>
            <a:graphicFrameLocks noGrp="1"/>
          </p:cNvGraphicFramePr>
          <p:nvPr/>
        </p:nvGraphicFramePr>
        <p:xfrm>
          <a:off x="971550" y="1989138"/>
          <a:ext cx="7345363" cy="201898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Ivana Nováková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Cívka v magnetickém poli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Elektromagnetické a světelná jevy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684213" y="2349500"/>
            <a:ext cx="78486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alibri" pitchFamily="34" charset="0"/>
              </a:rPr>
              <a:t>Cívka v magnetickém poli.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916113"/>
            <a:ext cx="630555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Cívka v magnetickém poli</a:t>
            </a:r>
            <a:endParaRPr lang="cs-CZ" sz="3200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sp>
        <p:nvSpPr>
          <p:cNvPr id="17412" name="Obdélník 3"/>
          <p:cNvSpPr>
            <a:spLocks noChangeArrowheads="1"/>
          </p:cNvSpPr>
          <p:nvPr/>
        </p:nvSpPr>
        <p:spPr bwMode="auto">
          <a:xfrm>
            <a:off x="395288" y="765175"/>
            <a:ext cx="84613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rgbClr val="00B0F0"/>
                </a:solidFill>
                <a:latin typeface="Calibri" pitchFamily="34" charset="0"/>
              </a:rPr>
              <a:t>Cívka, kterou prochází elektrický proud, se 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</a:rPr>
              <a:t>                                        v </a:t>
            </a:r>
            <a:r>
              <a:rPr lang="cs-CZ" sz="2800" b="1" dirty="0">
                <a:solidFill>
                  <a:srgbClr val="00B0F0"/>
                </a:solidFill>
                <a:latin typeface="Calibri" pitchFamily="34" charset="0"/>
              </a:rPr>
              <a:t>magnetickém </a:t>
            </a:r>
            <a:r>
              <a:rPr lang="cs-CZ" sz="2800" b="1" dirty="0" smtClean="0">
                <a:solidFill>
                  <a:srgbClr val="00B0F0"/>
                </a:solidFill>
                <a:latin typeface="Calibri" pitchFamily="34" charset="0"/>
              </a:rPr>
              <a:t>poli otočí </a:t>
            </a:r>
            <a:r>
              <a:rPr lang="pl-PL" sz="2800" b="1" dirty="0">
                <a:solidFill>
                  <a:srgbClr val="00B0F0"/>
                </a:solidFill>
                <a:latin typeface="Calibri" pitchFamily="34" charset="0"/>
              </a:rPr>
              <a:t>směrem k opačnému pólu magnetu a tam se ustálí.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-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7788" y="509588"/>
            <a:ext cx="6446837" cy="583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-396875" y="-1143000"/>
            <a:ext cx="8229600" cy="1143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Krychle 4"/>
          <p:cNvSpPr/>
          <p:nvPr/>
        </p:nvSpPr>
        <p:spPr>
          <a:xfrm>
            <a:off x="5003800" y="836613"/>
            <a:ext cx="2160588" cy="3168650"/>
          </a:xfrm>
          <a:prstGeom prst="cub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9" name="TextovéPole 22"/>
          <p:cNvSpPr txBox="1">
            <a:spLocks noChangeArrowheads="1"/>
          </p:cNvSpPr>
          <p:nvPr/>
        </p:nvSpPr>
        <p:spPr bwMode="auto">
          <a:xfrm>
            <a:off x="4932363" y="4508500"/>
            <a:ext cx="21605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pSp>
        <p:nvGrpSpPr>
          <p:cNvPr id="1028" name="Group 4"/>
          <p:cNvGrpSpPr>
            <a:grpSpLocks noChangeAspect="1"/>
          </p:cNvGrpSpPr>
          <p:nvPr/>
        </p:nvGrpSpPr>
        <p:grpSpPr bwMode="auto">
          <a:xfrm>
            <a:off x="3707904" y="2492896"/>
            <a:ext cx="1973312" cy="2044715"/>
            <a:chOff x="1927" y="1797"/>
            <a:chExt cx="608" cy="630"/>
          </a:xfrm>
          <a:scene3d>
            <a:camera prst="orthographicFront">
              <a:rot lat="0" lon="3600000" rev="0"/>
            </a:camera>
            <a:lightRig rig="threePt" dir="t"/>
          </a:scene3d>
        </p:grpSpPr>
        <p:sp>
          <p:nvSpPr>
            <p:cNvPr id="1027" name="AutoShape 3"/>
            <p:cNvSpPr>
              <a:spLocks noChangeAspect="1" noChangeArrowheads="1" noTextEdit="1"/>
            </p:cNvSpPr>
            <p:nvPr/>
          </p:nvSpPr>
          <p:spPr bwMode="auto">
            <a:xfrm>
              <a:off x="1927" y="1797"/>
              <a:ext cx="608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9" name="Freeform 5"/>
            <p:cNvSpPr>
              <a:spLocks/>
            </p:cNvSpPr>
            <p:nvPr/>
          </p:nvSpPr>
          <p:spPr bwMode="auto">
            <a:xfrm>
              <a:off x="1935" y="1933"/>
              <a:ext cx="253" cy="64"/>
            </a:xfrm>
            <a:custGeom>
              <a:avLst/>
              <a:gdLst/>
              <a:ahLst/>
              <a:cxnLst>
                <a:cxn ang="0">
                  <a:pos x="0" y="67"/>
                </a:cxn>
                <a:cxn ang="0">
                  <a:pos x="252" y="0"/>
                </a:cxn>
                <a:cxn ang="0">
                  <a:pos x="253" y="4"/>
                </a:cxn>
                <a:cxn ang="0">
                  <a:pos x="1" y="71"/>
                </a:cxn>
                <a:cxn ang="0">
                  <a:pos x="0" y="67"/>
                </a:cxn>
              </a:cxnLst>
              <a:rect l="0" t="0" r="r" b="b"/>
              <a:pathLst>
                <a:path w="253" h="71">
                  <a:moveTo>
                    <a:pt x="0" y="67"/>
                  </a:moveTo>
                  <a:lnTo>
                    <a:pt x="252" y="0"/>
                  </a:lnTo>
                  <a:lnTo>
                    <a:pt x="253" y="4"/>
                  </a:lnTo>
                  <a:lnTo>
                    <a:pt x="1" y="71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0" name="Freeform 6"/>
            <p:cNvSpPr>
              <a:spLocks/>
            </p:cNvSpPr>
            <p:nvPr/>
          </p:nvSpPr>
          <p:spPr bwMode="auto">
            <a:xfrm>
              <a:off x="2186" y="1926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2" y="4"/>
                  </a:ln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1" name="Rectangle 7"/>
            <p:cNvSpPr>
              <a:spLocks noChangeArrowheads="1"/>
            </p:cNvSpPr>
            <p:nvPr/>
          </p:nvSpPr>
          <p:spPr bwMode="auto">
            <a:xfrm>
              <a:off x="2186" y="1828"/>
              <a:ext cx="4" cy="100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2" name="Freeform 8"/>
            <p:cNvSpPr>
              <a:spLocks/>
            </p:cNvSpPr>
            <p:nvPr/>
          </p:nvSpPr>
          <p:spPr bwMode="auto">
            <a:xfrm>
              <a:off x="2186" y="1826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2" y="4"/>
                  </a:ln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Freeform 10"/>
            <p:cNvSpPr>
              <a:spLocks/>
            </p:cNvSpPr>
            <p:nvPr/>
          </p:nvSpPr>
          <p:spPr bwMode="auto">
            <a:xfrm>
              <a:off x="2270" y="1803"/>
              <a:ext cx="4" cy="4"/>
            </a:xfrm>
            <a:custGeom>
              <a:avLst/>
              <a:gdLst/>
              <a:ahLst/>
              <a:cxnLst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  <a:cxn ang="0">
                  <a:pos x="2" y="4"/>
                </a:cxn>
              </a:cxnLst>
              <a:rect l="0" t="0" r="r" b="b"/>
              <a:pathLst>
                <a:path w="4" h="4">
                  <a:moveTo>
                    <a:pt x="2" y="4"/>
                  </a:move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2270" y="1805"/>
              <a:ext cx="4" cy="101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Freeform 12"/>
            <p:cNvSpPr>
              <a:spLocks/>
            </p:cNvSpPr>
            <p:nvPr/>
          </p:nvSpPr>
          <p:spPr bwMode="auto">
            <a:xfrm>
              <a:off x="2270" y="1904"/>
              <a:ext cx="4" cy="4"/>
            </a:xfrm>
            <a:custGeom>
              <a:avLst/>
              <a:gdLst/>
              <a:ahLst/>
              <a:cxnLst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  <a:cxn ang="0">
                  <a:pos x="2" y="4"/>
                </a:cxn>
              </a:cxnLst>
              <a:rect l="0" t="0" r="r" b="b"/>
              <a:pathLst>
                <a:path w="4" h="4">
                  <a:moveTo>
                    <a:pt x="2" y="4"/>
                  </a:move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Freeform 13"/>
            <p:cNvSpPr>
              <a:spLocks/>
            </p:cNvSpPr>
            <p:nvPr/>
          </p:nvSpPr>
          <p:spPr bwMode="auto">
            <a:xfrm>
              <a:off x="2271" y="1826"/>
              <a:ext cx="254" cy="82"/>
            </a:xfrm>
            <a:custGeom>
              <a:avLst/>
              <a:gdLst/>
              <a:ahLst/>
              <a:cxnLst>
                <a:cxn ang="0">
                  <a:pos x="0" y="78"/>
                </a:cxn>
                <a:cxn ang="0">
                  <a:pos x="253" y="0"/>
                </a:cxn>
                <a:cxn ang="0">
                  <a:pos x="254" y="4"/>
                </a:cxn>
                <a:cxn ang="0">
                  <a:pos x="1" y="82"/>
                </a:cxn>
                <a:cxn ang="0">
                  <a:pos x="0" y="78"/>
                </a:cxn>
              </a:cxnLst>
              <a:rect l="0" t="0" r="r" b="b"/>
              <a:pathLst>
                <a:path w="254" h="82">
                  <a:moveTo>
                    <a:pt x="0" y="78"/>
                  </a:moveTo>
                  <a:lnTo>
                    <a:pt x="253" y="0"/>
                  </a:lnTo>
                  <a:lnTo>
                    <a:pt x="254" y="4"/>
                  </a:lnTo>
                  <a:lnTo>
                    <a:pt x="1" y="82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Freeform 14"/>
            <p:cNvSpPr>
              <a:spLocks/>
            </p:cNvSpPr>
            <p:nvPr/>
          </p:nvSpPr>
          <p:spPr bwMode="auto">
            <a:xfrm>
              <a:off x="2522" y="1826"/>
              <a:ext cx="5" cy="4"/>
            </a:xfrm>
            <a:custGeom>
              <a:avLst/>
              <a:gdLst/>
              <a:ahLst/>
              <a:cxnLst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3" y="4"/>
                </a:cxn>
              </a:cxnLst>
              <a:rect l="0" t="0" r="r" b="b"/>
              <a:pathLst>
                <a:path w="5" h="4">
                  <a:moveTo>
                    <a:pt x="3" y="4"/>
                  </a:moveTo>
                  <a:lnTo>
                    <a:pt x="0" y="2"/>
                  </a:lnTo>
                  <a:lnTo>
                    <a:pt x="2" y="0"/>
                  </a:lnTo>
                  <a:lnTo>
                    <a:pt x="5" y="2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Rectangle 15"/>
            <p:cNvSpPr>
              <a:spLocks noChangeArrowheads="1"/>
            </p:cNvSpPr>
            <p:nvPr/>
          </p:nvSpPr>
          <p:spPr bwMode="auto">
            <a:xfrm>
              <a:off x="2522" y="1828"/>
              <a:ext cx="5" cy="419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2522" y="2245"/>
              <a:ext cx="5" cy="4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3" y="4"/>
                </a:cxn>
                <a:cxn ang="0">
                  <a:pos x="0" y="2"/>
                </a:cxn>
              </a:cxnLst>
              <a:rect l="0" t="0" r="r" b="b"/>
              <a:pathLst>
                <a:path w="5" h="4">
                  <a:moveTo>
                    <a:pt x="0" y="2"/>
                  </a:moveTo>
                  <a:lnTo>
                    <a:pt x="2" y="0"/>
                  </a:lnTo>
                  <a:lnTo>
                    <a:pt x="5" y="2"/>
                  </a:lnTo>
                  <a:lnTo>
                    <a:pt x="3" y="4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1935" y="2245"/>
              <a:ext cx="590" cy="172"/>
            </a:xfrm>
            <a:custGeom>
              <a:avLst/>
              <a:gdLst/>
              <a:ahLst/>
              <a:cxnLst>
                <a:cxn ang="0">
                  <a:pos x="590" y="4"/>
                </a:cxn>
                <a:cxn ang="0">
                  <a:pos x="1" y="172"/>
                </a:cxn>
                <a:cxn ang="0">
                  <a:pos x="0" y="168"/>
                </a:cxn>
                <a:cxn ang="0">
                  <a:pos x="589" y="0"/>
                </a:cxn>
                <a:cxn ang="0">
                  <a:pos x="590" y="4"/>
                </a:cxn>
              </a:cxnLst>
              <a:rect l="0" t="0" r="r" b="b"/>
              <a:pathLst>
                <a:path w="590" h="172">
                  <a:moveTo>
                    <a:pt x="590" y="4"/>
                  </a:moveTo>
                  <a:lnTo>
                    <a:pt x="1" y="172"/>
                  </a:lnTo>
                  <a:lnTo>
                    <a:pt x="0" y="168"/>
                  </a:lnTo>
                  <a:lnTo>
                    <a:pt x="589" y="0"/>
                  </a:lnTo>
                  <a:lnTo>
                    <a:pt x="590" y="4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1933" y="2413"/>
              <a:ext cx="4" cy="4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4" y="2"/>
                </a:cxn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</a:cxnLst>
              <a:rect l="0" t="0" r="r" b="b"/>
              <a:pathLst>
                <a:path w="4" h="4">
                  <a:moveTo>
                    <a:pt x="2" y="0"/>
                  </a:moveTo>
                  <a:lnTo>
                    <a:pt x="4" y="2"/>
                  </a:lnTo>
                  <a:lnTo>
                    <a:pt x="3" y="4"/>
                  </a:lnTo>
                  <a:lnTo>
                    <a:pt x="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Rectangle 19"/>
            <p:cNvSpPr>
              <a:spLocks noChangeArrowheads="1"/>
            </p:cNvSpPr>
            <p:nvPr/>
          </p:nvSpPr>
          <p:spPr bwMode="auto">
            <a:xfrm>
              <a:off x="1933" y="1995"/>
              <a:ext cx="4" cy="420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1933" y="1993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3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9461" name="Obdélník 143"/>
          <p:cNvSpPr>
            <a:spLocks noChangeArrowheads="1"/>
          </p:cNvSpPr>
          <p:nvPr/>
        </p:nvSpPr>
        <p:spPr bwMode="auto">
          <a:xfrm>
            <a:off x="179388" y="188913"/>
            <a:ext cx="4854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Cívka v magnetickém poli</a:t>
            </a:r>
          </a:p>
        </p:txBody>
      </p:sp>
      <p:sp>
        <p:nvSpPr>
          <p:cNvPr id="162" name="TextovéPole 161"/>
          <p:cNvSpPr txBox="1">
            <a:spLocks noChangeArrowheads="1"/>
          </p:cNvSpPr>
          <p:nvPr/>
        </p:nvSpPr>
        <p:spPr bwMode="auto">
          <a:xfrm>
            <a:off x="4284663" y="2276475"/>
            <a:ext cx="3587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+</a:t>
            </a:r>
          </a:p>
        </p:txBody>
      </p:sp>
      <p:sp>
        <p:nvSpPr>
          <p:cNvPr id="163" name="TextovéPole 162"/>
          <p:cNvSpPr txBox="1">
            <a:spLocks noChangeArrowheads="1"/>
          </p:cNvSpPr>
          <p:nvPr/>
        </p:nvSpPr>
        <p:spPr bwMode="auto">
          <a:xfrm>
            <a:off x="4572000" y="2133600"/>
            <a:ext cx="360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</a:t>
            </a:r>
          </a:p>
        </p:txBody>
      </p:sp>
      <p:sp>
        <p:nvSpPr>
          <p:cNvPr id="164" name="Rovnoramenný trojúhelník 163"/>
          <p:cNvSpPr/>
          <p:nvPr/>
        </p:nvSpPr>
        <p:spPr>
          <a:xfrm>
            <a:off x="4139953" y="3573016"/>
            <a:ext cx="144016" cy="28803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>
              <a:rot lat="0" lon="0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5" name="Rovnoramenný trojúhelník 164"/>
          <p:cNvSpPr/>
          <p:nvPr/>
        </p:nvSpPr>
        <p:spPr>
          <a:xfrm>
            <a:off x="4499992" y="4149080"/>
            <a:ext cx="189735" cy="28803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>
              <a:rot lat="0" lon="0" rev="180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6" name="Rovnoramenný trojúhelník 165"/>
          <p:cNvSpPr/>
          <p:nvPr/>
        </p:nvSpPr>
        <p:spPr>
          <a:xfrm>
            <a:off x="5076056" y="3068960"/>
            <a:ext cx="144016" cy="28803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8" name="TextovéPole 167"/>
          <p:cNvSpPr txBox="1">
            <a:spLocks noChangeArrowheads="1"/>
          </p:cNvSpPr>
          <p:nvPr/>
        </p:nvSpPr>
        <p:spPr bwMode="auto">
          <a:xfrm>
            <a:off x="4140200" y="4508500"/>
            <a:ext cx="431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N</a:t>
            </a:r>
          </a:p>
        </p:txBody>
      </p:sp>
      <p:sp>
        <p:nvSpPr>
          <p:cNvPr id="169" name="TextovéPole 168"/>
          <p:cNvSpPr txBox="1">
            <a:spLocks noChangeArrowheads="1"/>
          </p:cNvSpPr>
          <p:nvPr/>
        </p:nvSpPr>
        <p:spPr bwMode="auto">
          <a:xfrm>
            <a:off x="3779838" y="2708275"/>
            <a:ext cx="338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/>
              <a:t>S</a:t>
            </a:r>
          </a:p>
        </p:txBody>
      </p:sp>
      <p:sp>
        <p:nvSpPr>
          <p:cNvPr id="19469" name="TextovéPole 171"/>
          <p:cNvSpPr txBox="1">
            <a:spLocks noChangeArrowheads="1"/>
          </p:cNvSpPr>
          <p:nvPr/>
        </p:nvSpPr>
        <p:spPr bwMode="auto">
          <a:xfrm>
            <a:off x="4572000" y="981075"/>
            <a:ext cx="431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19470" name="TextovéPole 172"/>
          <p:cNvSpPr txBox="1">
            <a:spLocks noChangeArrowheads="1"/>
          </p:cNvSpPr>
          <p:nvPr/>
        </p:nvSpPr>
        <p:spPr bwMode="auto">
          <a:xfrm>
            <a:off x="1835150" y="2924175"/>
            <a:ext cx="33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1"/>
                </a:solidFill>
              </a:rPr>
              <a:t>S</a:t>
            </a:r>
          </a:p>
        </p:txBody>
      </p:sp>
      <p:sp>
        <p:nvSpPr>
          <p:cNvPr id="174" name="TextovéPole 173"/>
          <p:cNvSpPr txBox="1">
            <a:spLocks noChangeArrowheads="1"/>
          </p:cNvSpPr>
          <p:nvPr/>
        </p:nvSpPr>
        <p:spPr bwMode="auto">
          <a:xfrm>
            <a:off x="5148263" y="4149725"/>
            <a:ext cx="431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N</a:t>
            </a:r>
          </a:p>
        </p:txBody>
      </p:sp>
      <p:sp>
        <p:nvSpPr>
          <p:cNvPr id="175" name="TextovéPole 174"/>
          <p:cNvSpPr txBox="1">
            <a:spLocks noChangeArrowheads="1"/>
          </p:cNvSpPr>
          <p:nvPr/>
        </p:nvSpPr>
        <p:spPr bwMode="auto">
          <a:xfrm>
            <a:off x="4716463" y="2133600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S</a:t>
            </a:r>
          </a:p>
        </p:txBody>
      </p:sp>
      <p:grpSp>
        <p:nvGrpSpPr>
          <p:cNvPr id="52" name="Group 4"/>
          <p:cNvGrpSpPr>
            <a:grpSpLocks noChangeAspect="1"/>
          </p:cNvGrpSpPr>
          <p:nvPr/>
        </p:nvGrpSpPr>
        <p:grpSpPr bwMode="auto">
          <a:xfrm>
            <a:off x="3707904" y="2492896"/>
            <a:ext cx="1973312" cy="2044715"/>
            <a:chOff x="1927" y="1797"/>
            <a:chExt cx="608" cy="630"/>
          </a:xfrm>
          <a:scene3d>
            <a:camera prst="orthographicFront">
              <a:rot lat="0" lon="8400000" rev="0"/>
            </a:camera>
            <a:lightRig rig="threePt" dir="t"/>
          </a:scene3d>
        </p:grpSpPr>
        <p:sp>
          <p:nvSpPr>
            <p:cNvPr id="53" name="AutoShape 3"/>
            <p:cNvSpPr>
              <a:spLocks noChangeAspect="1" noChangeArrowheads="1" noTextEdit="1"/>
            </p:cNvSpPr>
            <p:nvPr/>
          </p:nvSpPr>
          <p:spPr bwMode="auto">
            <a:xfrm>
              <a:off x="1927" y="1797"/>
              <a:ext cx="608" cy="6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4" name="Freeform 5"/>
            <p:cNvSpPr>
              <a:spLocks/>
            </p:cNvSpPr>
            <p:nvPr/>
          </p:nvSpPr>
          <p:spPr bwMode="auto">
            <a:xfrm>
              <a:off x="1935" y="1933"/>
              <a:ext cx="253" cy="64"/>
            </a:xfrm>
            <a:custGeom>
              <a:avLst/>
              <a:gdLst/>
              <a:ahLst/>
              <a:cxnLst>
                <a:cxn ang="0">
                  <a:pos x="0" y="67"/>
                </a:cxn>
                <a:cxn ang="0">
                  <a:pos x="252" y="0"/>
                </a:cxn>
                <a:cxn ang="0">
                  <a:pos x="253" y="4"/>
                </a:cxn>
                <a:cxn ang="0">
                  <a:pos x="1" y="71"/>
                </a:cxn>
                <a:cxn ang="0">
                  <a:pos x="0" y="67"/>
                </a:cxn>
              </a:cxnLst>
              <a:rect l="0" t="0" r="r" b="b"/>
              <a:pathLst>
                <a:path w="253" h="71">
                  <a:moveTo>
                    <a:pt x="0" y="67"/>
                  </a:moveTo>
                  <a:lnTo>
                    <a:pt x="252" y="0"/>
                  </a:lnTo>
                  <a:lnTo>
                    <a:pt x="253" y="4"/>
                  </a:lnTo>
                  <a:lnTo>
                    <a:pt x="1" y="71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5" name="Freeform 6"/>
            <p:cNvSpPr>
              <a:spLocks/>
            </p:cNvSpPr>
            <p:nvPr/>
          </p:nvSpPr>
          <p:spPr bwMode="auto">
            <a:xfrm>
              <a:off x="2186" y="1926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2" y="4"/>
                  </a:ln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6" name="Rectangle 7"/>
            <p:cNvSpPr>
              <a:spLocks noChangeArrowheads="1"/>
            </p:cNvSpPr>
            <p:nvPr/>
          </p:nvSpPr>
          <p:spPr bwMode="auto">
            <a:xfrm>
              <a:off x="2186" y="1828"/>
              <a:ext cx="4" cy="100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7" name="Freeform 8"/>
            <p:cNvSpPr>
              <a:spLocks/>
            </p:cNvSpPr>
            <p:nvPr/>
          </p:nvSpPr>
          <p:spPr bwMode="auto">
            <a:xfrm>
              <a:off x="2186" y="1826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2" y="4"/>
                  </a:ln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8" name="Freeform 10"/>
            <p:cNvSpPr>
              <a:spLocks/>
            </p:cNvSpPr>
            <p:nvPr/>
          </p:nvSpPr>
          <p:spPr bwMode="auto">
            <a:xfrm>
              <a:off x="2270" y="1803"/>
              <a:ext cx="4" cy="4"/>
            </a:xfrm>
            <a:custGeom>
              <a:avLst/>
              <a:gdLst/>
              <a:ahLst/>
              <a:cxnLst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  <a:cxn ang="0">
                  <a:pos x="2" y="4"/>
                </a:cxn>
              </a:cxnLst>
              <a:rect l="0" t="0" r="r" b="b"/>
              <a:pathLst>
                <a:path w="4" h="4">
                  <a:moveTo>
                    <a:pt x="2" y="4"/>
                  </a:move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9" name="Rectangle 11"/>
            <p:cNvSpPr>
              <a:spLocks noChangeArrowheads="1"/>
            </p:cNvSpPr>
            <p:nvPr/>
          </p:nvSpPr>
          <p:spPr bwMode="auto">
            <a:xfrm>
              <a:off x="2270" y="1805"/>
              <a:ext cx="4" cy="101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0" name="Freeform 12"/>
            <p:cNvSpPr>
              <a:spLocks/>
            </p:cNvSpPr>
            <p:nvPr/>
          </p:nvSpPr>
          <p:spPr bwMode="auto">
            <a:xfrm>
              <a:off x="2270" y="1904"/>
              <a:ext cx="4" cy="4"/>
            </a:xfrm>
            <a:custGeom>
              <a:avLst/>
              <a:gdLst/>
              <a:ahLst/>
              <a:cxnLst>
                <a:cxn ang="0">
                  <a:pos x="2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2"/>
                </a:cxn>
                <a:cxn ang="0">
                  <a:pos x="2" y="4"/>
                </a:cxn>
              </a:cxnLst>
              <a:rect l="0" t="0" r="r" b="b"/>
              <a:pathLst>
                <a:path w="4" h="4">
                  <a:moveTo>
                    <a:pt x="2" y="4"/>
                  </a:moveTo>
                  <a:lnTo>
                    <a:pt x="0" y="2"/>
                  </a:lnTo>
                  <a:lnTo>
                    <a:pt x="1" y="0"/>
                  </a:lnTo>
                  <a:lnTo>
                    <a:pt x="4" y="2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" name="Freeform 13"/>
            <p:cNvSpPr>
              <a:spLocks/>
            </p:cNvSpPr>
            <p:nvPr/>
          </p:nvSpPr>
          <p:spPr bwMode="auto">
            <a:xfrm>
              <a:off x="2271" y="1826"/>
              <a:ext cx="254" cy="82"/>
            </a:xfrm>
            <a:custGeom>
              <a:avLst/>
              <a:gdLst/>
              <a:ahLst/>
              <a:cxnLst>
                <a:cxn ang="0">
                  <a:pos x="0" y="78"/>
                </a:cxn>
                <a:cxn ang="0">
                  <a:pos x="253" y="0"/>
                </a:cxn>
                <a:cxn ang="0">
                  <a:pos x="254" y="4"/>
                </a:cxn>
                <a:cxn ang="0">
                  <a:pos x="1" y="82"/>
                </a:cxn>
                <a:cxn ang="0">
                  <a:pos x="0" y="78"/>
                </a:cxn>
              </a:cxnLst>
              <a:rect l="0" t="0" r="r" b="b"/>
              <a:pathLst>
                <a:path w="254" h="82">
                  <a:moveTo>
                    <a:pt x="0" y="78"/>
                  </a:moveTo>
                  <a:lnTo>
                    <a:pt x="253" y="0"/>
                  </a:lnTo>
                  <a:lnTo>
                    <a:pt x="254" y="4"/>
                  </a:lnTo>
                  <a:lnTo>
                    <a:pt x="1" y="82"/>
                  </a:lnTo>
                  <a:lnTo>
                    <a:pt x="0" y="78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2" name="Freeform 14"/>
            <p:cNvSpPr>
              <a:spLocks/>
            </p:cNvSpPr>
            <p:nvPr/>
          </p:nvSpPr>
          <p:spPr bwMode="auto">
            <a:xfrm>
              <a:off x="2522" y="1826"/>
              <a:ext cx="5" cy="4"/>
            </a:xfrm>
            <a:custGeom>
              <a:avLst/>
              <a:gdLst/>
              <a:ahLst/>
              <a:cxnLst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3" y="4"/>
                </a:cxn>
              </a:cxnLst>
              <a:rect l="0" t="0" r="r" b="b"/>
              <a:pathLst>
                <a:path w="5" h="4">
                  <a:moveTo>
                    <a:pt x="3" y="4"/>
                  </a:moveTo>
                  <a:lnTo>
                    <a:pt x="0" y="2"/>
                  </a:lnTo>
                  <a:lnTo>
                    <a:pt x="2" y="0"/>
                  </a:lnTo>
                  <a:lnTo>
                    <a:pt x="5" y="2"/>
                  </a:lnTo>
                  <a:lnTo>
                    <a:pt x="3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3" name="Rectangle 15"/>
            <p:cNvSpPr>
              <a:spLocks noChangeArrowheads="1"/>
            </p:cNvSpPr>
            <p:nvPr/>
          </p:nvSpPr>
          <p:spPr bwMode="auto">
            <a:xfrm>
              <a:off x="2522" y="1828"/>
              <a:ext cx="5" cy="419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4" name="Freeform 16"/>
            <p:cNvSpPr>
              <a:spLocks/>
            </p:cNvSpPr>
            <p:nvPr/>
          </p:nvSpPr>
          <p:spPr bwMode="auto">
            <a:xfrm>
              <a:off x="2522" y="2245"/>
              <a:ext cx="5" cy="4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2" y="0"/>
                </a:cxn>
                <a:cxn ang="0">
                  <a:pos x="5" y="2"/>
                </a:cxn>
                <a:cxn ang="0">
                  <a:pos x="3" y="4"/>
                </a:cxn>
                <a:cxn ang="0">
                  <a:pos x="0" y="2"/>
                </a:cxn>
              </a:cxnLst>
              <a:rect l="0" t="0" r="r" b="b"/>
              <a:pathLst>
                <a:path w="5" h="4">
                  <a:moveTo>
                    <a:pt x="0" y="2"/>
                  </a:moveTo>
                  <a:lnTo>
                    <a:pt x="2" y="0"/>
                  </a:lnTo>
                  <a:lnTo>
                    <a:pt x="5" y="2"/>
                  </a:lnTo>
                  <a:lnTo>
                    <a:pt x="3" y="4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5" name="Freeform 17"/>
            <p:cNvSpPr>
              <a:spLocks/>
            </p:cNvSpPr>
            <p:nvPr/>
          </p:nvSpPr>
          <p:spPr bwMode="auto">
            <a:xfrm>
              <a:off x="1935" y="2245"/>
              <a:ext cx="590" cy="172"/>
            </a:xfrm>
            <a:custGeom>
              <a:avLst/>
              <a:gdLst/>
              <a:ahLst/>
              <a:cxnLst>
                <a:cxn ang="0">
                  <a:pos x="590" y="4"/>
                </a:cxn>
                <a:cxn ang="0">
                  <a:pos x="1" y="172"/>
                </a:cxn>
                <a:cxn ang="0">
                  <a:pos x="0" y="168"/>
                </a:cxn>
                <a:cxn ang="0">
                  <a:pos x="589" y="0"/>
                </a:cxn>
                <a:cxn ang="0">
                  <a:pos x="590" y="4"/>
                </a:cxn>
              </a:cxnLst>
              <a:rect l="0" t="0" r="r" b="b"/>
              <a:pathLst>
                <a:path w="590" h="172">
                  <a:moveTo>
                    <a:pt x="590" y="4"/>
                  </a:moveTo>
                  <a:lnTo>
                    <a:pt x="1" y="172"/>
                  </a:lnTo>
                  <a:lnTo>
                    <a:pt x="0" y="168"/>
                  </a:lnTo>
                  <a:lnTo>
                    <a:pt x="589" y="0"/>
                  </a:lnTo>
                  <a:lnTo>
                    <a:pt x="590" y="4"/>
                  </a:lnTo>
                  <a:close/>
                </a:path>
              </a:pathLst>
            </a:custGeom>
            <a:solidFill>
              <a:srgbClr val="000000"/>
            </a:solidFill>
            <a:ln w="317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6" name="Freeform 18"/>
            <p:cNvSpPr>
              <a:spLocks/>
            </p:cNvSpPr>
            <p:nvPr/>
          </p:nvSpPr>
          <p:spPr bwMode="auto">
            <a:xfrm>
              <a:off x="1933" y="2413"/>
              <a:ext cx="4" cy="4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4" y="2"/>
                </a:cxn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</a:cxnLst>
              <a:rect l="0" t="0" r="r" b="b"/>
              <a:pathLst>
                <a:path w="4" h="4">
                  <a:moveTo>
                    <a:pt x="2" y="0"/>
                  </a:moveTo>
                  <a:lnTo>
                    <a:pt x="4" y="2"/>
                  </a:lnTo>
                  <a:lnTo>
                    <a:pt x="3" y="4"/>
                  </a:lnTo>
                  <a:lnTo>
                    <a:pt x="0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7" name="Rectangle 19"/>
            <p:cNvSpPr>
              <a:spLocks noChangeArrowheads="1"/>
            </p:cNvSpPr>
            <p:nvPr/>
          </p:nvSpPr>
          <p:spPr bwMode="auto">
            <a:xfrm>
              <a:off x="1933" y="1995"/>
              <a:ext cx="4" cy="420"/>
            </a:xfrm>
            <a:prstGeom prst="rect">
              <a:avLst/>
            </a:prstGeom>
            <a:solidFill>
              <a:srgbClr val="000000"/>
            </a:solidFill>
            <a:ln w="31750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8" name="Freeform 20"/>
            <p:cNvSpPr>
              <a:spLocks/>
            </p:cNvSpPr>
            <p:nvPr/>
          </p:nvSpPr>
          <p:spPr bwMode="auto">
            <a:xfrm>
              <a:off x="1933" y="1993"/>
              <a:ext cx="4" cy="4"/>
            </a:xfrm>
            <a:custGeom>
              <a:avLst/>
              <a:gdLst/>
              <a:ahLst/>
              <a:cxnLst>
                <a:cxn ang="0">
                  <a:pos x="4" y="2"/>
                </a:cxn>
                <a:cxn ang="0">
                  <a:pos x="3" y="4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4" y="2"/>
                </a:cxn>
              </a:cxnLst>
              <a:rect l="0" t="0" r="r" b="b"/>
              <a:pathLst>
                <a:path w="4" h="4">
                  <a:moveTo>
                    <a:pt x="4" y="2"/>
                  </a:moveTo>
                  <a:lnTo>
                    <a:pt x="3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" name="Krychle 3"/>
          <p:cNvSpPr/>
          <p:nvPr/>
        </p:nvSpPr>
        <p:spPr>
          <a:xfrm>
            <a:off x="1619250" y="3357563"/>
            <a:ext cx="2520950" cy="2951162"/>
          </a:xfrm>
          <a:prstGeom prst="cub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6" name="TextovéPole 85"/>
          <p:cNvSpPr txBox="1">
            <a:spLocks noChangeArrowheads="1"/>
          </p:cNvSpPr>
          <p:nvPr/>
        </p:nvSpPr>
        <p:spPr bwMode="auto">
          <a:xfrm>
            <a:off x="4500563" y="2205038"/>
            <a:ext cx="3587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+</a:t>
            </a:r>
          </a:p>
        </p:txBody>
      </p:sp>
      <p:sp>
        <p:nvSpPr>
          <p:cNvPr id="87" name="TextovéPole 86"/>
          <p:cNvSpPr txBox="1">
            <a:spLocks noChangeArrowheads="1"/>
          </p:cNvSpPr>
          <p:nvPr/>
        </p:nvSpPr>
        <p:spPr bwMode="auto">
          <a:xfrm>
            <a:off x="4643438" y="2276475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" grpId="0"/>
      <p:bldP spid="162" grpId="1"/>
      <p:bldP spid="163" grpId="0"/>
      <p:bldP spid="163" grpId="1"/>
      <p:bldP spid="168" grpId="0"/>
      <p:bldP spid="169" grpId="0"/>
      <p:bldP spid="169" grpId="1"/>
      <p:bldP spid="174" grpId="0"/>
      <p:bldP spid="174" grpId="1"/>
      <p:bldP spid="175" grpId="0"/>
      <p:bldP spid="86" grpId="0"/>
      <p:bldP spid="8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Využití:</a:t>
            </a:r>
            <a:br>
              <a:rPr lang="cs-CZ" sz="3200" b="1" smtClean="0"/>
            </a:br>
            <a:r>
              <a:rPr lang="cs-CZ" sz="2800" b="1" smtClean="0"/>
              <a:t>ANALOGOVÝ  MĚŘÍCÍ PŘÍSTROJ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2276475"/>
            <a:ext cx="33147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2997200"/>
            <a:ext cx="3314700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4800600" y="1676400"/>
            <a:ext cx="2743200" cy="3962400"/>
            <a:chOff x="4724400" y="1752600"/>
            <a:chExt cx="2743200" cy="3962400"/>
          </a:xfrm>
        </p:grpSpPr>
        <p:grpSp>
          <p:nvGrpSpPr>
            <p:cNvPr id="21508" name="Skupina 126"/>
            <p:cNvGrpSpPr>
              <a:grpSpLocks/>
            </p:cNvGrpSpPr>
            <p:nvPr/>
          </p:nvGrpSpPr>
          <p:grpSpPr bwMode="auto">
            <a:xfrm rot="-840000">
              <a:off x="5569322" y="2244734"/>
              <a:ext cx="457200" cy="1371600"/>
              <a:chOff x="5715000" y="2209800"/>
              <a:chExt cx="457200" cy="1371600"/>
            </a:xfrm>
          </p:grpSpPr>
          <p:sp>
            <p:nvSpPr>
              <p:cNvPr id="37" name="Rovnoramenný trojúhelník 36"/>
              <p:cNvSpPr/>
              <p:nvPr/>
            </p:nvSpPr>
            <p:spPr>
              <a:xfrm>
                <a:off x="5865860" y="2206605"/>
                <a:ext cx="152400" cy="1295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8" name="Obdélník 37"/>
              <p:cNvSpPr/>
              <p:nvPr/>
            </p:nvSpPr>
            <p:spPr>
              <a:xfrm>
                <a:off x="5712302" y="3502393"/>
                <a:ext cx="228600" cy="762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bdélník 38"/>
              <p:cNvSpPr/>
              <p:nvPr/>
            </p:nvSpPr>
            <p:spPr>
              <a:xfrm>
                <a:off x="5941392" y="3502248"/>
                <a:ext cx="228600" cy="76200"/>
              </a:xfrm>
              <a:prstGeom prst="rect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21509" name="Skupina 127"/>
            <p:cNvGrpSpPr>
              <a:grpSpLocks/>
            </p:cNvGrpSpPr>
            <p:nvPr/>
          </p:nvGrpSpPr>
          <p:grpSpPr bwMode="auto">
            <a:xfrm>
              <a:off x="4724400" y="1752600"/>
              <a:ext cx="2743200" cy="3962400"/>
              <a:chOff x="4724400" y="1752600"/>
              <a:chExt cx="2743200" cy="3962400"/>
            </a:xfrm>
          </p:grpSpPr>
          <p:sp>
            <p:nvSpPr>
              <p:cNvPr id="11" name="Ohnutý pruh 10"/>
              <p:cNvSpPr/>
              <p:nvPr/>
            </p:nvSpPr>
            <p:spPr>
              <a:xfrm>
                <a:off x="4724400" y="1752600"/>
                <a:ext cx="2438400" cy="1295400"/>
              </a:xfrm>
              <a:prstGeom prst="blockArc">
                <a:avLst>
                  <a:gd name="adj1" fmla="val 10959537"/>
                  <a:gd name="adj2" fmla="val 21466128"/>
                  <a:gd name="adj3" fmla="val 23438"/>
                </a:avLst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5715000" y="3733800"/>
                <a:ext cx="533400" cy="114300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3" name="Volný tvar 12"/>
              <p:cNvSpPr/>
              <p:nvPr/>
            </p:nvSpPr>
            <p:spPr>
              <a:xfrm>
                <a:off x="5354638" y="3810000"/>
                <a:ext cx="1220787" cy="349250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" name="Volný tvar 13"/>
              <p:cNvSpPr/>
              <p:nvPr/>
            </p:nvSpPr>
            <p:spPr>
              <a:xfrm>
                <a:off x="5334000" y="4038600"/>
                <a:ext cx="1220788" cy="349250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Volný tvar 14"/>
              <p:cNvSpPr/>
              <p:nvPr/>
            </p:nvSpPr>
            <p:spPr>
              <a:xfrm>
                <a:off x="5334000" y="4343400"/>
                <a:ext cx="1220788" cy="349250"/>
              </a:xfrm>
              <a:custGeom>
                <a:avLst/>
                <a:gdLst>
                  <a:gd name="connsiteX0" fmla="*/ 351865 w 1221442"/>
                  <a:gd name="connsiteY0" fmla="*/ 0 h 349624"/>
                  <a:gd name="connsiteX1" fmla="*/ 123265 w 1221442"/>
                  <a:gd name="connsiteY1" fmla="*/ 80682 h 349624"/>
                  <a:gd name="connsiteX2" fmla="*/ 1091454 w 1221442"/>
                  <a:gd name="connsiteY2" fmla="*/ 255494 h 349624"/>
                  <a:gd name="connsiteX3" fmla="*/ 903195 w 1221442"/>
                  <a:gd name="connsiteY3" fmla="*/ 349624 h 3496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221442" h="349624">
                    <a:moveTo>
                      <a:pt x="351865" y="0"/>
                    </a:moveTo>
                    <a:cubicBezTo>
                      <a:pt x="175932" y="19050"/>
                      <a:pt x="0" y="38100"/>
                      <a:pt x="123265" y="80682"/>
                    </a:cubicBezTo>
                    <a:cubicBezTo>
                      <a:pt x="246530" y="123264"/>
                      <a:pt x="961466" y="210670"/>
                      <a:pt x="1091454" y="255494"/>
                    </a:cubicBezTo>
                    <a:cubicBezTo>
                      <a:pt x="1221442" y="300318"/>
                      <a:pt x="1062318" y="324971"/>
                      <a:pt x="903195" y="349624"/>
                    </a:cubicBezTo>
                  </a:path>
                </a:pathLst>
              </a:cu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 rot="10800000">
                <a:off x="5410200" y="46482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4991100" y="5067300"/>
                <a:ext cx="838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6248400" y="5486400"/>
                <a:ext cx="152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6210300" y="55245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6400800" y="5486400"/>
                <a:ext cx="4572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" name="Vývojový diagram: spojka 20"/>
              <p:cNvSpPr/>
              <p:nvPr/>
            </p:nvSpPr>
            <p:spPr>
              <a:xfrm>
                <a:off x="68580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2" name="Vývojový diagram: spojka 21"/>
              <p:cNvSpPr/>
              <p:nvPr/>
            </p:nvSpPr>
            <p:spPr>
              <a:xfrm>
                <a:off x="7162800" y="5410200"/>
                <a:ext cx="76200" cy="76200"/>
              </a:xfrm>
              <a:prstGeom prst="flowChartConnec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3" name="Přímá spojovací čára 22"/>
              <p:cNvCxnSpPr/>
              <p:nvPr/>
            </p:nvCxnSpPr>
            <p:spPr>
              <a:xfrm>
                <a:off x="7162800" y="5486400"/>
                <a:ext cx="3048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 flipH="1" flipV="1">
                <a:off x="6515100" y="4533900"/>
                <a:ext cx="1905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10800000">
                <a:off x="72390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" name="Vývojový diagram: spojka 25"/>
              <p:cNvSpPr/>
              <p:nvPr/>
            </p:nvSpPr>
            <p:spPr>
              <a:xfrm>
                <a:off x="6858000" y="3429000"/>
                <a:ext cx="381000" cy="381000"/>
              </a:xfrm>
              <a:prstGeom prst="flowChartConnector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27" name="Přímá spojovací čára 26"/>
              <p:cNvCxnSpPr/>
              <p:nvPr/>
            </p:nvCxnSpPr>
            <p:spPr>
              <a:xfrm rot="10800000">
                <a:off x="6629400" y="35814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5400000">
                <a:off x="6515100" y="3695700"/>
                <a:ext cx="2286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10800000">
                <a:off x="6248400" y="3810000"/>
                <a:ext cx="3810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5821362" y="1951038"/>
                <a:ext cx="244475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30"/>
              <p:cNvCxnSpPr/>
              <p:nvPr/>
            </p:nvCxnSpPr>
            <p:spPr>
              <a:xfrm rot="16200000" flipH="1">
                <a:off x="5425282" y="1966118"/>
                <a:ext cx="152400" cy="3016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4980000">
                <a:off x="6263481" y="1950244"/>
                <a:ext cx="182563" cy="9207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rot="16200000" flipH="1">
                <a:off x="5105400" y="19812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6705600" y="2057400"/>
                <a:ext cx="152400" cy="1524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>
                <a:stCxn id="26" idx="1"/>
                <a:endCxn id="26" idx="5"/>
              </p:cNvCxnSpPr>
              <p:nvPr/>
            </p:nvCxnSpPr>
            <p:spPr>
              <a:xfrm rot="16200000" flipH="1">
                <a:off x="6913563" y="3484563"/>
                <a:ext cx="269875" cy="26987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>
                <a:stCxn id="26" idx="7"/>
                <a:endCxn id="26" idx="3"/>
              </p:cNvCxnSpPr>
              <p:nvPr/>
            </p:nvCxnSpPr>
            <p:spPr>
              <a:xfrm rot="16200000" flipH="1" flipV="1">
                <a:off x="6913563" y="3484563"/>
                <a:ext cx="269875" cy="26987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510" name="Skupina 128"/>
            <p:cNvGrpSpPr>
              <a:grpSpLocks/>
            </p:cNvGrpSpPr>
            <p:nvPr/>
          </p:nvGrpSpPr>
          <p:grpSpPr bwMode="auto">
            <a:xfrm>
              <a:off x="5410200" y="3581400"/>
              <a:ext cx="914400" cy="1905000"/>
              <a:chOff x="5410200" y="3581400"/>
              <a:chExt cx="914400" cy="1905000"/>
            </a:xfrm>
          </p:grpSpPr>
          <p:cxnSp>
            <p:nvCxnSpPr>
              <p:cNvPr id="9" name="Přímá spojovací čára 8"/>
              <p:cNvCxnSpPr/>
              <p:nvPr/>
            </p:nvCxnSpPr>
            <p:spPr>
              <a:xfrm>
                <a:off x="5410200" y="5486400"/>
                <a:ext cx="9144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Rovnoramenný trojúhelník 9"/>
              <p:cNvSpPr/>
              <p:nvPr/>
            </p:nvSpPr>
            <p:spPr>
              <a:xfrm flipH="1">
                <a:off x="5943600" y="3581400"/>
                <a:ext cx="46038" cy="152400"/>
              </a:xfrm>
              <a:prstGeom prst="triangle">
                <a:avLst>
                  <a:gd name="adj" fmla="val 47465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</p:grpSp>
      <p:sp>
        <p:nvSpPr>
          <p:cNvPr id="21507" name="TextovéPole 39"/>
          <p:cNvSpPr txBox="1">
            <a:spLocks noChangeArrowheads="1"/>
          </p:cNvSpPr>
          <p:nvPr/>
        </p:nvSpPr>
        <p:spPr bwMode="auto">
          <a:xfrm>
            <a:off x="827088" y="1268413"/>
            <a:ext cx="388937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Hledej rozdíl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2531" name="Picture 4" descr="skenování0018"/>
          <p:cNvPicPr>
            <a:picLocks noChangeAspect="1" noChangeArrowheads="1"/>
          </p:cNvPicPr>
          <p:nvPr/>
        </p:nvPicPr>
        <p:blipFill>
          <a:blip r:embed="rId2" cstate="print"/>
          <a:srcRect l="23334" t="19713" r="30000" b="56401"/>
          <a:stretch>
            <a:fillRect/>
          </a:stretch>
        </p:blipFill>
        <p:spPr bwMode="auto">
          <a:xfrm>
            <a:off x="0" y="317500"/>
            <a:ext cx="9144000" cy="654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Obdélník 4"/>
          <p:cNvSpPr>
            <a:spLocks noChangeArrowheads="1"/>
          </p:cNvSpPr>
          <p:nvPr/>
        </p:nvSpPr>
        <p:spPr bwMode="auto">
          <a:xfrm>
            <a:off x="611188" y="404813"/>
            <a:ext cx="438626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Využití: </a:t>
            </a:r>
          </a:p>
          <a:p>
            <a:r>
              <a:rPr lang="cs-CZ" sz="3200" b="1">
                <a:latin typeface="Calibri" pitchFamily="34" charset="0"/>
              </a:rPr>
              <a:t>Elektromotor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68313" y="1412875"/>
            <a:ext cx="82804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Přeměňuje elektrickou energii na mechanickou práci (pohybovou energii)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68313" y="2708275"/>
            <a:ext cx="94138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V praxi se užívá mnoho druhů elektromotorů.</a:t>
            </a:r>
          </a:p>
          <a:p>
            <a:r>
              <a:rPr lang="cs-CZ" sz="2800">
                <a:latin typeface="Calibri" pitchFamily="34" charset="0"/>
              </a:rPr>
              <a:t>Například stejnosměrný elektromotor.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755650" y="692150"/>
            <a:ext cx="756076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/>
              <a:t>Použité materiály:</a:t>
            </a:r>
          </a:p>
          <a:p>
            <a:r>
              <a:rPr lang="en-US" dirty="0" err="1" smtClean="0"/>
              <a:t>Kolářová</a:t>
            </a:r>
            <a:r>
              <a:rPr lang="en-US" dirty="0" smtClean="0"/>
              <a:t>, </a:t>
            </a:r>
            <a:r>
              <a:rPr lang="en-US" dirty="0" err="1" smtClean="0"/>
              <a:t>Bohuněk</a:t>
            </a:r>
            <a:r>
              <a:rPr lang="en-US" dirty="0" smtClean="0"/>
              <a:t> – </a:t>
            </a:r>
            <a:r>
              <a:rPr lang="en-US" dirty="0" err="1" smtClean="0"/>
              <a:t>Fyzika</a:t>
            </a:r>
            <a:r>
              <a:rPr lang="en-US" dirty="0" smtClean="0"/>
              <a:t> pro 9. </a:t>
            </a:r>
            <a:r>
              <a:rPr lang="en-US" dirty="0" err="1" smtClean="0"/>
              <a:t>ročník</a:t>
            </a:r>
            <a:r>
              <a:rPr lang="en-US" dirty="0" smtClean="0"/>
              <a:t> ZŠ, </a:t>
            </a:r>
            <a:r>
              <a:rPr lang="en-US" dirty="0" err="1" smtClean="0"/>
              <a:t>nakladatelství</a:t>
            </a:r>
            <a:r>
              <a:rPr lang="en-US" dirty="0" smtClean="0"/>
              <a:t> Prometheus</a:t>
            </a:r>
            <a:endParaRPr lang="cs-CZ" dirty="0" smtClean="0"/>
          </a:p>
          <a:p>
            <a:r>
              <a:rPr lang="cs-CZ" dirty="0" smtClean="0"/>
              <a:t>Vlastní </a:t>
            </a:r>
            <a:r>
              <a:rPr lang="cs-CZ" dirty="0"/>
              <a:t>materiály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13281</TotalTime>
  <Words>131</Words>
  <Application>Microsoft Office PowerPoint</Application>
  <PresentationFormat>Předvádění na obrazovce (4:3)</PresentationFormat>
  <Paragraphs>37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Cívka v magnetickém poli</vt:lpstr>
      <vt:lpstr>Snímek 4</vt:lpstr>
      <vt:lpstr>Snímek 5</vt:lpstr>
      <vt:lpstr>Využití: ANALOGOVÝ  MĚŘÍCÍ PŘÍSTROJ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Dum</cp:lastModifiedBy>
  <cp:revision>48</cp:revision>
  <dcterms:created xsi:type="dcterms:W3CDTF">2011-01-18T17:45:05Z</dcterms:created>
  <dcterms:modified xsi:type="dcterms:W3CDTF">2013-05-07T13:01:49Z</dcterms:modified>
</cp:coreProperties>
</file>