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6" r:id="rId2"/>
    <p:sldId id="256" r:id="rId3"/>
    <p:sldId id="257" r:id="rId4"/>
    <p:sldId id="258" r:id="rId5"/>
    <p:sldId id="264" r:id="rId6"/>
    <p:sldId id="259" r:id="rId7"/>
    <p:sldId id="260" r:id="rId8"/>
    <p:sldId id="263" r:id="rId9"/>
    <p:sldId id="261" r:id="rId10"/>
    <p:sldId id="262" r:id="rId11"/>
    <p:sldId id="265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fld id="{22C28C25-C3AE-4B2A-BC67-DCD3948E74F1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8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458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58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fld id="{B05FF01E-694B-458E-9820-24C50B253E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287F0891-3ACB-4145-90B5-EA783F884F56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05FF01E-694B-458E-9820-24C50B253E47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05FF01E-694B-458E-9820-24C50B253E47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F4A5A-B1EA-46E9-9D00-4B7792202B97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BED820-2299-4795-8AA3-3410D0B198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FCEEEC-8871-4EA4-9DAA-1A9933BC2036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0032E-0B6C-4E62-8F1A-B69951EE22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3ACD6D-9C5F-47E1-8704-CCA255260446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36C6E6-65E3-4685-A625-E966F93531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3F0518-03AC-47EC-BF2A-07661D7FF9FD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B2FF56-80BD-4DF5-BF33-8275075181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655A89-FAAE-4C08-8F68-F72BDB85973F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607F36-5411-468F-91AF-6FD5916972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8E705B-8EC9-4A2E-B1AC-A86949460983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AF7142-E1F2-4DC0-B047-34034ED105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94DCAC-E440-41C0-B53F-F18A62027F15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50BB4B-EA2D-42F2-BC24-9E75E358BC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6C9916-72BA-47EB-BECC-2755E2C5EA08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C0F617-8446-4C83-B330-D45AF59647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80CC81-CF11-46B2-BD29-83502941668E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F2602C-9142-4C05-9445-2FA327F752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74A085-8E40-4985-A58C-B61113B157ED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B53133-4696-4CC3-AF28-10B47FCA92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B03BCF-8160-4246-BFB3-25A470B6E1A2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26D213-6E6A-4C30-A977-9A8E637DFE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E3EFABC-61FC-44E4-8295-823C21CF5B10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CD96601-453B-46FA-88F3-6C11F1D717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Picture 3" descr="LOGO_obdelni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3556" name="Group 4"/>
          <p:cNvGraphicFramePr>
            <a:graphicFrameLocks noGrp="1"/>
          </p:cNvGraphicFramePr>
          <p:nvPr/>
        </p:nvGraphicFramePr>
        <p:xfrm>
          <a:off x="971550" y="1989138"/>
          <a:ext cx="7345363" cy="2018983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Ivana Nováková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Elektromotor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Elektromagnetické a světelná jevy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elektromotor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Elektromotor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468313" y="1412875"/>
            <a:ext cx="828040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Přeměňuje elektrickou energii na mechanickou práci (pohybovou energii)</a:t>
            </a: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468313" y="2708275"/>
            <a:ext cx="941387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V praxi se užívá mnoho druhů elektromotorů.</a:t>
            </a:r>
          </a:p>
          <a:p>
            <a:r>
              <a:rPr lang="cs-CZ" sz="2800">
                <a:latin typeface="Calibri" pitchFamily="34" charset="0"/>
              </a:rPr>
              <a:t>Například stejnosměrný elektromotor.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04800" y="4038600"/>
            <a:ext cx="8534400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Princip:	otáčení cívky, kterou protéká proud v 		          magnetickém poli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mtClean="0"/>
              <a:t>Části: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4525963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</a:rPr>
              <a:t>Stator: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Pevná část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 ( trvalý magnet nebo elektromagnet 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</a:rPr>
              <a:t>Rotor: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otáčivá část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cívka na společné ose s komutátorem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</a:rPr>
              <a:t>Komutátor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FF0000"/>
                </a:solidFill>
              </a:rPr>
              <a:t>	</a:t>
            </a:r>
            <a:r>
              <a:rPr lang="cs-CZ" dirty="0" smtClean="0"/>
              <a:t>slouží ke změně proudu v cívce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41525" y="1371600"/>
            <a:ext cx="4968875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524000" y="1066800"/>
            <a:ext cx="10922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Stator</a:t>
            </a:r>
            <a:endParaRPr lang="cs-CZ" sz="2800" b="1">
              <a:latin typeface="Calibri" pitchFamily="34" charset="0"/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5791200" y="914400"/>
            <a:ext cx="10144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Rotor</a:t>
            </a:r>
            <a:endParaRPr lang="cs-CZ" sz="2800" b="1">
              <a:latin typeface="Calibri" pitchFamily="34" charset="0"/>
            </a:endParaRP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5334000" y="4800600"/>
            <a:ext cx="1790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Komutátor</a:t>
            </a:r>
            <a:endParaRPr lang="cs-CZ" sz="2800" b="1">
              <a:latin typeface="Calibri" pitchFamily="34" charset="0"/>
            </a:endParaRPr>
          </a:p>
        </p:txBody>
      </p:sp>
      <p:sp>
        <p:nvSpPr>
          <p:cNvPr id="8" name="Šipka doprava 7"/>
          <p:cNvSpPr/>
          <p:nvPr/>
        </p:nvSpPr>
        <p:spPr>
          <a:xfrm rot="10800000">
            <a:off x="4114800" y="4419600"/>
            <a:ext cx="1371600" cy="381000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Šipka doprava 8"/>
          <p:cNvSpPr/>
          <p:nvPr/>
        </p:nvSpPr>
        <p:spPr>
          <a:xfrm rot="1774019">
            <a:off x="995363" y="1685925"/>
            <a:ext cx="1371600" cy="381000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Šipka doprava 9"/>
          <p:cNvSpPr/>
          <p:nvPr/>
        </p:nvSpPr>
        <p:spPr>
          <a:xfrm rot="6930160">
            <a:off x="4810125" y="892175"/>
            <a:ext cx="1371600" cy="381000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381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95288" y="0"/>
            <a:ext cx="8291512" cy="762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>
                <a:latin typeface="+mj-lt"/>
                <a:ea typeface="+mj-ea"/>
                <a:cs typeface="+mj-cs"/>
              </a:rPr>
              <a:t>KOMUTÁTOR</a:t>
            </a:r>
          </a:p>
        </p:txBody>
      </p:sp>
      <p:pic>
        <p:nvPicPr>
          <p:cNvPr id="5" name="Picture 5" descr="requestccc0001"/>
          <p:cNvPicPr>
            <a:picLocks noChangeAspect="1" noChangeArrowheads="1"/>
          </p:cNvPicPr>
          <p:nvPr/>
        </p:nvPicPr>
        <p:blipFill>
          <a:blip r:embed="rId2" cstate="print"/>
          <a:srcRect l="9061" t="76378" r="62646" b="2499"/>
          <a:stretch>
            <a:fillRect/>
          </a:stretch>
        </p:blipFill>
        <p:spPr bwMode="auto">
          <a:xfrm>
            <a:off x="381000" y="838200"/>
            <a:ext cx="4105275" cy="216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1ele.bmp"/>
          <p:cNvPicPr>
            <a:picLocks noChangeAspect="1"/>
          </p:cNvPicPr>
          <p:nvPr/>
        </p:nvPicPr>
        <p:blipFill>
          <a:blip r:embed="rId3" cstate="print"/>
          <a:srcRect l="18486" t="6564" b="1530"/>
          <a:stretch>
            <a:fillRect/>
          </a:stretch>
        </p:blipFill>
        <p:spPr bwMode="auto">
          <a:xfrm>
            <a:off x="4724400" y="0"/>
            <a:ext cx="3981450" cy="361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81000" y="2971800"/>
            <a:ext cx="7086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Slouží ke změně směru proudu v cívce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0" y="3276600"/>
            <a:ext cx="9220200" cy="354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3200">
                <a:latin typeface="Calibri" pitchFamily="34" charset="0"/>
              </a:rPr>
              <a:t>Jsou to dva poloprstence ( kovové polokroužky )   	spojené s cívkou.</a:t>
            </a:r>
          </a:p>
          <a:p>
            <a:pPr>
              <a:buFont typeface="Arial" charset="0"/>
              <a:buChar char="•"/>
            </a:pPr>
            <a:r>
              <a:rPr lang="cs-CZ" sz="3200">
                <a:latin typeface="Calibri" pitchFamily="34" charset="0"/>
              </a:rPr>
              <a:t> Do polokroužků se přivádí el. proud a společně s 	cívkou se otáčí.</a:t>
            </a:r>
          </a:p>
          <a:p>
            <a:pPr>
              <a:buFont typeface="Arial" charset="0"/>
              <a:buChar char="•"/>
            </a:pPr>
            <a:r>
              <a:rPr lang="cs-CZ" sz="3200">
                <a:latin typeface="Calibri" pitchFamily="34" charset="0"/>
              </a:rPr>
              <a:t>K polokroužkům doléhají tzv. kartáčky ( přivádějí do 	poloprstenců el. proud ze zdroje a po jejich 	povrchu kloužou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 bldLvl="2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800" b="1" dirty="0">
                <a:latin typeface="+mj-lt"/>
                <a:ea typeface="+mj-ea"/>
                <a:cs typeface="+mj-cs"/>
              </a:rPr>
              <a:t>PRINCIP ELEKTROMOTORU</a:t>
            </a:r>
          </a:p>
        </p:txBody>
      </p:sp>
      <p:pic>
        <p:nvPicPr>
          <p:cNvPr id="5" name="Picture 4" descr="requestccc0001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50542" t="42989" r="7887" b="4851"/>
          <a:stretch>
            <a:fillRect/>
          </a:stretch>
        </p:blipFill>
        <p:spPr>
          <a:xfrm>
            <a:off x="2352675" y="1893888"/>
            <a:ext cx="4438650" cy="3938587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800" y="457200"/>
            <a:ext cx="2590800" cy="2689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6600" y="457200"/>
            <a:ext cx="2514600" cy="257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9800" y="457200"/>
            <a:ext cx="2403475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3400" y="3429000"/>
            <a:ext cx="2209800" cy="267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Calibri" pitchFamily="34" charset="0"/>
              </a:rPr>
              <a:t>Cívka se setrvačností pootočí, pomocí komutátoru</a:t>
            </a:r>
          </a:p>
          <a:p>
            <a:pPr algn="ctr"/>
            <a:r>
              <a:rPr lang="cs-CZ" sz="2400">
                <a:latin typeface="Calibri" pitchFamily="34" charset="0"/>
              </a:rPr>
              <a:t>nastane záměna směru proudu v cívce 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124200" y="3505200"/>
            <a:ext cx="2743200" cy="304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Calibri" pitchFamily="34" charset="0"/>
              </a:rPr>
              <a:t>Změna směru proudu v opačný:</a:t>
            </a:r>
          </a:p>
          <a:p>
            <a:pPr algn="ctr"/>
            <a:r>
              <a:rPr lang="cs-CZ" sz="2400">
                <a:latin typeface="Calibri" pitchFamily="34" charset="0"/>
              </a:rPr>
              <a:t>Výměna magnetických  pólů cívky – otočení cívky o 180°</a:t>
            </a:r>
          </a:p>
          <a:p>
            <a:endParaRPr lang="cs-CZ" sz="2400">
              <a:latin typeface="Calibri" pitchFamily="34" charset="0"/>
            </a:endParaRPr>
          </a:p>
          <a:p>
            <a:endParaRPr lang="cs-CZ" sz="2400">
              <a:latin typeface="Calibri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172200" y="3048000"/>
            <a:ext cx="2438400" cy="304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Calibri" pitchFamily="34" charset="0"/>
              </a:rPr>
              <a:t>Komutátor zaměnil směr proudu v cívce.</a:t>
            </a:r>
          </a:p>
          <a:p>
            <a:pPr algn="ctr"/>
            <a:r>
              <a:rPr lang="cs-CZ" sz="2400">
                <a:latin typeface="Calibri" pitchFamily="34" charset="0"/>
              </a:rPr>
              <a:t>Opět jsou proti sobě nesouhlasné póly magnetu a cívky – otočení cívky o 180°</a:t>
            </a:r>
          </a:p>
        </p:txBody>
      </p:sp>
      <p:sp>
        <p:nvSpPr>
          <p:cNvPr id="10" name="Elipsa 9"/>
          <p:cNvSpPr/>
          <p:nvPr/>
        </p:nvSpPr>
        <p:spPr>
          <a:xfrm>
            <a:off x="6553200" y="1600200"/>
            <a:ext cx="1066800" cy="762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3505200" y="1676400"/>
            <a:ext cx="1066800" cy="762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04800" y="304800"/>
            <a:ext cx="2590800" cy="586740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200400" y="381000"/>
            <a:ext cx="2590800" cy="586740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96000" y="304800"/>
            <a:ext cx="2590800" cy="586740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requestccc000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/>
          <a:srcRect l="6743" t="33221" r="55533" b="43819"/>
          <a:stretch>
            <a:fillRect/>
          </a:stretch>
        </p:blipFill>
        <p:spPr>
          <a:xfrm>
            <a:off x="1143000" y="2667000"/>
            <a:ext cx="6324600" cy="2720975"/>
          </a:xfrm>
        </p:spPr>
      </p:pic>
      <p:sp>
        <p:nvSpPr>
          <p:cNvPr id="5" name="Text Box 6"/>
          <p:cNvSpPr txBox="1">
            <a:spLocks noChangeArrowheads="1"/>
          </p:cNvSpPr>
          <p:nvPr/>
        </p:nvSpPr>
        <p:spPr bwMode="auto">
          <a:xfrm>
            <a:off x="838200" y="1143000"/>
            <a:ext cx="7239000" cy="954088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Stator a rotor elektromotoru užívaného ve vysavačích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371600"/>
            <a:ext cx="8229600" cy="205740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Pro rovnoměrný chod motoru je na společné hřídeli ( rotoru ) více cívek.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Každé cívce odpovídají na komutátoru dvě sekce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09600" y="3810000"/>
            <a:ext cx="6553200" cy="1446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Calibri" pitchFamily="34" charset="0"/>
              </a:rPr>
              <a:t>Využití</a:t>
            </a:r>
          </a:p>
          <a:p>
            <a:pPr lvl="1">
              <a:buFont typeface="Arial" charset="0"/>
              <a:buChar char="•"/>
            </a:pPr>
            <a:r>
              <a:rPr lang="cs-CZ" sz="2800">
                <a:latin typeface="Calibri" pitchFamily="34" charset="0"/>
              </a:rPr>
              <a:t>Jednoduché domácí spotřebiče</a:t>
            </a:r>
          </a:p>
          <a:p>
            <a:r>
              <a:rPr lang="cs-CZ" sz="2800">
                <a:latin typeface="Calibri" pitchFamily="34" charset="0"/>
              </a:rPr>
              <a:t>Např. fén, vrtačka vysavač…</a:t>
            </a:r>
          </a:p>
        </p:txBody>
      </p:sp>
      <p:sp>
        <p:nvSpPr>
          <p:cNvPr id="24579" name="Rectangle 3"/>
          <p:cNvSpPr txBox="1">
            <a:spLocks noChangeArrowheads="1"/>
          </p:cNvSpPr>
          <p:nvPr/>
        </p:nvSpPr>
        <p:spPr bwMode="auto">
          <a:xfrm>
            <a:off x="990600" y="4191000"/>
            <a:ext cx="7704138" cy="172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endParaRPr lang="cs-CZ" sz="28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extovéPole 1"/>
          <p:cNvSpPr txBox="1">
            <a:spLocks noChangeArrowheads="1"/>
          </p:cNvSpPr>
          <p:nvPr/>
        </p:nvSpPr>
        <p:spPr bwMode="auto">
          <a:xfrm>
            <a:off x="990600" y="838200"/>
            <a:ext cx="5410200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Calibri" pitchFamily="34" charset="0"/>
              </a:rPr>
              <a:t>Použité materiály:</a:t>
            </a:r>
          </a:p>
          <a:p>
            <a:r>
              <a:rPr lang="cs-CZ" dirty="0" smtClean="0"/>
              <a:t>Kolářová, </a:t>
            </a:r>
            <a:r>
              <a:rPr lang="cs-CZ" dirty="0" err="1" smtClean="0"/>
              <a:t>Bohuněk</a:t>
            </a:r>
            <a:r>
              <a:rPr lang="cs-CZ" dirty="0" smtClean="0"/>
              <a:t> – Fyzika pro 9. ročník ZŠ, nakladatelství </a:t>
            </a:r>
            <a:r>
              <a:rPr lang="cs-CZ" dirty="0" err="1" smtClean="0"/>
              <a:t>Prometheus</a:t>
            </a:r>
            <a:endParaRPr lang="cs-CZ" smtClean="0"/>
          </a:p>
          <a:p>
            <a:endParaRPr lang="cs-CZ" dirty="0">
              <a:latin typeface="Calibri" pitchFamily="34" charset="0"/>
            </a:endParaRPr>
          </a:p>
          <a:p>
            <a:r>
              <a:rPr lang="cs-CZ" dirty="0">
                <a:latin typeface="Calibri" pitchFamily="34" charset="0"/>
              </a:rPr>
              <a:t>www.7zsmost.cz/</a:t>
            </a:r>
            <a:r>
              <a:rPr lang="cs-CZ" dirty="0" err="1">
                <a:latin typeface="Calibri" pitchFamily="34" charset="0"/>
              </a:rPr>
              <a:t>cs</a:t>
            </a:r>
            <a:r>
              <a:rPr lang="cs-CZ" dirty="0">
                <a:latin typeface="Calibri" pitchFamily="34" charset="0"/>
              </a:rPr>
              <a:t>/9-</a:t>
            </a:r>
            <a:r>
              <a:rPr lang="cs-CZ" dirty="0" err="1">
                <a:latin typeface="Calibri" pitchFamily="34" charset="0"/>
              </a:rPr>
              <a:t>rocnik</a:t>
            </a:r>
            <a:r>
              <a:rPr lang="cs-CZ" dirty="0">
                <a:latin typeface="Calibri" pitchFamily="34" charset="0"/>
              </a:rPr>
              <a:t>-1/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366</TotalTime>
  <Words>196</Words>
  <Application>Microsoft Office PowerPoint</Application>
  <PresentationFormat>Předvádění na obrazovce (4:3)</PresentationFormat>
  <Paragraphs>53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elektromotor</vt:lpstr>
      <vt:lpstr>Elektromotor</vt:lpstr>
      <vt:lpstr>Části: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elektromotor</dc:title>
  <dc:creator>Katka</dc:creator>
  <cp:lastModifiedBy>šárka</cp:lastModifiedBy>
  <cp:revision>26</cp:revision>
  <dcterms:created xsi:type="dcterms:W3CDTF">2011-02-06T18:24:57Z</dcterms:created>
  <dcterms:modified xsi:type="dcterms:W3CDTF">2013-05-07T13:13:40Z</dcterms:modified>
</cp:coreProperties>
</file>