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85DAB9E3-F186-4736-8F5E-9561787235D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1B25C3A9-2F2E-44C9-B434-E637054D3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6F3C4CBB-34F3-4259-8A6A-04DD564825F3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BE02D-239B-4B6E-944D-790048405E5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BC5DC-DED9-47BA-831E-F74788DAC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EB5F6-E038-4B54-9FA4-19992FCB7E4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63670-EB9F-4054-80FB-A693F7567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30163-6492-41A5-BF04-EE63E10A008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78617-6C83-491F-8A2B-D5A3FCA05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937E9-631F-4D68-AD47-FA8F6D580B4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94F33-C579-48D4-B523-E6C30C982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11B7C-E4EA-473B-A434-166671B32EA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E6858-EA3C-4A96-9873-50CD31FFD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163D7-C016-4F26-966C-A858682DB6B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94290-6271-47E7-8A74-DDC0D016F4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4D70E-9BD3-4747-B3A5-5767C0185F7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7DE0D-C9E2-48FA-80DC-71D0C5473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4490D-0525-4F3B-89DC-217128CCDB1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CDAB6-FD78-40BB-A797-C4AB8BE72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BE79A-7E7E-4F15-BE4A-1695657B3C0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0D570-DF67-46FE-B1BB-028CBC04A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73C73-FD4B-4C4D-BBF8-5AAD6972204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5CEA1-5B48-4D9B-8B2D-D74599D8B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3C37D-CBA2-481C-AAC7-CCE0590CF17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9177E-0DB5-4683-9BFF-9DF9B5B15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8EE96D1-9DA1-431B-994F-0C2F99863E2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BEDBD55-C385-4663-BD08-B30BE0D94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cy.troja.mff.cuni.cz/" TargetMode="External"/><Relationship Id="rId2" Type="http://schemas.openxmlformats.org/officeDocument/2006/relationships/hyperlink" Target="http://www.magnety.info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fyzikal.unas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580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 - procvičování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838200" y="2282825"/>
            <a:ext cx="7772400" cy="14700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Souhrnné procvičení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elektromagnet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455613" y="1598613"/>
            <a:ext cx="8226425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Čím je možno zesílit účinky </a:t>
            </a:r>
            <a:r>
              <a:rPr lang="cs-CZ" sz="3200" kern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mag</a:t>
            </a: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. pole cívky </a:t>
            </a:r>
            <a:r>
              <a:rPr lang="cs-CZ" sz="3200" kern="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                 s </a:t>
            </a: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proudem?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8313" y="2852738"/>
            <a:ext cx="8207375" cy="107791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Porovnej vlastnosti trvalého magnetu </a:t>
            </a:r>
            <a:r>
              <a:rPr lang="cs-CZ" sz="3200" kern="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                        a </a:t>
            </a: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elektromagnetu.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313" y="4437063"/>
            <a:ext cx="8424862" cy="15700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Uveď příklady využití elektromagnetu. </a:t>
            </a:r>
            <a:r>
              <a:rPr lang="cs-CZ" sz="3200" kern="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Vysvětli, </a:t>
            </a: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proč musí být jádro elektromagnetu z </a:t>
            </a:r>
            <a:r>
              <a:rPr lang="cs-CZ" sz="3200" kern="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mag</a:t>
            </a:r>
            <a:r>
              <a:rPr lang="cs-CZ" sz="3200" kern="0" dirty="0"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rPr>
              <a:t>. měkké oceli?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>
                <a:latin typeface="+mj-lt"/>
                <a:ea typeface="+mj-ea"/>
                <a:cs typeface="+mj-cs"/>
              </a:rPr>
              <a:t>Příklad č. 1</a:t>
            </a:r>
            <a:br>
              <a:rPr lang="cs-CZ" sz="2800" dirty="0">
                <a:latin typeface="+mj-lt"/>
                <a:ea typeface="+mj-ea"/>
                <a:cs typeface="+mj-cs"/>
              </a:rPr>
            </a:br>
            <a:r>
              <a:rPr lang="cs-CZ" sz="2800" dirty="0">
                <a:latin typeface="+mj-lt"/>
                <a:ea typeface="+mj-ea"/>
                <a:cs typeface="+mj-cs"/>
              </a:rPr>
              <a:t>zakresli magnetické póly</a:t>
            </a:r>
          </a:p>
        </p:txBody>
      </p:sp>
      <p:pic>
        <p:nvPicPr>
          <p:cNvPr id="18434" name="Picture 5" descr="pracovní list1"/>
          <p:cNvPicPr>
            <a:picLocks noChangeAspect="1" noChangeArrowheads="1"/>
          </p:cNvPicPr>
          <p:nvPr/>
        </p:nvPicPr>
        <p:blipFill>
          <a:blip r:embed="rId2" cstate="print"/>
          <a:srcRect l="52592" t="9599" r="25496" b="77478"/>
          <a:stretch>
            <a:fillRect/>
          </a:stretch>
        </p:blipFill>
        <p:spPr bwMode="auto">
          <a:xfrm>
            <a:off x="1116013" y="1600200"/>
            <a:ext cx="6840537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04800" y="3124200"/>
            <a:ext cx="3352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Calibri" pitchFamily="34" charset="0"/>
              </a:rPr>
              <a:t>Severní zeměpisný pól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172200" y="32766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62800" y="32766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010400" y="51816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419600" y="58674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96000" y="51816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819400" y="57912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7" descr="pracovní list1"/>
          <p:cNvPicPr>
            <a:picLocks noChangeAspect="1" noChangeArrowheads="1"/>
          </p:cNvPicPr>
          <p:nvPr/>
        </p:nvPicPr>
        <p:blipFill>
          <a:blip r:embed="rId2" cstate="print"/>
          <a:srcRect l="55394" t="24648" r="22180" b="65712"/>
          <a:stretch>
            <a:fillRect/>
          </a:stretch>
        </p:blipFill>
        <p:spPr bwMode="auto">
          <a:xfrm>
            <a:off x="4191000" y="990600"/>
            <a:ext cx="4953000" cy="304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5"/>
          <p:cNvSpPr txBox="1">
            <a:spLocks noChangeArrowheads="1"/>
          </p:cNvSpPr>
          <p:nvPr/>
        </p:nvSpPr>
        <p:spPr>
          <a:xfrm>
            <a:off x="457200" y="304800"/>
            <a:ext cx="8218488" cy="1981200"/>
          </a:xfrm>
          <a:prstGeom prst="rect">
            <a:avLst/>
          </a:prstGeom>
        </p:spPr>
        <p:txBody>
          <a:bodyPr anchor="ctr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>
                <a:latin typeface="+mj-lt"/>
                <a:ea typeface="+mj-ea"/>
                <a:cs typeface="+mj-cs"/>
              </a:rPr>
              <a:t>Příklad č. 2</a:t>
            </a:r>
            <a:br>
              <a:rPr lang="cs-CZ" sz="3200" dirty="0">
                <a:latin typeface="+mj-lt"/>
                <a:ea typeface="+mj-ea"/>
                <a:cs typeface="+mj-cs"/>
              </a:rPr>
            </a:br>
            <a:r>
              <a:rPr lang="cs-CZ" sz="3200" dirty="0">
                <a:latin typeface="+mj-lt"/>
                <a:ea typeface="+mj-ea"/>
                <a:cs typeface="+mj-cs"/>
              </a:rPr>
              <a:t>zakresli siločáry magnetického pole</a:t>
            </a:r>
          </a:p>
          <a:p>
            <a:pPr marL="514350" indent="-514350" fontAlgn="auto">
              <a:spcAft>
                <a:spcPts val="0"/>
              </a:spcAft>
              <a:buFontTx/>
              <a:buAutoNum type="arabicParenR"/>
              <a:defRPr/>
            </a:pPr>
            <a:r>
              <a:rPr lang="cs-CZ" sz="3200" dirty="0">
                <a:latin typeface="+mj-lt"/>
                <a:ea typeface="+mj-ea"/>
                <a:cs typeface="+mj-cs"/>
              </a:rPr>
              <a:t>Trvalého magnetu</a:t>
            </a:r>
          </a:p>
          <a:p>
            <a:pPr marL="514350" indent="-514350" fontAlgn="auto">
              <a:spcAft>
                <a:spcPts val="0"/>
              </a:spcAft>
              <a:buFontTx/>
              <a:buAutoNum type="arabicParenR"/>
              <a:defRPr/>
            </a:pPr>
            <a:r>
              <a:rPr lang="cs-CZ" sz="3200" dirty="0">
                <a:latin typeface="+mj-lt"/>
                <a:ea typeface="+mj-ea"/>
                <a:cs typeface="+mj-cs"/>
              </a:rPr>
              <a:t>Cívky s proudem</a:t>
            </a:r>
          </a:p>
          <a:p>
            <a:pPr fontAlgn="auto">
              <a:spcAft>
                <a:spcPts val="0"/>
              </a:spcAft>
              <a:defRPr/>
            </a:pPr>
            <a:endParaRPr lang="cs-CZ" sz="3200" dirty="0">
              <a:latin typeface="+mj-lt"/>
              <a:ea typeface="+mj-ea"/>
              <a:cs typeface="+mj-cs"/>
            </a:endParaRPr>
          </a:p>
        </p:txBody>
      </p:sp>
      <p:grpSp>
        <p:nvGrpSpPr>
          <p:cNvPr id="19459" name="Skupina 17"/>
          <p:cNvGrpSpPr>
            <a:grpSpLocks/>
          </p:cNvGrpSpPr>
          <p:nvPr/>
        </p:nvGrpSpPr>
        <p:grpSpPr bwMode="auto">
          <a:xfrm>
            <a:off x="990600" y="4343400"/>
            <a:ext cx="3048000" cy="762000"/>
            <a:chOff x="990600" y="2590800"/>
            <a:chExt cx="3048000" cy="762000"/>
          </a:xfrm>
        </p:grpSpPr>
        <p:sp>
          <p:nvSpPr>
            <p:cNvPr id="15" name="Obdélník 14"/>
            <p:cNvSpPr/>
            <p:nvPr/>
          </p:nvSpPr>
          <p:spPr>
            <a:xfrm>
              <a:off x="1447800" y="2590800"/>
              <a:ext cx="2133600" cy="762000"/>
            </a:xfrm>
            <a:prstGeom prst="rect">
              <a:avLst/>
            </a:prstGeom>
            <a:gradFill flip="none" rotWithShape="1">
              <a:gsLst>
                <a:gs pos="0">
                  <a:srgbClr val="FFC000">
                    <a:tint val="66000"/>
                    <a:satMod val="160000"/>
                  </a:srgbClr>
                </a:gs>
                <a:gs pos="50000">
                  <a:srgbClr val="FFC000">
                    <a:tint val="44500"/>
                    <a:satMod val="160000"/>
                  </a:srgbClr>
                </a:gs>
                <a:gs pos="100000">
                  <a:srgbClr val="FFC000">
                    <a:tint val="23500"/>
                    <a:satMod val="160000"/>
                  </a:srgbClr>
                </a:gs>
              </a:gsLst>
              <a:lin ang="3000000" scaled="0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581400" y="2590800"/>
              <a:ext cx="457200" cy="762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990600" y="2590800"/>
              <a:ext cx="457200" cy="7620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>
            <a:off x="363538" y="3505200"/>
            <a:ext cx="4327525" cy="2566988"/>
            <a:chOff x="364301" y="3505200"/>
            <a:chExt cx="4326794" cy="2567305"/>
          </a:xfrm>
        </p:grpSpPr>
        <p:sp>
          <p:nvSpPr>
            <p:cNvPr id="23" name="Oblouk 22"/>
            <p:cNvSpPr/>
            <p:nvPr/>
          </p:nvSpPr>
          <p:spPr>
            <a:xfrm>
              <a:off x="1067444" y="3505200"/>
              <a:ext cx="2895111" cy="990722"/>
            </a:xfrm>
            <a:prstGeom prst="arc">
              <a:avLst>
                <a:gd name="adj1" fmla="val 10674519"/>
                <a:gd name="adj2" fmla="val 118482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Oblouk 23"/>
            <p:cNvSpPr/>
            <p:nvPr/>
          </p:nvSpPr>
          <p:spPr>
            <a:xfrm rot="6583896">
              <a:off x="3876727" y="3854574"/>
              <a:ext cx="801786" cy="544420"/>
            </a:xfrm>
            <a:prstGeom prst="arc">
              <a:avLst>
                <a:gd name="adj1" fmla="val 12575378"/>
                <a:gd name="adj2" fmla="val 2128045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Oblouk 24"/>
            <p:cNvSpPr/>
            <p:nvPr/>
          </p:nvSpPr>
          <p:spPr>
            <a:xfrm>
              <a:off x="1524567" y="3962456"/>
              <a:ext cx="1980865" cy="609675"/>
            </a:xfrm>
            <a:prstGeom prst="arc">
              <a:avLst>
                <a:gd name="adj1" fmla="val 10886419"/>
                <a:gd name="adj2" fmla="val 2128045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" name="Oblouk 25"/>
            <p:cNvSpPr/>
            <p:nvPr/>
          </p:nvSpPr>
          <p:spPr>
            <a:xfrm rot="10800000">
              <a:off x="1524567" y="4876969"/>
              <a:ext cx="1980865" cy="609675"/>
            </a:xfrm>
            <a:prstGeom prst="arc">
              <a:avLst>
                <a:gd name="adj1" fmla="val 10886419"/>
                <a:gd name="adj2" fmla="val 2128045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" name="Oblouk 26"/>
            <p:cNvSpPr/>
            <p:nvPr/>
          </p:nvSpPr>
          <p:spPr>
            <a:xfrm rot="10800000">
              <a:off x="1067444" y="4953179"/>
              <a:ext cx="2895111" cy="990722"/>
            </a:xfrm>
            <a:prstGeom prst="arc">
              <a:avLst>
                <a:gd name="adj1" fmla="val 10674519"/>
                <a:gd name="adj2" fmla="val 118482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Oblouk 27"/>
            <p:cNvSpPr/>
            <p:nvPr/>
          </p:nvSpPr>
          <p:spPr>
            <a:xfrm rot="17888729">
              <a:off x="136361" y="5128725"/>
              <a:ext cx="1171720" cy="715841"/>
            </a:xfrm>
            <a:prstGeom prst="arc">
              <a:avLst>
                <a:gd name="adj1" fmla="val 12575378"/>
                <a:gd name="adj2" fmla="val 2128045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Oblouk 28"/>
            <p:cNvSpPr/>
            <p:nvPr/>
          </p:nvSpPr>
          <p:spPr>
            <a:xfrm rot="2513062">
              <a:off x="3889542" y="4923013"/>
              <a:ext cx="801553" cy="542992"/>
            </a:xfrm>
            <a:prstGeom prst="arc">
              <a:avLst>
                <a:gd name="adj1" fmla="val 12575378"/>
                <a:gd name="adj2" fmla="val 2128045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Oblouk 29"/>
            <p:cNvSpPr/>
            <p:nvPr/>
          </p:nvSpPr>
          <p:spPr>
            <a:xfrm rot="13763393">
              <a:off x="218917" y="3780767"/>
              <a:ext cx="1046291" cy="695208"/>
            </a:xfrm>
            <a:prstGeom prst="arc">
              <a:avLst>
                <a:gd name="adj1" fmla="val 12575378"/>
                <a:gd name="adj2" fmla="val 2128045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4648200" y="914400"/>
            <a:ext cx="4114800" cy="3124200"/>
            <a:chOff x="4648200" y="914400"/>
            <a:chExt cx="4114800" cy="3124200"/>
          </a:xfrm>
        </p:grpSpPr>
        <p:sp>
          <p:nvSpPr>
            <p:cNvPr id="33" name="Oblouk 32"/>
            <p:cNvSpPr/>
            <p:nvPr/>
          </p:nvSpPr>
          <p:spPr>
            <a:xfrm>
              <a:off x="4724400" y="2438400"/>
              <a:ext cx="3886200" cy="1600200"/>
            </a:xfrm>
            <a:prstGeom prst="arc">
              <a:avLst>
                <a:gd name="adj1" fmla="val 10894305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4" name="Oblouk 33"/>
            <p:cNvSpPr/>
            <p:nvPr/>
          </p:nvSpPr>
          <p:spPr>
            <a:xfrm rot="10800000">
              <a:off x="4648200" y="914400"/>
              <a:ext cx="4114800" cy="1447800"/>
            </a:xfrm>
            <a:prstGeom prst="arc">
              <a:avLst>
                <a:gd name="adj1" fmla="val 10894305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5410200" y="1371600"/>
              <a:ext cx="2895600" cy="762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6" name="Elipsa 35"/>
            <p:cNvSpPr/>
            <p:nvPr/>
          </p:nvSpPr>
          <p:spPr>
            <a:xfrm>
              <a:off x="5257800" y="2743200"/>
              <a:ext cx="2895600" cy="762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3" name="Skupina 52"/>
          <p:cNvGrpSpPr>
            <a:grpSpLocks/>
          </p:cNvGrpSpPr>
          <p:nvPr/>
        </p:nvGrpSpPr>
        <p:grpSpPr bwMode="auto">
          <a:xfrm>
            <a:off x="457200" y="3429000"/>
            <a:ext cx="4114800" cy="2667000"/>
            <a:chOff x="457200" y="3429000"/>
            <a:chExt cx="4114800" cy="2667000"/>
          </a:xfrm>
        </p:grpSpPr>
        <p:sp>
          <p:nvSpPr>
            <p:cNvPr id="38" name="Vývojový diagram: sloučení 37"/>
            <p:cNvSpPr/>
            <p:nvPr/>
          </p:nvSpPr>
          <p:spPr>
            <a:xfrm>
              <a:off x="2514600" y="34290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Vývojový diagram: sloučení 38"/>
            <p:cNvSpPr/>
            <p:nvPr/>
          </p:nvSpPr>
          <p:spPr>
            <a:xfrm>
              <a:off x="2438400" y="38862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Vývojový diagram: sloučení 39"/>
            <p:cNvSpPr/>
            <p:nvPr/>
          </p:nvSpPr>
          <p:spPr>
            <a:xfrm>
              <a:off x="2514600" y="5791200"/>
              <a:ext cx="76200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Vývojový diagram: sloučení 40"/>
            <p:cNvSpPr/>
            <p:nvPr/>
          </p:nvSpPr>
          <p:spPr>
            <a:xfrm>
              <a:off x="2514600" y="54102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Vývojový diagram: sloučení 41"/>
            <p:cNvSpPr/>
            <p:nvPr/>
          </p:nvSpPr>
          <p:spPr>
            <a:xfrm>
              <a:off x="533400" y="50292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92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3" name="Vývojový diagram: sloučení 42"/>
            <p:cNvSpPr/>
            <p:nvPr/>
          </p:nvSpPr>
          <p:spPr>
            <a:xfrm>
              <a:off x="457200" y="42672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32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Vývojový diagram: sloučení 43"/>
            <p:cNvSpPr/>
            <p:nvPr/>
          </p:nvSpPr>
          <p:spPr>
            <a:xfrm>
              <a:off x="4495800" y="49530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2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Vývojový diagram: sloučení 44"/>
            <p:cNvSpPr/>
            <p:nvPr/>
          </p:nvSpPr>
          <p:spPr>
            <a:xfrm>
              <a:off x="4419600" y="41910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600000" lon="0" rev="198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5" name="Skupina 54"/>
          <p:cNvGrpSpPr>
            <a:grpSpLocks/>
          </p:cNvGrpSpPr>
          <p:nvPr/>
        </p:nvGrpSpPr>
        <p:grpSpPr bwMode="auto">
          <a:xfrm>
            <a:off x="4876800" y="1219200"/>
            <a:ext cx="3703638" cy="2438400"/>
            <a:chOff x="4876800" y="1219200"/>
            <a:chExt cx="3703319" cy="2438400"/>
          </a:xfrm>
        </p:grpSpPr>
        <p:sp>
          <p:nvSpPr>
            <p:cNvPr id="46" name="Vývojový diagram: sloučení 45"/>
            <p:cNvSpPr/>
            <p:nvPr/>
          </p:nvSpPr>
          <p:spPr>
            <a:xfrm>
              <a:off x="6477000" y="1219200"/>
              <a:ext cx="198119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Vývojový diagram: sloučení 46"/>
            <p:cNvSpPr/>
            <p:nvPr/>
          </p:nvSpPr>
          <p:spPr>
            <a:xfrm>
              <a:off x="6553200" y="3352800"/>
              <a:ext cx="198119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5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Vývojový diagram: sloučení 47"/>
            <p:cNvSpPr/>
            <p:nvPr/>
          </p:nvSpPr>
          <p:spPr>
            <a:xfrm>
              <a:off x="8382000" y="1905000"/>
              <a:ext cx="198119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8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0" name="Vývojový diagram: sloučení 49"/>
            <p:cNvSpPr/>
            <p:nvPr/>
          </p:nvSpPr>
          <p:spPr>
            <a:xfrm>
              <a:off x="8382000" y="2743200"/>
              <a:ext cx="198119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38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Vývojový diagram: sloučení 50"/>
            <p:cNvSpPr/>
            <p:nvPr/>
          </p:nvSpPr>
          <p:spPr>
            <a:xfrm>
              <a:off x="4953000" y="2667000"/>
              <a:ext cx="198119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8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Vývojový diagram: sloučení 51"/>
            <p:cNvSpPr/>
            <p:nvPr/>
          </p:nvSpPr>
          <p:spPr>
            <a:xfrm>
              <a:off x="4876800" y="1905000"/>
              <a:ext cx="198119" cy="3048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1200000" lon="0" rev="144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>
                <a:latin typeface="+mj-lt"/>
                <a:ea typeface="+mj-ea"/>
                <a:cs typeface="+mj-cs"/>
              </a:rPr>
              <a:t>Příklad č. 3</a:t>
            </a:r>
            <a:br>
              <a:rPr lang="cs-CZ" sz="3200" dirty="0">
                <a:latin typeface="+mj-lt"/>
                <a:ea typeface="+mj-ea"/>
                <a:cs typeface="+mj-cs"/>
              </a:rPr>
            </a:br>
            <a:r>
              <a:rPr lang="cs-CZ" sz="3200" dirty="0">
                <a:latin typeface="+mj-lt"/>
                <a:ea typeface="+mj-ea"/>
                <a:cs typeface="+mj-cs"/>
              </a:rPr>
              <a:t>zakresli střelky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magnetky </a:t>
            </a:r>
            <a:r>
              <a:rPr lang="cs-CZ" sz="3200" dirty="0">
                <a:latin typeface="+mj-lt"/>
                <a:ea typeface="+mj-ea"/>
                <a:cs typeface="+mj-cs"/>
              </a:rPr>
              <a:t>a označ póly</a:t>
            </a:r>
          </a:p>
        </p:txBody>
      </p:sp>
      <p:pic>
        <p:nvPicPr>
          <p:cNvPr id="20482" name="Picture 4" descr="pracovní list1"/>
          <p:cNvPicPr>
            <a:picLocks noChangeAspect="1" noChangeArrowheads="1"/>
          </p:cNvPicPr>
          <p:nvPr/>
        </p:nvPicPr>
        <p:blipFill>
          <a:blip r:embed="rId2" cstate="print"/>
          <a:srcRect l="53178" t="34286" r="19540" b="54520"/>
          <a:stretch>
            <a:fillRect/>
          </a:stretch>
        </p:blipFill>
        <p:spPr bwMode="auto">
          <a:xfrm>
            <a:off x="323850" y="1844675"/>
            <a:ext cx="8137525" cy="459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29000" y="39624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90600" y="38862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800600" y="47244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00800" y="38100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33600" y="38862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10000" y="47244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086600" y="38100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4" name="Line 7"/>
          <p:cNvSpPr>
            <a:spLocks noChangeShapeType="1"/>
          </p:cNvSpPr>
          <p:nvPr/>
        </p:nvSpPr>
        <p:spPr bwMode="auto">
          <a:xfrm>
            <a:off x="1547813" y="4581525"/>
            <a:ext cx="576262" cy="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" name="Line 7"/>
          <p:cNvSpPr>
            <a:spLocks noChangeShapeType="1"/>
          </p:cNvSpPr>
          <p:nvPr/>
        </p:nvSpPr>
        <p:spPr bwMode="auto">
          <a:xfrm>
            <a:off x="6629400" y="4495800"/>
            <a:ext cx="576263" cy="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" name="Line 7"/>
          <p:cNvSpPr>
            <a:spLocks noChangeShapeType="1"/>
          </p:cNvSpPr>
          <p:nvPr/>
        </p:nvSpPr>
        <p:spPr bwMode="auto">
          <a:xfrm flipH="1">
            <a:off x="4191000" y="5334000"/>
            <a:ext cx="566738" cy="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>
                <a:latin typeface="+mj-lt"/>
                <a:ea typeface="+mj-ea"/>
                <a:cs typeface="+mj-cs"/>
              </a:rPr>
              <a:t>Příklad č. 4</a:t>
            </a:r>
            <a:br>
              <a:rPr lang="cs-CZ" sz="3200">
                <a:latin typeface="+mj-lt"/>
                <a:ea typeface="+mj-ea"/>
                <a:cs typeface="+mj-cs"/>
              </a:rPr>
            </a:br>
            <a:r>
              <a:rPr lang="cs-CZ" sz="3200">
                <a:latin typeface="+mj-lt"/>
                <a:ea typeface="+mj-ea"/>
                <a:cs typeface="+mj-cs"/>
              </a:rPr>
              <a:t>označ póly, umísti ručky měřidla</a:t>
            </a:r>
            <a:endParaRPr lang="cs-CZ" sz="3200" dirty="0">
              <a:latin typeface="+mj-lt"/>
              <a:ea typeface="+mj-ea"/>
              <a:cs typeface="+mj-cs"/>
            </a:endParaRP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33600"/>
            <a:ext cx="9091613" cy="285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90600" y="37338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114800" y="4800600"/>
            <a:ext cx="381000" cy="584200"/>
          </a:xfr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chemeClr val="accent2"/>
                </a:solidFill>
              </a:rPr>
              <a:t>S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315200" y="48006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14400" y="4800600"/>
            <a:ext cx="533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191000" y="3810000"/>
            <a:ext cx="457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315200" y="3810000"/>
            <a:ext cx="457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cxnSp>
        <p:nvCxnSpPr>
          <p:cNvPr id="16" name="Přímá spojovací šipka 15"/>
          <p:cNvCxnSpPr/>
          <p:nvPr/>
        </p:nvCxnSpPr>
        <p:spPr>
          <a:xfrm rot="5400000" flipH="1" flipV="1">
            <a:off x="3962400" y="3048000"/>
            <a:ext cx="914400" cy="304800"/>
          </a:xfrm>
          <a:prstGeom prst="straightConnector1">
            <a:avLst/>
          </a:prstGeom>
          <a:ln w="50800">
            <a:solidFill>
              <a:schemeClr val="accent2"/>
            </a:solidFill>
            <a:tailEnd type="arrow"/>
          </a:ln>
          <a:scene3d>
            <a:camera prst="orthographicFront">
              <a:rot lat="240000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 flipH="1" flipV="1">
            <a:off x="7429500" y="3009900"/>
            <a:ext cx="685800" cy="609600"/>
          </a:xfrm>
          <a:prstGeom prst="straightConnector1">
            <a:avLst/>
          </a:prstGeom>
          <a:ln w="41275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build="p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381000" y="762000"/>
            <a:ext cx="8229600" cy="1143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381000"/>
            <a:ext cx="8229600" cy="1143000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>
                <a:latin typeface="+mj-lt"/>
                <a:ea typeface="+mj-ea"/>
                <a:cs typeface="+mj-cs"/>
              </a:rPr>
              <a:t>Příklad č. 5</a:t>
            </a:r>
            <a:br>
              <a:rPr lang="cs-CZ" sz="2800" dirty="0">
                <a:latin typeface="+mj-lt"/>
                <a:ea typeface="+mj-ea"/>
                <a:cs typeface="+mj-cs"/>
              </a:rPr>
            </a:br>
            <a:r>
              <a:rPr lang="cs-CZ" sz="2800" dirty="0">
                <a:latin typeface="+mj-lt"/>
                <a:ea typeface="+mj-ea"/>
                <a:cs typeface="+mj-cs"/>
              </a:rPr>
              <a:t>zaznač póly, kdy to můžeš </a:t>
            </a:r>
            <a:r>
              <a:rPr lang="cs-CZ" sz="2800" dirty="0" smtClean="0">
                <a:latin typeface="+mj-lt"/>
                <a:ea typeface="+mj-ea"/>
                <a:cs typeface="+mj-cs"/>
              </a:rPr>
              <a:t>udělat, a </a:t>
            </a:r>
            <a:r>
              <a:rPr lang="cs-CZ" sz="2800" dirty="0">
                <a:latin typeface="+mj-lt"/>
                <a:ea typeface="+mj-ea"/>
                <a:cs typeface="+mj-cs"/>
              </a:rPr>
              <a:t>vyznač směr pohybu pružiny</a:t>
            </a:r>
          </a:p>
        </p:txBody>
      </p:sp>
      <p:grpSp>
        <p:nvGrpSpPr>
          <p:cNvPr id="22531" name="Skupina 74"/>
          <p:cNvGrpSpPr>
            <a:grpSpLocks/>
          </p:cNvGrpSpPr>
          <p:nvPr/>
        </p:nvGrpSpPr>
        <p:grpSpPr bwMode="auto">
          <a:xfrm>
            <a:off x="2133600" y="1447800"/>
            <a:ext cx="2895600" cy="4191000"/>
            <a:chOff x="4114800" y="1828800"/>
            <a:chExt cx="2895600" cy="4191000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4572000" y="1828800"/>
              <a:ext cx="2438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>
              <a:off x="5715000" y="1981200"/>
              <a:ext cx="304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0800000" flipV="1">
              <a:off x="5562600" y="2133600"/>
              <a:ext cx="3048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5562600" y="2286000"/>
              <a:ext cx="8382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10800000" flipV="1">
              <a:off x="5486400" y="2438400"/>
              <a:ext cx="914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5486400" y="2590800"/>
              <a:ext cx="914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0800000" flipV="1">
              <a:off x="5486400" y="2743200"/>
              <a:ext cx="914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5486400" y="2895600"/>
              <a:ext cx="914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10800000" flipV="1">
              <a:off x="5486400" y="3048000"/>
              <a:ext cx="914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5486400" y="3200400"/>
              <a:ext cx="9144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10800000" flipV="1">
              <a:off x="5867400" y="3352800"/>
              <a:ext cx="533400" cy="76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5715000" y="3581400"/>
              <a:ext cx="304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Obdélník 33"/>
            <p:cNvSpPr/>
            <p:nvPr/>
          </p:nvSpPr>
          <p:spPr>
            <a:xfrm>
              <a:off x="5715000" y="3733800"/>
              <a:ext cx="381000" cy="685800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486400" y="4724400"/>
              <a:ext cx="914400" cy="12954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>
              <a:off x="5486400" y="4876800"/>
              <a:ext cx="1228725" cy="196850"/>
            </a:xfrm>
            <a:custGeom>
              <a:avLst/>
              <a:gdLst>
                <a:gd name="connsiteX0" fmla="*/ 0 w 1228165"/>
                <a:gd name="connsiteY0" fmla="*/ 0 h 197224"/>
                <a:gd name="connsiteX1" fmla="*/ 1075765 w 1228165"/>
                <a:gd name="connsiteY1" fmla="*/ 89647 h 197224"/>
                <a:gd name="connsiteX2" fmla="*/ 914400 w 1228165"/>
                <a:gd name="connsiteY2" fmla="*/ 197224 h 19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28165" h="197224">
                  <a:moveTo>
                    <a:pt x="0" y="0"/>
                  </a:moveTo>
                  <a:cubicBezTo>
                    <a:pt x="461682" y="28388"/>
                    <a:pt x="923365" y="56776"/>
                    <a:pt x="1075765" y="89647"/>
                  </a:cubicBezTo>
                  <a:cubicBezTo>
                    <a:pt x="1228165" y="122518"/>
                    <a:pt x="1071282" y="159871"/>
                    <a:pt x="914400" y="197224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>
              <a:off x="5073650" y="5092700"/>
              <a:ext cx="1685925" cy="304800"/>
            </a:xfrm>
            <a:custGeom>
              <a:avLst/>
              <a:gdLst>
                <a:gd name="connsiteX0" fmla="*/ 412376 w 1685364"/>
                <a:gd name="connsiteY0" fmla="*/ 0 h 304800"/>
                <a:gd name="connsiteX1" fmla="*/ 179294 w 1685364"/>
                <a:gd name="connsiteY1" fmla="*/ 35859 h 304800"/>
                <a:gd name="connsiteX2" fmla="*/ 1488141 w 1685364"/>
                <a:gd name="connsiteY2" fmla="*/ 179294 h 304800"/>
                <a:gd name="connsiteX3" fmla="*/ 1362635 w 1685364"/>
                <a:gd name="connsiteY3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85364" h="304800">
                  <a:moveTo>
                    <a:pt x="412376" y="0"/>
                  </a:moveTo>
                  <a:cubicBezTo>
                    <a:pt x="206188" y="2988"/>
                    <a:pt x="0" y="5977"/>
                    <a:pt x="179294" y="35859"/>
                  </a:cubicBezTo>
                  <a:cubicBezTo>
                    <a:pt x="358588" y="65741"/>
                    <a:pt x="1290918" y="134471"/>
                    <a:pt x="1488141" y="179294"/>
                  </a:cubicBezTo>
                  <a:cubicBezTo>
                    <a:pt x="1685364" y="224117"/>
                    <a:pt x="1523999" y="264458"/>
                    <a:pt x="1362635" y="304800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>
              <a:off x="5029200" y="5410200"/>
              <a:ext cx="1685925" cy="304800"/>
            </a:xfrm>
            <a:custGeom>
              <a:avLst/>
              <a:gdLst>
                <a:gd name="connsiteX0" fmla="*/ 412376 w 1685364"/>
                <a:gd name="connsiteY0" fmla="*/ 0 h 304800"/>
                <a:gd name="connsiteX1" fmla="*/ 179294 w 1685364"/>
                <a:gd name="connsiteY1" fmla="*/ 35859 h 304800"/>
                <a:gd name="connsiteX2" fmla="*/ 1488141 w 1685364"/>
                <a:gd name="connsiteY2" fmla="*/ 179294 h 304800"/>
                <a:gd name="connsiteX3" fmla="*/ 1362635 w 1685364"/>
                <a:gd name="connsiteY3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85364" h="304800">
                  <a:moveTo>
                    <a:pt x="412376" y="0"/>
                  </a:moveTo>
                  <a:cubicBezTo>
                    <a:pt x="206188" y="2988"/>
                    <a:pt x="0" y="5977"/>
                    <a:pt x="179294" y="35859"/>
                  </a:cubicBezTo>
                  <a:cubicBezTo>
                    <a:pt x="358588" y="65741"/>
                    <a:pt x="1290918" y="134471"/>
                    <a:pt x="1488141" y="179294"/>
                  </a:cubicBezTo>
                  <a:cubicBezTo>
                    <a:pt x="1685364" y="224117"/>
                    <a:pt x="1523999" y="264458"/>
                    <a:pt x="1362635" y="304800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48" name="Přímá spojovací čára 47"/>
            <p:cNvCxnSpPr/>
            <p:nvPr/>
          </p:nvCxnSpPr>
          <p:spPr>
            <a:xfrm rot="10800000">
              <a:off x="4343400" y="5791200"/>
              <a:ext cx="1143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10800000">
              <a:off x="5181600" y="4876800"/>
              <a:ext cx="304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rot="5400000" flipH="1" flipV="1">
              <a:off x="4191000" y="5638800"/>
              <a:ext cx="304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4114800" y="5486400"/>
              <a:ext cx="533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>
              <a:off x="4267200" y="5334000"/>
              <a:ext cx="152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rot="5400000" flipH="1" flipV="1">
              <a:off x="4152900" y="5143500"/>
              <a:ext cx="381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>
              <a:off x="4343400" y="4953000"/>
              <a:ext cx="457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 flipV="1">
              <a:off x="4800600" y="4724400"/>
              <a:ext cx="381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" name="TextovéPole 75"/>
          <p:cNvSpPr txBox="1">
            <a:spLocks noChangeArrowheads="1"/>
          </p:cNvSpPr>
          <p:nvPr/>
        </p:nvSpPr>
        <p:spPr bwMode="auto">
          <a:xfrm>
            <a:off x="3276600" y="30480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>
            <a:off x="4419600" y="39624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3276600" y="37338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79" name="TextovéPole 78"/>
          <p:cNvSpPr txBox="1">
            <a:spLocks noChangeArrowheads="1"/>
          </p:cNvSpPr>
          <p:nvPr/>
        </p:nvSpPr>
        <p:spPr bwMode="auto">
          <a:xfrm>
            <a:off x="4495800" y="5486400"/>
            <a:ext cx="762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grpSp>
        <p:nvGrpSpPr>
          <p:cNvPr id="83" name="Skupina 82"/>
          <p:cNvGrpSpPr>
            <a:grpSpLocks/>
          </p:cNvGrpSpPr>
          <p:nvPr/>
        </p:nvGrpSpPr>
        <p:grpSpPr bwMode="auto">
          <a:xfrm>
            <a:off x="3810000" y="4343400"/>
            <a:ext cx="228600" cy="990600"/>
            <a:chOff x="3810000" y="4343400"/>
            <a:chExt cx="228600" cy="990600"/>
          </a:xfrm>
        </p:grpSpPr>
        <p:sp>
          <p:nvSpPr>
            <p:cNvPr id="80" name="Vývojový diagram: sloučení 79"/>
            <p:cNvSpPr/>
            <p:nvPr/>
          </p:nvSpPr>
          <p:spPr>
            <a:xfrm>
              <a:off x="3810000" y="4953000"/>
              <a:ext cx="228600" cy="381000"/>
            </a:xfrm>
            <a:prstGeom prst="flowChartMerge">
              <a:avLst/>
            </a:prstGeom>
            <a:solidFill>
              <a:srgbClr val="FFFF00"/>
            </a:solidFill>
            <a:ln>
              <a:noFill/>
            </a:ln>
            <a:scene3d>
              <a:camera prst="orthographicFront">
                <a:rot lat="0" lon="0" rev="15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1" name="Vývojový diagram: sloučení 80"/>
            <p:cNvSpPr/>
            <p:nvPr/>
          </p:nvSpPr>
          <p:spPr>
            <a:xfrm>
              <a:off x="3810000" y="4648200"/>
              <a:ext cx="228600" cy="381000"/>
            </a:xfrm>
            <a:prstGeom prst="flowChartMerge">
              <a:avLst/>
            </a:prstGeom>
            <a:solidFill>
              <a:srgbClr val="FFFF00"/>
            </a:solidFill>
            <a:ln>
              <a:noFill/>
            </a:ln>
            <a:scene3d>
              <a:camera prst="orthographicFront">
                <a:rot lat="0" lon="0" rev="15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2" name="Vývojový diagram: sloučení 81"/>
            <p:cNvSpPr/>
            <p:nvPr/>
          </p:nvSpPr>
          <p:spPr>
            <a:xfrm>
              <a:off x="3810000" y="4343400"/>
              <a:ext cx="228600" cy="381000"/>
            </a:xfrm>
            <a:prstGeom prst="flowChartMerge">
              <a:avLst/>
            </a:prstGeom>
            <a:solidFill>
              <a:srgbClr val="FFFF00"/>
            </a:solidFill>
            <a:ln>
              <a:noFill/>
            </a:ln>
            <a:scene3d>
              <a:camera prst="orthographicFront">
                <a:rot lat="0" lon="0" rev="15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85" name="Přímá spojovací šipka 84"/>
          <p:cNvCxnSpPr/>
          <p:nvPr/>
        </p:nvCxnSpPr>
        <p:spPr>
          <a:xfrm rot="5400000">
            <a:off x="4610101" y="2857500"/>
            <a:ext cx="685800" cy="3175"/>
          </a:xfrm>
          <a:prstGeom prst="straightConnector1">
            <a:avLst/>
          </a:prstGeom>
          <a:ln w="444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Elipsa 86"/>
          <p:cNvSpPr/>
          <p:nvPr/>
        </p:nvSpPr>
        <p:spPr>
          <a:xfrm>
            <a:off x="2667000" y="4191000"/>
            <a:ext cx="685800" cy="5334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  <p:bldP spid="77" grpId="0"/>
      <p:bldP spid="78" grpId="0"/>
      <p:bldP spid="79" grpId="0"/>
      <p:bldP spid="8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>
                <a:latin typeface="+mj-lt"/>
                <a:ea typeface="+mj-ea"/>
                <a:cs typeface="+mj-cs"/>
              </a:rPr>
              <a:t>Příklad č. 6</a:t>
            </a:r>
            <a:br>
              <a:rPr lang="cs-CZ" sz="2800">
                <a:latin typeface="+mj-lt"/>
                <a:ea typeface="+mj-ea"/>
                <a:cs typeface="+mj-cs"/>
              </a:rPr>
            </a:br>
            <a:r>
              <a:rPr lang="cs-CZ" sz="2800">
                <a:latin typeface="+mj-lt"/>
                <a:ea typeface="+mj-ea"/>
                <a:cs typeface="+mj-cs"/>
              </a:rPr>
              <a:t> zaznač póly, vyznač směr pohybu tělesa A</a:t>
            </a:r>
            <a:endParaRPr lang="cs-CZ" sz="2800" dirty="0">
              <a:latin typeface="+mj-lt"/>
              <a:ea typeface="+mj-ea"/>
              <a:cs typeface="+mj-cs"/>
            </a:endParaRPr>
          </a:p>
        </p:txBody>
      </p:sp>
      <p:grpSp>
        <p:nvGrpSpPr>
          <p:cNvPr id="4103" name="Skupina 41"/>
          <p:cNvGrpSpPr>
            <a:grpSpLocks/>
          </p:cNvGrpSpPr>
          <p:nvPr/>
        </p:nvGrpSpPr>
        <p:grpSpPr bwMode="auto">
          <a:xfrm>
            <a:off x="990600" y="2438400"/>
            <a:ext cx="6629400" cy="2286000"/>
            <a:chOff x="990600" y="2438400"/>
            <a:chExt cx="6629400" cy="2286000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1295400" y="2438400"/>
              <a:ext cx="1143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1524000" y="2743200"/>
              <a:ext cx="6096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/>
            <p:cNvSpPr/>
            <p:nvPr/>
          </p:nvSpPr>
          <p:spPr>
            <a:xfrm>
              <a:off x="990600" y="3048000"/>
              <a:ext cx="1676400" cy="60960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429000" y="3048000"/>
              <a:ext cx="2590800" cy="609600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3441700" y="2587625"/>
              <a:ext cx="514350" cy="1392238"/>
            </a:xfrm>
            <a:custGeom>
              <a:avLst/>
              <a:gdLst>
                <a:gd name="connsiteX0" fmla="*/ 0 w 513977"/>
                <a:gd name="connsiteY0" fmla="*/ 1392517 h 1392517"/>
                <a:gd name="connsiteX1" fmla="*/ 412377 w 513977"/>
                <a:gd name="connsiteY1" fmla="*/ 155388 h 1392517"/>
                <a:gd name="connsiteX2" fmla="*/ 502024 w 513977"/>
                <a:gd name="connsiteY2" fmla="*/ 460188 h 1392517"/>
                <a:gd name="connsiteX3" fmla="*/ 484094 w 513977"/>
                <a:gd name="connsiteY3" fmla="*/ 460188 h 139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3977" h="1392517">
                  <a:moveTo>
                    <a:pt x="0" y="1392517"/>
                  </a:moveTo>
                  <a:cubicBezTo>
                    <a:pt x="164353" y="851646"/>
                    <a:pt x="328706" y="310776"/>
                    <a:pt x="412377" y="155388"/>
                  </a:cubicBezTo>
                  <a:cubicBezTo>
                    <a:pt x="496048" y="0"/>
                    <a:pt x="490071" y="409388"/>
                    <a:pt x="502024" y="460188"/>
                  </a:cubicBezTo>
                  <a:cubicBezTo>
                    <a:pt x="513977" y="510988"/>
                    <a:pt x="499035" y="485588"/>
                    <a:pt x="484094" y="460188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4724400" y="2590800"/>
              <a:ext cx="579438" cy="1524000"/>
            </a:xfrm>
            <a:custGeom>
              <a:avLst/>
              <a:gdLst>
                <a:gd name="connsiteX0" fmla="*/ 23906 w 579718"/>
                <a:gd name="connsiteY0" fmla="*/ 1111623 h 1592729"/>
                <a:gd name="connsiteX1" fmla="*/ 77694 w 579718"/>
                <a:gd name="connsiteY1" fmla="*/ 1434353 h 1592729"/>
                <a:gd name="connsiteX2" fmla="*/ 490071 w 579718"/>
                <a:gd name="connsiteY2" fmla="*/ 161365 h 1592729"/>
                <a:gd name="connsiteX3" fmla="*/ 579718 w 579718"/>
                <a:gd name="connsiteY3" fmla="*/ 466165 h 1592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9718" h="1592729">
                  <a:moveTo>
                    <a:pt x="23906" y="1111623"/>
                  </a:moveTo>
                  <a:cubicBezTo>
                    <a:pt x="11953" y="1352176"/>
                    <a:pt x="0" y="1592729"/>
                    <a:pt x="77694" y="1434353"/>
                  </a:cubicBezTo>
                  <a:cubicBezTo>
                    <a:pt x="155388" y="1275977"/>
                    <a:pt x="406400" y="322730"/>
                    <a:pt x="490071" y="161365"/>
                  </a:cubicBezTo>
                  <a:cubicBezTo>
                    <a:pt x="573742" y="0"/>
                    <a:pt x="576730" y="233082"/>
                    <a:pt x="579718" y="466165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>
              <a:off x="4038600" y="2590800"/>
              <a:ext cx="579438" cy="1524000"/>
            </a:xfrm>
            <a:custGeom>
              <a:avLst/>
              <a:gdLst>
                <a:gd name="connsiteX0" fmla="*/ 23906 w 579718"/>
                <a:gd name="connsiteY0" fmla="*/ 1111623 h 1592729"/>
                <a:gd name="connsiteX1" fmla="*/ 77694 w 579718"/>
                <a:gd name="connsiteY1" fmla="*/ 1434353 h 1592729"/>
                <a:gd name="connsiteX2" fmla="*/ 490071 w 579718"/>
                <a:gd name="connsiteY2" fmla="*/ 161365 h 1592729"/>
                <a:gd name="connsiteX3" fmla="*/ 579718 w 579718"/>
                <a:gd name="connsiteY3" fmla="*/ 466165 h 1592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9718" h="1592729">
                  <a:moveTo>
                    <a:pt x="23906" y="1111623"/>
                  </a:moveTo>
                  <a:cubicBezTo>
                    <a:pt x="11953" y="1352176"/>
                    <a:pt x="0" y="1592729"/>
                    <a:pt x="77694" y="1434353"/>
                  </a:cubicBezTo>
                  <a:cubicBezTo>
                    <a:pt x="155388" y="1275977"/>
                    <a:pt x="406400" y="322730"/>
                    <a:pt x="490071" y="161365"/>
                  </a:cubicBezTo>
                  <a:cubicBezTo>
                    <a:pt x="573742" y="0"/>
                    <a:pt x="576730" y="233082"/>
                    <a:pt x="579718" y="466165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Volný tvar 20"/>
            <p:cNvSpPr/>
            <p:nvPr/>
          </p:nvSpPr>
          <p:spPr>
            <a:xfrm>
              <a:off x="5257800" y="2590800"/>
              <a:ext cx="579438" cy="1524000"/>
            </a:xfrm>
            <a:custGeom>
              <a:avLst/>
              <a:gdLst>
                <a:gd name="connsiteX0" fmla="*/ 23906 w 579718"/>
                <a:gd name="connsiteY0" fmla="*/ 1111623 h 1592729"/>
                <a:gd name="connsiteX1" fmla="*/ 77694 w 579718"/>
                <a:gd name="connsiteY1" fmla="*/ 1434353 h 1592729"/>
                <a:gd name="connsiteX2" fmla="*/ 490071 w 579718"/>
                <a:gd name="connsiteY2" fmla="*/ 161365 h 1592729"/>
                <a:gd name="connsiteX3" fmla="*/ 579718 w 579718"/>
                <a:gd name="connsiteY3" fmla="*/ 466165 h 1592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9718" h="1592729">
                  <a:moveTo>
                    <a:pt x="23906" y="1111623"/>
                  </a:moveTo>
                  <a:cubicBezTo>
                    <a:pt x="11953" y="1352176"/>
                    <a:pt x="0" y="1592729"/>
                    <a:pt x="77694" y="1434353"/>
                  </a:cubicBezTo>
                  <a:cubicBezTo>
                    <a:pt x="155388" y="1275977"/>
                    <a:pt x="406400" y="322730"/>
                    <a:pt x="490071" y="161365"/>
                  </a:cubicBezTo>
                  <a:cubicBezTo>
                    <a:pt x="573742" y="0"/>
                    <a:pt x="576730" y="233082"/>
                    <a:pt x="579718" y="466165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3" name="Přímá spojovací čára 22"/>
            <p:cNvCxnSpPr>
              <a:stCxn id="16" idx="0"/>
            </p:cNvCxnSpPr>
            <p:nvPr/>
          </p:nvCxnSpPr>
          <p:spPr>
            <a:xfrm flipH="1">
              <a:off x="3429000" y="3979863"/>
              <a:ext cx="12700" cy="51593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5486400" y="4038600"/>
              <a:ext cx="762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Vývojový diagram: spojka 27"/>
            <p:cNvSpPr/>
            <p:nvPr/>
          </p:nvSpPr>
          <p:spPr>
            <a:xfrm>
              <a:off x="3352800" y="4495800"/>
              <a:ext cx="228600" cy="228600"/>
            </a:xfrm>
            <a:prstGeom prst="flowChartConnec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Vývojový diagram: spojka 28"/>
            <p:cNvSpPr/>
            <p:nvPr/>
          </p:nvSpPr>
          <p:spPr>
            <a:xfrm>
              <a:off x="5715000" y="4419600"/>
              <a:ext cx="228600" cy="228600"/>
            </a:xfrm>
            <a:prstGeom prst="flowChartConnec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Vývojový diagram: spojka 29"/>
            <p:cNvSpPr/>
            <p:nvPr/>
          </p:nvSpPr>
          <p:spPr>
            <a:xfrm>
              <a:off x="6934200" y="3048000"/>
              <a:ext cx="685800" cy="685800"/>
            </a:xfrm>
            <a:prstGeom prst="flowChartConnec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32" name="Přímá spojovací šipka 31"/>
          <p:cNvCxnSpPr/>
          <p:nvPr/>
        </p:nvCxnSpPr>
        <p:spPr>
          <a:xfrm rot="10800000" flipV="1">
            <a:off x="7010400" y="3429000"/>
            <a:ext cx="533400" cy="1588"/>
          </a:xfrm>
          <a:prstGeom prst="straightConnector1">
            <a:avLst/>
          </a:prstGeom>
          <a:ln w="444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543800" y="26670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943600" y="25908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2590800" y="25908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S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609600" y="25908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276600" y="25908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705600" y="2667000"/>
            <a:ext cx="457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accent2"/>
                </a:solidFill>
                <a:latin typeface="Calibri" pitchFamily="34" charset="0"/>
              </a:rPr>
              <a:t>N</a:t>
            </a:r>
          </a:p>
        </p:txBody>
      </p:sp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3200400" y="4724400"/>
          <a:ext cx="693738" cy="625475"/>
        </p:xfrm>
        <a:graphic>
          <a:graphicData uri="http://schemas.openxmlformats.org/presentationml/2006/ole">
            <p:oleObj spid="_x0000_s4099" name="Rovnice" r:id="rId3" imgW="139680" imgH="139680" progId="Equation.3">
              <p:embed/>
            </p:oleObj>
          </a:graphicData>
        </a:graphic>
      </p:graphicFrame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5670550" y="4789488"/>
          <a:ext cx="501650" cy="341312"/>
        </p:xfrm>
        <a:graphic>
          <a:graphicData uri="http://schemas.openxmlformats.org/presentationml/2006/ole">
            <p:oleObj spid="_x0000_s4100" name="Rovnice" r:id="rId4" imgW="126720" imgH="75960" progId="Equation.3">
              <p:embed/>
            </p:oleObj>
          </a:graphicData>
        </a:graphic>
      </p:graphicFrame>
      <p:sp>
        <p:nvSpPr>
          <p:cNvPr id="4111" name="TextovéPole 42"/>
          <p:cNvSpPr txBox="1">
            <a:spLocks noChangeArrowheads="1"/>
          </p:cNvSpPr>
          <p:nvPr/>
        </p:nvSpPr>
        <p:spPr bwMode="auto">
          <a:xfrm>
            <a:off x="990600" y="3048000"/>
            <a:ext cx="76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A</a:t>
            </a:r>
          </a:p>
        </p:txBody>
      </p: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3657600" y="3200400"/>
            <a:ext cx="1981200" cy="228600"/>
            <a:chOff x="3657600" y="3200400"/>
            <a:chExt cx="1981200" cy="228600"/>
          </a:xfrm>
        </p:grpSpPr>
        <p:sp>
          <p:nvSpPr>
            <p:cNvPr id="44" name="Vývojový diagram: sloučení 43"/>
            <p:cNvSpPr/>
            <p:nvPr/>
          </p:nvSpPr>
          <p:spPr>
            <a:xfrm>
              <a:off x="3657600" y="32004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0" lon="0" rev="9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5" name="Vývojový diagram: sloučení 44"/>
            <p:cNvSpPr/>
            <p:nvPr/>
          </p:nvSpPr>
          <p:spPr>
            <a:xfrm>
              <a:off x="4343400" y="3200400"/>
              <a:ext cx="45719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0" lon="0" rev="9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Vývojový diagram: sloučení 45"/>
            <p:cNvSpPr/>
            <p:nvPr/>
          </p:nvSpPr>
          <p:spPr>
            <a:xfrm>
              <a:off x="5029200" y="32004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0" lon="0" rev="9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Vývojový diagram: sloučení 46"/>
            <p:cNvSpPr/>
            <p:nvPr/>
          </p:nvSpPr>
          <p:spPr>
            <a:xfrm>
              <a:off x="5562600" y="3200400"/>
              <a:ext cx="76200" cy="228600"/>
            </a:xfrm>
            <a:prstGeom prst="flowChartMerge">
              <a:avLst/>
            </a:prstGeom>
            <a:solidFill>
              <a:srgbClr val="FFFF00"/>
            </a:solidFill>
            <a:scene3d>
              <a:camera prst="orthographicFront">
                <a:rot lat="0" lon="0" rev="96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49" name="Přímá spojovací šipka 48"/>
          <p:cNvCxnSpPr/>
          <p:nvPr/>
        </p:nvCxnSpPr>
        <p:spPr>
          <a:xfrm>
            <a:off x="1600200" y="4038600"/>
            <a:ext cx="914400" cy="1588"/>
          </a:xfrm>
          <a:prstGeom prst="straightConnector1">
            <a:avLst/>
          </a:prstGeom>
          <a:ln w="444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Doplň tabulku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1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133600"/>
                <a:gridCol w="3352800"/>
              </a:tblGrid>
              <a:tr h="6667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Trvalý magnet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Elektromagnet</a:t>
                      </a:r>
                      <a:endParaRPr lang="cs-CZ" sz="2800" dirty="0"/>
                    </a:p>
                  </a:txBody>
                  <a:tcPr/>
                </a:tc>
              </a:tr>
              <a:tr h="6667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  Kdy je v okolí magnetu magnetické pole?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 Můžeme vyměnit póly magnetu?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  Můžeme zesílit účinky magnetického pole magnetu?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810000" y="2819400"/>
            <a:ext cx="10271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Calibri" pitchFamily="34" charset="0"/>
              </a:rPr>
              <a:t>Stále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410200" y="2590800"/>
            <a:ext cx="32004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Calibri" pitchFamily="34" charset="0"/>
              </a:rPr>
              <a:t>Jen při průchodu el. proudu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810000" y="3810000"/>
            <a:ext cx="1219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Calibri" pitchFamily="34" charset="0"/>
              </a:rPr>
              <a:t>Ne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810000" y="5029200"/>
            <a:ext cx="1219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Calibri" pitchFamily="34" charset="0"/>
              </a:rPr>
              <a:t>Ne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096000" y="3810000"/>
            <a:ext cx="1219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Calibri" pitchFamily="34" charset="0"/>
              </a:rPr>
              <a:t>Ano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72200" y="5029200"/>
            <a:ext cx="1219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Calibri" pitchFamily="34" charset="0"/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3"/>
          <p:cNvSpPr txBox="1">
            <a:spLocks noChangeArrowheads="1"/>
          </p:cNvSpPr>
          <p:nvPr/>
        </p:nvSpPr>
        <p:spPr bwMode="auto">
          <a:xfrm>
            <a:off x="838200" y="914400"/>
            <a:ext cx="76962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en-US" dirty="0" err="1" smtClean="0"/>
              <a:t>Kolářová</a:t>
            </a:r>
            <a:r>
              <a:rPr lang="en-US" dirty="0" smtClean="0"/>
              <a:t>, </a:t>
            </a:r>
            <a:r>
              <a:rPr lang="en-US" dirty="0" err="1" smtClean="0"/>
              <a:t>Bohuněk</a:t>
            </a:r>
            <a:r>
              <a:rPr lang="en-US" dirty="0" smtClean="0"/>
              <a:t> – </a:t>
            </a:r>
            <a:r>
              <a:rPr lang="en-US" dirty="0" err="1" smtClean="0"/>
              <a:t>Fyzika</a:t>
            </a:r>
            <a:r>
              <a:rPr lang="en-US" dirty="0" smtClean="0"/>
              <a:t> pro 9. </a:t>
            </a:r>
            <a:r>
              <a:rPr lang="en-US" dirty="0" err="1" smtClean="0"/>
              <a:t>ročník</a:t>
            </a:r>
            <a:r>
              <a:rPr lang="en-US" dirty="0" smtClean="0"/>
              <a:t> ZŠ, </a:t>
            </a:r>
            <a:r>
              <a:rPr lang="en-US" dirty="0" err="1" smtClean="0"/>
              <a:t>nakladatelství</a:t>
            </a:r>
            <a:r>
              <a:rPr lang="en-US" dirty="0" smtClean="0"/>
              <a:t> Prometheus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www.magnety.</a:t>
            </a:r>
            <a:r>
              <a:rPr lang="cs-CZ" dirty="0" err="1" smtClean="0">
                <a:hlinkClick r:id="rId2"/>
              </a:rPr>
              <a:t>info</a:t>
            </a:r>
            <a:endParaRPr lang="cs-CZ" dirty="0"/>
          </a:p>
          <a:p>
            <a:r>
              <a:rPr lang="cs-CZ" dirty="0">
                <a:hlinkClick r:id="rId3"/>
              </a:rPr>
              <a:t>www.</a:t>
            </a:r>
            <a:r>
              <a:rPr lang="cs-CZ" dirty="0" err="1">
                <a:hlinkClick r:id="rId3"/>
              </a:rPr>
              <a:t>lucy.troja.mff.cuni.cz</a:t>
            </a:r>
            <a:endParaRPr lang="cs-CZ" dirty="0"/>
          </a:p>
          <a:p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fyzikal.unas.cz</a:t>
            </a:r>
            <a:endParaRPr lang="cs-CZ" smtClean="0"/>
          </a:p>
          <a:p>
            <a:endParaRPr lang="cs-CZ" dirty="0"/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Vlastní materiály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1092</TotalTime>
  <Words>197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Doplň tabulku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25</cp:revision>
  <dcterms:created xsi:type="dcterms:W3CDTF">2011-02-13T17:06:44Z</dcterms:created>
  <dcterms:modified xsi:type="dcterms:W3CDTF">2013-05-07T13:04:44Z</dcterms:modified>
</cp:coreProperties>
</file>