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20" y="-3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772922E3-5301-4536-938B-DEFA7CA913ED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13316" name="Rectangle 4"/>
          <p:cNvSpPr>
            <a:spLocks noGrp="1"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151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1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976AA2E1-9FF4-4477-8DA8-05A11A7F0A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89A8C3CD-428D-48E2-B4E3-BE5BC27CCBF1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417E1A-80D0-4147-8066-B7CE53A3BB95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6BD0CF-755A-4445-8ADC-9852BC94AA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BC5E92-DC12-42E3-B82F-0B2A926C1250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82361F-74EE-4ADE-B9FD-F0148F4717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B35CAA-7364-4C8A-B41C-15180A6641BB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E33311-0D50-4B43-85AE-4FC575ACAA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10AB19-0D5F-4784-80E9-C1A5800057AF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A17DBD-24D2-4065-9CB5-53DA10A5B2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3BA31-6F0C-4428-B34B-E2A19116938F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96E511-BCE1-4761-8C6E-0A99FED43C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63236-457A-431C-8941-5E646BD69E53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799613-14C3-4A26-865D-D518E619B2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3E31FF-87D6-4B5E-AA26-CE2ED7BA71B1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B8FC68-7286-4E7A-AE3F-B92ACE7D00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6EAE99-64DC-40E7-8B1E-BD160FE1F6CC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F508A-3713-4378-82BB-178FA00EFF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0E7CD-EF21-4374-8BAC-23913CAD390E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D86201-AE8B-4F59-901D-DF7A490BDD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8E1564-7168-4206-A38F-96BFD90F211C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BDD74F-4D85-4B5E-8C85-6B685D247F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B91777-4DA0-49A6-AE1D-58D9AB1BB0CD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05090-CB9E-44E8-B0EE-B56AF508E9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D9C3C2D-31FF-420B-9DF7-A504C88C1D55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E9313B7-B1E4-482C-BDA7-9F6A5F4D95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3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484" name="Group 4"/>
          <p:cNvGraphicFramePr>
            <a:graphicFrameLocks noGrp="1"/>
          </p:cNvGraphicFramePr>
          <p:nvPr/>
        </p:nvGraphicFramePr>
        <p:xfrm>
          <a:off x="971550" y="1989138"/>
          <a:ext cx="7345363" cy="201930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Ivana Nováková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Elektromagnetická indukce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Elektromagnetické a světelná jevy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ELEKTROMAGNETICKÁ INDUKCE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sp>
        <p:nvSpPr>
          <p:cNvPr id="17411" name="Obdélník 3"/>
          <p:cNvSpPr>
            <a:spLocks noChangeArrowheads="1"/>
          </p:cNvSpPr>
          <p:nvPr/>
        </p:nvSpPr>
        <p:spPr bwMode="auto">
          <a:xfrm>
            <a:off x="533400" y="762000"/>
            <a:ext cx="55435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ELEKTROMAGNETICKÁ INDUKCE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81000" y="2057400"/>
            <a:ext cx="79248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Je </a:t>
            </a:r>
            <a:r>
              <a:rPr lang="cs-CZ" sz="2800">
                <a:solidFill>
                  <a:schemeClr val="tx2"/>
                </a:solidFill>
                <a:latin typeface="Calibri" pitchFamily="34" charset="0"/>
              </a:rPr>
              <a:t>děj</a:t>
            </a:r>
            <a:r>
              <a:rPr lang="cs-CZ" sz="2800">
                <a:latin typeface="Calibri" pitchFamily="34" charset="0"/>
              </a:rPr>
              <a:t>, při kterém </a:t>
            </a:r>
            <a:r>
              <a:rPr lang="cs-CZ" sz="2800">
                <a:solidFill>
                  <a:schemeClr val="tx2"/>
                </a:solidFill>
                <a:latin typeface="Calibri" pitchFamily="34" charset="0"/>
              </a:rPr>
              <a:t>vzniká elektrický proud ve vodiči</a:t>
            </a:r>
            <a:r>
              <a:rPr lang="cs-CZ" sz="2800">
                <a:latin typeface="Calibri" pitchFamily="34" charset="0"/>
              </a:rPr>
              <a:t>, v jehož okolí dochází ke </a:t>
            </a:r>
            <a:r>
              <a:rPr lang="cs-CZ" sz="2800">
                <a:solidFill>
                  <a:schemeClr val="tx2"/>
                </a:solidFill>
                <a:latin typeface="Calibri" pitchFamily="34" charset="0"/>
              </a:rPr>
              <a:t>změnám magnetického pole</a:t>
            </a:r>
          </a:p>
          <a:p>
            <a:r>
              <a:rPr lang="cs-CZ" sz="2800">
                <a:latin typeface="Calibri" pitchFamily="34" charset="0"/>
              </a:rPr>
              <a:t>( zesilování, zeslabování )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57200" y="3886200"/>
            <a:ext cx="83820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tx2"/>
                </a:solidFill>
                <a:latin typeface="Calibri" pitchFamily="34" charset="0"/>
              </a:rPr>
              <a:t>Změna magnetického pole </a:t>
            </a:r>
            <a:r>
              <a:rPr lang="cs-CZ" sz="2800">
                <a:latin typeface="Calibri" pitchFamily="34" charset="0"/>
              </a:rPr>
              <a:t>v okolí vodiče </a:t>
            </a:r>
            <a:r>
              <a:rPr lang="cs-CZ" sz="2800">
                <a:solidFill>
                  <a:schemeClr val="accent2"/>
                </a:solidFill>
                <a:latin typeface="Calibri" pitchFamily="34" charset="0"/>
              </a:rPr>
              <a:t>je základním předpokladem </a:t>
            </a:r>
            <a:r>
              <a:rPr lang="cs-CZ" sz="2800">
                <a:latin typeface="Calibri" pitchFamily="34" charset="0"/>
              </a:rPr>
              <a:t>vzniku </a:t>
            </a:r>
            <a:r>
              <a:rPr lang="cs-CZ" sz="2800">
                <a:solidFill>
                  <a:schemeClr val="accent2"/>
                </a:solidFill>
                <a:latin typeface="Calibri" pitchFamily="34" charset="0"/>
              </a:rPr>
              <a:t>indukovaného proudu</a:t>
            </a:r>
            <a:r>
              <a:rPr lang="cs-CZ" sz="2800">
                <a:latin typeface="Calibri" pitchFamily="34" charset="0"/>
              </a:rPr>
              <a:t>. ELEKTROMAGNETICKÉ INDUKCE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FF0000"/>
                </a:solidFill>
              </a:rPr>
              <a:t>SMĚR INDUKOVANÉHO PROUDU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ve vodiči určíme podle </a:t>
            </a:r>
            <a:r>
              <a:rPr lang="cs-CZ" sz="3200" dirty="0" err="1" smtClean="0"/>
              <a:t>Flemingova</a:t>
            </a:r>
            <a:r>
              <a:rPr lang="cs-CZ" sz="3200" dirty="0" smtClean="0"/>
              <a:t> pravidla pravé ruky</a:t>
            </a:r>
            <a:endParaRPr lang="cs-CZ" sz="2800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57200" y="1447800"/>
            <a:ext cx="82296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Položíme-li pravou ruku na vodič tak, aby siločáry vstupovaly do dlaně a palec ukazoval směr pohybu vodiče. Ukazují natažené prsty směr indukovaného proudu ve vodiči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57200" y="2743200"/>
            <a:ext cx="82296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accent1"/>
                </a:solidFill>
                <a:latin typeface="Calibri" pitchFamily="34" charset="0"/>
              </a:rPr>
              <a:t>Obecně lze určit směr indukovaného proudu takto:</a:t>
            </a:r>
          </a:p>
          <a:p>
            <a:r>
              <a:rPr lang="cs-CZ" sz="2400">
                <a:latin typeface="Calibri" pitchFamily="34" charset="0"/>
              </a:rPr>
              <a:t>Indukovaný proud má vždy takový směr, že svými účinky působí proti směru, která jej vyvolala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" y="4038600"/>
            <a:ext cx="4356100" cy="2563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29200" y="3810000"/>
            <a:ext cx="3794125" cy="272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Arial" charset="0"/>
              <a:buNone/>
            </a:pPr>
            <a:endParaRPr lang="cs-CZ" sz="280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14800" y="3962400"/>
            <a:ext cx="2776538" cy="2411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1000" y="2057400"/>
            <a:ext cx="3952875" cy="264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9461" name="TextovéPole 3"/>
          <p:cNvSpPr txBox="1">
            <a:spLocks noChangeArrowheads="1"/>
          </p:cNvSpPr>
          <p:nvPr/>
        </p:nvSpPr>
        <p:spPr bwMode="auto">
          <a:xfrm>
            <a:off x="457200" y="457200"/>
            <a:ext cx="54864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ZMĚNY MAGNETICKÉHO POLE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91200" y="2057400"/>
            <a:ext cx="2806700" cy="247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57200" y="1371600"/>
            <a:ext cx="8229600" cy="123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1)  Přibližováním a oddalováním trvalého magnetu od     cívky bez proudu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sp>
        <p:nvSpPr>
          <p:cNvPr id="20483" name="Obdélník 3"/>
          <p:cNvSpPr>
            <a:spLocks noChangeArrowheads="1"/>
          </p:cNvSpPr>
          <p:nvPr/>
        </p:nvSpPr>
        <p:spPr bwMode="auto">
          <a:xfrm>
            <a:off x="457200" y="457200"/>
            <a:ext cx="45783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ZMĚNY MAGNETICKÉHO POLE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57200" y="2133600"/>
            <a:ext cx="8534400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2) Dvě cívky</a:t>
            </a:r>
          </a:p>
          <a:p>
            <a:r>
              <a:rPr lang="cs-CZ" sz="2800">
                <a:latin typeface="Calibri" pitchFamily="34" charset="0"/>
              </a:rPr>
              <a:t>	</a:t>
            </a:r>
            <a:r>
              <a:rPr lang="cs-CZ" sz="2800">
                <a:solidFill>
                  <a:schemeClr val="accent2"/>
                </a:solidFill>
                <a:latin typeface="Calibri" pitchFamily="34" charset="0"/>
              </a:rPr>
              <a:t>PRIMÁRNÍ cívka </a:t>
            </a:r>
            <a:r>
              <a:rPr lang="cs-CZ" sz="2800">
                <a:latin typeface="Calibri" pitchFamily="34" charset="0"/>
              </a:rPr>
              <a:t>– se zdrojem elektrického proudu</a:t>
            </a:r>
          </a:p>
          <a:p>
            <a:r>
              <a:rPr lang="cs-CZ" sz="2800">
                <a:latin typeface="Calibri" pitchFamily="34" charset="0"/>
              </a:rPr>
              <a:t>	</a:t>
            </a:r>
            <a:r>
              <a:rPr lang="cs-CZ" sz="2800">
                <a:solidFill>
                  <a:schemeClr val="accent2"/>
                </a:solidFill>
                <a:latin typeface="Calibri" pitchFamily="34" charset="0"/>
              </a:rPr>
              <a:t>SEKUNDÁRNÍ cívka </a:t>
            </a:r>
            <a:r>
              <a:rPr lang="cs-CZ" sz="2800">
                <a:latin typeface="Calibri" pitchFamily="34" charset="0"/>
              </a:rPr>
              <a:t>– bez zdroje</a:t>
            </a:r>
          </a:p>
          <a:p>
            <a:r>
              <a:rPr lang="cs-CZ" sz="2800">
                <a:latin typeface="Calibri" pitchFamily="34" charset="0"/>
              </a:rPr>
              <a:t>	obě cívky na společném jádře         </a:t>
            </a:r>
          </a:p>
          <a:p>
            <a:r>
              <a:rPr lang="cs-CZ" sz="2800">
                <a:latin typeface="Calibri" pitchFamily="34" charset="0"/>
              </a:rPr>
              <a:t>V primární cívce </a:t>
            </a:r>
            <a:r>
              <a:rPr lang="cs-CZ" sz="2800">
                <a:solidFill>
                  <a:schemeClr val="tx2"/>
                </a:solidFill>
                <a:latin typeface="Calibri" pitchFamily="34" charset="0"/>
              </a:rPr>
              <a:t>otevíráme a uzavíráme obvod</a:t>
            </a:r>
            <a:r>
              <a:rPr lang="cs-CZ" sz="2800">
                <a:latin typeface="Calibri" pitchFamily="34" charset="0"/>
              </a:rPr>
              <a:t>           </a:t>
            </a:r>
          </a:p>
          <a:p>
            <a:r>
              <a:rPr lang="cs-CZ" sz="2800">
                <a:latin typeface="Calibri" pitchFamily="34" charset="0"/>
              </a:rPr>
              <a:t> v sekundární cívce se </a:t>
            </a:r>
            <a:r>
              <a:rPr lang="cs-CZ" sz="2800">
                <a:solidFill>
                  <a:schemeClr val="tx2"/>
                </a:solidFill>
                <a:latin typeface="Calibri" pitchFamily="34" charset="0"/>
              </a:rPr>
              <a:t>tvoří indukovaný proud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3429000"/>
            <a:ext cx="3770313" cy="208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8200" y="533400"/>
            <a:ext cx="3836988" cy="2154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00600" y="3352800"/>
            <a:ext cx="3800475" cy="211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3400" y="381000"/>
            <a:ext cx="3678238" cy="231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006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sp>
        <p:nvSpPr>
          <p:cNvPr id="22531" name="Obdélník 3"/>
          <p:cNvSpPr>
            <a:spLocks noChangeArrowheads="1"/>
          </p:cNvSpPr>
          <p:nvPr/>
        </p:nvSpPr>
        <p:spPr bwMode="auto">
          <a:xfrm>
            <a:off x="457200" y="457200"/>
            <a:ext cx="45783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ZMĚNY MAGNETICKÉHO POLE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57200" y="1219200"/>
            <a:ext cx="8534400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2) Dvě cívky</a:t>
            </a:r>
          </a:p>
          <a:p>
            <a:r>
              <a:rPr lang="cs-CZ" sz="2800">
                <a:latin typeface="Calibri" pitchFamily="34" charset="0"/>
              </a:rPr>
              <a:t>	</a:t>
            </a:r>
            <a:r>
              <a:rPr lang="cs-CZ" sz="2800">
                <a:solidFill>
                  <a:schemeClr val="accent2"/>
                </a:solidFill>
                <a:latin typeface="Calibri" pitchFamily="34" charset="0"/>
              </a:rPr>
              <a:t>PRIMÁRNÍ cívka </a:t>
            </a:r>
            <a:r>
              <a:rPr lang="cs-CZ" sz="2800">
                <a:latin typeface="Calibri" pitchFamily="34" charset="0"/>
              </a:rPr>
              <a:t>– se zdrojem elektrického proudu</a:t>
            </a:r>
          </a:p>
          <a:p>
            <a:r>
              <a:rPr lang="cs-CZ" sz="2800">
                <a:latin typeface="Calibri" pitchFamily="34" charset="0"/>
              </a:rPr>
              <a:t>	</a:t>
            </a:r>
            <a:r>
              <a:rPr lang="cs-CZ" sz="2800">
                <a:solidFill>
                  <a:schemeClr val="accent2"/>
                </a:solidFill>
                <a:latin typeface="Calibri" pitchFamily="34" charset="0"/>
              </a:rPr>
              <a:t>SEKUNDÁRNÍ cívka </a:t>
            </a:r>
            <a:r>
              <a:rPr lang="cs-CZ" sz="2800">
                <a:latin typeface="Calibri" pitchFamily="34" charset="0"/>
              </a:rPr>
              <a:t>– bez zdroje</a:t>
            </a:r>
          </a:p>
          <a:p>
            <a:r>
              <a:rPr lang="cs-CZ" sz="2800">
                <a:latin typeface="Calibri" pitchFamily="34" charset="0"/>
              </a:rPr>
              <a:t>	obě cívky na společném jádře         </a:t>
            </a:r>
          </a:p>
          <a:p>
            <a:r>
              <a:rPr lang="cs-CZ" sz="2800">
                <a:latin typeface="Calibri" pitchFamily="34" charset="0"/>
              </a:rPr>
              <a:t>V primární cívce </a:t>
            </a:r>
            <a:r>
              <a:rPr lang="cs-CZ" sz="2800">
                <a:solidFill>
                  <a:schemeClr val="tx2"/>
                </a:solidFill>
                <a:latin typeface="Calibri" pitchFamily="34" charset="0"/>
              </a:rPr>
              <a:t>pomocí reostatu měníme velikost proudu</a:t>
            </a:r>
            <a:r>
              <a:rPr lang="cs-CZ" sz="2800">
                <a:latin typeface="Calibri" pitchFamily="34" charset="0"/>
              </a:rPr>
              <a:t>          </a:t>
            </a:r>
          </a:p>
          <a:p>
            <a:r>
              <a:rPr lang="cs-CZ" sz="2800">
                <a:latin typeface="Calibri" pitchFamily="34" charset="0"/>
              </a:rPr>
              <a:t> v sekundární cívce se </a:t>
            </a:r>
            <a:r>
              <a:rPr lang="cs-CZ" sz="2800">
                <a:solidFill>
                  <a:schemeClr val="tx2"/>
                </a:solidFill>
                <a:latin typeface="Calibri" pitchFamily="34" charset="0"/>
              </a:rPr>
              <a:t>tvoří indukovaný proud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0" y="4267200"/>
            <a:ext cx="3525838" cy="1308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3400" y="5562600"/>
            <a:ext cx="81534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Čím je změna magnetického pole je rychlejší a větší,tím větší je při jinak stejných podmínkách indukovaný proud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457200" y="685800"/>
            <a:ext cx="4845050" cy="146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r>
              <a:rPr lang="cs-CZ"/>
              <a:t>Použité materiály:</a:t>
            </a:r>
          </a:p>
          <a:p>
            <a:r>
              <a:rPr lang="cs-CZ"/>
              <a:t>Učebnice fyziky pro 9. ročník, PROMETHEUS</a:t>
            </a:r>
          </a:p>
          <a:p>
            <a:endParaRPr lang="cs-CZ"/>
          </a:p>
          <a:p>
            <a:r>
              <a:rPr lang="cs-CZ"/>
              <a:t>Vlastní materiály</a:t>
            </a:r>
          </a:p>
          <a:p>
            <a:pPr eaLnBrk="0" hangingPunct="0"/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233</Words>
  <Application>Microsoft Office PowerPoint</Application>
  <PresentationFormat>Předvádění na obrazovce (4:3)</PresentationFormat>
  <Paragraphs>41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Calibri</vt:lpstr>
      <vt:lpstr>Motiv sady Office</vt:lpstr>
      <vt:lpstr>Snímek 1</vt:lpstr>
      <vt:lpstr>ELEKTROMAGNETICKÁ INDUKCE</vt:lpstr>
      <vt:lpstr>Snímek 3</vt:lpstr>
      <vt:lpstr>SMĚR INDUKOVANÉHO PROUDU ve vodiči určíme podle Flemingova pravidla pravé ruky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ELEKTROMAGNETICKÁ INDUKCE</dc:title>
  <dc:creator>Katka</dc:creator>
  <cp:lastModifiedBy>novakova</cp:lastModifiedBy>
  <cp:revision>22</cp:revision>
  <dcterms:created xsi:type="dcterms:W3CDTF">2011-02-07T17:11:50Z</dcterms:created>
  <dcterms:modified xsi:type="dcterms:W3CDTF">2011-09-20T08:36:05Z</dcterms:modified>
</cp:coreProperties>
</file>