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60" r:id="rId4"/>
    <p:sldId id="261" r:id="rId5"/>
    <p:sldId id="257" r:id="rId6"/>
    <p:sldId id="258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D9B4F927-059C-4BD6-A6C5-9E5ED9E40210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13316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1375E22F-CB23-4E08-9516-DD74D848BB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969257AF-E272-4E20-AC90-583B9132247B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7FA60-0630-43B1-95B0-19A77B24FC57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97C31-0CFB-43FD-94D8-12B6D90B4D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63082-DB3A-4CD1-BEEB-0609753C6BE8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2933F-7B77-4E91-A6E4-461816F015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1E98B-3677-4442-AA8E-EB85F4EAA675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6605F-07B4-4B48-91B8-36D2E2DF2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5241B-B3E8-4D33-B23B-461A79423F92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5F38A-35E0-4CCA-A295-86E084EF9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FC978-500F-4BB9-974C-C20BF55111F8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C39DB-A194-4B42-B806-9407CEB3B2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30B34-F58D-4E58-879F-3A2DF1D5F464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C2E42-2DFD-42FF-8028-06BCDB7FB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402BA-63BC-4BDC-B3A8-16DB9E0D92D0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24F95-C85F-4A12-82FA-A975CAEB1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5F92B-1CA7-499B-9620-0750A6C14145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55422-B9B7-4C68-96E1-4C2C0DC86F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C7FF0-E8B7-489E-B870-3C15CDDC61F0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29526-F691-4FF5-B864-885254A4D8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27086-B545-4FE1-BD5C-54298FAC4FF8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5C9E0-1BB2-4C7B-B2AF-6193480B5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E9218-DA3E-4CCD-B7F9-FFB15C96F891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2FC1B-50A5-4E13-AF80-D817291D0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8641268-F647-440E-B52A-56A7C6F90F64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5C52289-6D22-42AF-8067-2E4479C2E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ucy.troja.mff.cuni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2532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Střídavý proud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světelná jevy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STŘÍDAVÝ PROUD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smtClean="0"/>
              <a:t>Vznik střídavého proudu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3657600"/>
            <a:ext cx="3355975" cy="274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657600"/>
            <a:ext cx="2965450" cy="255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57200" y="1600200"/>
            <a:ext cx="82296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Vzniká otáčením cívky v magnetické poli</a:t>
            </a:r>
          </a:p>
          <a:p>
            <a:pPr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Neustále mění svoji velikost a směr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05200" y="3581400"/>
            <a:ext cx="3810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2057400"/>
            <a:ext cx="5564188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533400" y="457200"/>
            <a:ext cx="8458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Velikost střídavého proudu a napětí v závislosti na otáčení cívky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" y="1143000"/>
            <a:ext cx="8194675" cy="189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0" y="3276600"/>
            <a:ext cx="5175250" cy="329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ovéPole 5"/>
          <p:cNvSpPr txBox="1">
            <a:spLocks noChangeArrowheads="1"/>
          </p:cNvSpPr>
          <p:nvPr/>
        </p:nvSpPr>
        <p:spPr bwMode="auto">
          <a:xfrm>
            <a:off x="457200" y="304800"/>
            <a:ext cx="83820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Průběh střídavého proudu nebo napětí v závislosti na čase znázorňuje 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SINUSOIDA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algn="l" eaLnBrk="1" hangingPunct="1"/>
            <a:r>
              <a:rPr lang="cs-CZ" sz="2800" smtClean="0"/>
              <a:t>Důležité pojmy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7800" y="3352800"/>
            <a:ext cx="5861050" cy="294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09600" y="1371600"/>
            <a:ext cx="77724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solidFill>
                  <a:schemeClr val="accent2"/>
                </a:solidFill>
                <a:latin typeface="Calibri" pitchFamily="34" charset="0"/>
              </a:rPr>
              <a:t>1 kmit </a:t>
            </a:r>
            <a:r>
              <a:rPr lang="cs-CZ" sz="2800">
                <a:latin typeface="Calibri" pitchFamily="34" charset="0"/>
              </a:rPr>
              <a:t>– děj, při kterém se smyčka otočí o 360°</a:t>
            </a:r>
          </a:p>
          <a:p>
            <a:pPr>
              <a:buFont typeface="Arial" charset="0"/>
              <a:buChar char="•"/>
            </a:pPr>
            <a:r>
              <a:rPr lang="cs-CZ" sz="2800">
                <a:solidFill>
                  <a:schemeClr val="accent2"/>
                </a:solidFill>
                <a:latin typeface="Calibri" pitchFamily="34" charset="0"/>
              </a:rPr>
              <a:t>PERIODA</a:t>
            </a:r>
            <a:r>
              <a:rPr lang="cs-CZ" sz="2800">
                <a:latin typeface="Calibri" pitchFamily="34" charset="0"/>
              </a:rPr>
              <a:t> ( 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T</a:t>
            </a:r>
            <a:r>
              <a:rPr lang="cs-CZ" sz="2800">
                <a:latin typeface="Calibri" pitchFamily="34" charset="0"/>
              </a:rPr>
              <a:t> ) – doba trvání 1 kmitu….     </a:t>
            </a:r>
          </a:p>
          <a:p>
            <a:pPr>
              <a:buFont typeface="Arial" charset="0"/>
              <a:buChar char="•"/>
            </a:pP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FREKVENCE</a:t>
            </a:r>
            <a:r>
              <a:rPr lang="cs-CZ" sz="2800">
                <a:latin typeface="Calibri" pitchFamily="34" charset="0"/>
              </a:rPr>
              <a:t> ( 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f</a:t>
            </a:r>
            <a:r>
              <a:rPr lang="cs-CZ" sz="2800">
                <a:latin typeface="Calibri" pitchFamily="34" charset="0"/>
              </a:rPr>
              <a:t> ) </a:t>
            </a:r>
            <a:r>
              <a:rPr lang="cs-CZ" sz="2000">
                <a:latin typeface="Calibri" pitchFamily="34" charset="0"/>
              </a:rPr>
              <a:t>( kmitočet ) </a:t>
            </a:r>
            <a:r>
              <a:rPr lang="cs-CZ" sz="2800">
                <a:latin typeface="Calibri" pitchFamily="34" charset="0"/>
              </a:rPr>
              <a:t>– počet period ( kmitů ) za sekundu….</a:t>
            </a:r>
          </a:p>
        </p:txBody>
      </p:sp>
      <p:graphicFrame>
        <p:nvGraphicFramePr>
          <p:cNvPr id="6" name="Zástupný symbol pro obsah 5"/>
          <p:cNvGraphicFramePr>
            <a:graphicFrameLocks noChangeAspect="1"/>
          </p:cNvGraphicFramePr>
          <p:nvPr>
            <p:ph idx="1"/>
          </p:nvPr>
        </p:nvGraphicFramePr>
        <p:xfrm>
          <a:off x="6324600" y="1897063"/>
          <a:ext cx="376238" cy="319087"/>
        </p:xfrm>
        <a:graphic>
          <a:graphicData uri="http://schemas.openxmlformats.org/presentationml/2006/ole">
            <p:oleObj spid="_x0000_s3075" name="Rovnice" r:id="rId4" imgW="253800" imgH="215640" progId="Equation.3">
              <p:embed/>
            </p:oleObj>
          </a:graphicData>
        </a:graphic>
      </p:graphicFrame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19800" y="33528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f = 5 Hz</a:t>
            </a:r>
          </a:p>
        </p:txBody>
      </p: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2514600" y="2667000"/>
          <a:ext cx="2151063" cy="457200"/>
        </p:xfrm>
        <a:graphic>
          <a:graphicData uri="http://schemas.openxmlformats.org/presentationml/2006/ole">
            <p:oleObj spid="_x0000_s3076" name="Rovnice" r:id="rId5" imgW="101592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smtClean="0"/>
              <a:t>Kmitočet a perioda </a:t>
            </a:r>
            <a:r>
              <a:rPr lang="cs-CZ" sz="2800" smtClean="0"/>
              <a:t>jsou veličiny navzájem nepřímo úměrné</a:t>
            </a:r>
          </a:p>
        </p:txBody>
      </p:sp>
      <p:sp>
        <p:nvSpPr>
          <p:cNvPr id="410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Platí:</a:t>
            </a:r>
          </a:p>
        </p:txBody>
      </p:sp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4876800" y="2362200"/>
          <a:ext cx="1797050" cy="1797050"/>
        </p:xfrm>
        <a:graphic>
          <a:graphicData uri="http://schemas.openxmlformats.org/presentationml/2006/ole">
            <p:oleObj spid="_x0000_s4098" name="Rovnice" r:id="rId3" imgW="393480" imgH="39348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1828800" y="2362200"/>
          <a:ext cx="1797050" cy="1797050"/>
        </p:xfrm>
        <a:graphic>
          <a:graphicData uri="http://schemas.openxmlformats.org/presentationml/2006/ole">
            <p:oleObj spid="_x0000_s4099" name="Rovnice" r:id="rId4" imgW="393480" imgH="39348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1524000" y="2286000"/>
            <a:ext cx="2514600" cy="213360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8200" y="2286000"/>
            <a:ext cx="2514600" cy="213360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8600" y="4876800"/>
            <a:ext cx="8686800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V rozvodné evropské síti se používá střídavý proud o frekvenci 50 Hz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( </a:t>
            </a:r>
            <a:r>
              <a:rPr lang="cs-CZ" sz="2400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rPr>
              <a:t>normalizovaný</a:t>
            </a:r>
            <a:r>
              <a:rPr lang="cs-CZ" sz="2400" dirty="0">
                <a:latin typeface="+mn-lt"/>
              </a:rPr>
              <a:t> kmitočet je </a:t>
            </a:r>
            <a:r>
              <a:rPr lang="cs-CZ" sz="2400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rPr>
              <a:t>50 Hz </a:t>
            </a:r>
            <a:r>
              <a:rPr lang="cs-CZ" sz="2400" dirty="0">
                <a:latin typeface="+mn-lt"/>
              </a:rPr>
              <a:t>)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76400" y="5791200"/>
            <a:ext cx="5791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f= 50 Hz                                        T = 0,02 s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3657600" y="5943600"/>
            <a:ext cx="8382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609600" y="762000"/>
            <a:ext cx="484505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/>
              <a:t>Použité materiály:</a:t>
            </a:r>
          </a:p>
          <a:p>
            <a:r>
              <a:rPr lang="cs-CZ"/>
              <a:t>Učebnice fyziky pro 9. ročník, PROMETHEUS</a:t>
            </a:r>
          </a:p>
          <a:p>
            <a:r>
              <a:rPr lang="cs-CZ">
                <a:hlinkClick r:id="rId2"/>
              </a:rPr>
              <a:t>www.lucy.troja.mff.cuni.cz</a:t>
            </a:r>
            <a:endParaRPr lang="cs-CZ"/>
          </a:p>
          <a:p>
            <a:r>
              <a:rPr lang="cs-CZ"/>
              <a:t>www.fyzikal.unas.cz</a:t>
            </a:r>
          </a:p>
          <a:p>
            <a:r>
              <a:rPr lang="cs-CZ"/>
              <a:t>Vlastní materiály</a:t>
            </a:r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138</Words>
  <Application>Microsoft Office PowerPoint</Application>
  <PresentationFormat>Předvádění na obrazovce (4:3)</PresentationFormat>
  <Paragraphs>32</Paragraphs>
  <Slides>8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Motiv sady Office</vt:lpstr>
      <vt:lpstr>Rovnice</vt:lpstr>
      <vt:lpstr>Snímek 1</vt:lpstr>
      <vt:lpstr>STŘÍDAVÝ PROUD</vt:lpstr>
      <vt:lpstr>Vznik střídavého proudu</vt:lpstr>
      <vt:lpstr>Snímek 4</vt:lpstr>
      <vt:lpstr>Snímek 5</vt:lpstr>
      <vt:lpstr>Důležité pojmy</vt:lpstr>
      <vt:lpstr>Kmitočet a perioda jsou veličiny navzájem nepřímo úměrné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Katka</dc:creator>
  <cp:lastModifiedBy>novakova</cp:lastModifiedBy>
  <cp:revision>15</cp:revision>
  <dcterms:created xsi:type="dcterms:W3CDTF">2011-02-14T16:54:34Z</dcterms:created>
  <dcterms:modified xsi:type="dcterms:W3CDTF">2011-09-20T08:37:37Z</dcterms:modified>
</cp:coreProperties>
</file>