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8" r:id="rId3"/>
    <p:sldId id="259" r:id="rId4"/>
    <p:sldId id="256" r:id="rId5"/>
    <p:sldId id="257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40F188D8-F960-49F6-B542-9D7EE9CA661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151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1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9625CF56-719A-40C9-8736-3657B0D70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25D8EC34-16A0-4EDF-9477-143B3F47AC69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E12CA-A556-4E97-B0F8-D442993C385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1E93DF-FF02-489C-A854-02FA5A2CE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15EDD-5096-442B-8FC0-B2A37F3ECFA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47EDC-230E-43A5-980F-52A7DC020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5EC24-4C26-4628-94CF-EDF3F370F95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A6B81-646E-4749-AAB8-2F08C8FB6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34A57-F1EC-4CA8-A104-7721BDA5E45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8C31F-BABB-48EC-9B40-B0A440FC3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AB3AA-FF66-4AFC-947A-8BBF48EAFF84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AC757-754D-4059-9C90-8841078B4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00B39-7315-41DF-89E2-9D67DE780A38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C7ED9-E442-49A2-8B45-77D63C6AC2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E1281A-B625-4E69-A1AD-F88C22025E2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DE29E-7DD9-4EEC-9AA9-4ED0A4D76E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65E0F-9FED-42ED-9F80-8BB0FA6B2864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FB05D-17D3-44CC-BE18-018B05500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31EEA-412C-4B30-B0EA-5F64A65E277F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DD7548-60D1-41BB-9435-BD1EBD08E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9A19-1E32-4760-B975-3A40E89C988E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7A43C-A07C-429B-A0EC-A0E185235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786D3-97A8-41AA-80AE-AA3A1DAA038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3E0DD-671A-4E11-8B4C-8254AD790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64120FF-D722-4FF3-9356-89E8881ADB4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794D1A9-7DD7-4D5E-A334-1E6406E03D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yzikal.unas.cz/" TargetMode="External"/><Relationship Id="rId2" Type="http://schemas.openxmlformats.org/officeDocument/2006/relationships/hyperlink" Target="http://www.lucy.troja.mff.cuni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03" name="Group 23"/>
          <p:cNvGraphicFramePr>
            <a:graphicFrameLocks noGrp="1"/>
          </p:cNvGraphicFramePr>
          <p:nvPr/>
        </p:nvGraphicFramePr>
        <p:xfrm>
          <a:off x="971550" y="198913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Efektivní hodnota střídavého proudu a napětí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světelné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jevy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1676400" y="2438400"/>
            <a:ext cx="5943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Hodnota střídavého proudu a střídavého napětí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Efektivní hodnota </a:t>
            </a:r>
            <a:r>
              <a:rPr lang="cs-CZ" dirty="0" smtClean="0"/>
              <a:t>střídavého proudu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3084513"/>
          </a:xfrm>
        </p:spPr>
        <p:txBody>
          <a:bodyPr>
            <a:spAutoFit/>
          </a:bodyPr>
          <a:lstStyle/>
          <a:p>
            <a:pPr algn="ctr" eaLnBrk="1" hangingPunct="1">
              <a:buFont typeface="Arial" charset="0"/>
              <a:buNone/>
            </a:pPr>
            <a:r>
              <a:rPr lang="cs-CZ" sz="3600" b="1" dirty="0" smtClean="0"/>
              <a:t>Efektivní hodnota </a:t>
            </a:r>
            <a:r>
              <a:rPr lang="cs-CZ" sz="3600" dirty="0" smtClean="0"/>
              <a:t>střídavého proudu</a:t>
            </a:r>
          </a:p>
          <a:p>
            <a:pPr algn="ctr" eaLnBrk="1" hangingPunct="1">
              <a:buFont typeface="Arial" charset="0"/>
              <a:buNone/>
            </a:pP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je stejná jako</a:t>
            </a:r>
          </a:p>
          <a:p>
            <a:pPr algn="ctr" eaLnBrk="1" hangingPunct="1">
              <a:buFont typeface="Arial" charset="0"/>
              <a:buNone/>
            </a:pPr>
            <a:r>
              <a:rPr lang="cs-CZ" sz="3600" dirty="0" smtClean="0"/>
              <a:t> </a:t>
            </a:r>
            <a:r>
              <a:rPr lang="cs-CZ" sz="3600" b="1" dirty="0" smtClean="0"/>
              <a:t>hodnota stejnosměrného proudu</a:t>
            </a:r>
            <a:r>
              <a:rPr lang="cs-CZ" sz="3600" dirty="0" smtClean="0"/>
              <a:t>, který </a:t>
            </a:r>
            <a:r>
              <a:rPr lang="cs-CZ" sz="3600" dirty="0" smtClean="0"/>
              <a:t>             v </a:t>
            </a:r>
            <a:r>
              <a:rPr lang="cs-CZ" sz="3600" dirty="0" smtClean="0"/>
              <a:t>daném obvodu </a:t>
            </a:r>
            <a:r>
              <a:rPr lang="cs-CZ" sz="3600" dirty="0" smtClean="0">
                <a:solidFill>
                  <a:schemeClr val="accent2"/>
                </a:solidFill>
              </a:rPr>
              <a:t>vykoná za stejný čas stejnou práci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" y="1219200"/>
            <a:ext cx="7177088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2438400" y="4267200"/>
          <a:ext cx="3167063" cy="1295400"/>
        </p:xfrm>
        <a:graphic>
          <a:graphicData uri="http://schemas.openxmlformats.org/presentationml/2006/ole">
            <p:oleObj spid="_x0000_s2049" name="Rovnice" r:id="rId4" imgW="1117440" imgH="457200" progId="Equation.3">
              <p:embed/>
            </p:oleObj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60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Výpočet efektivní hodnoty </a:t>
            </a:r>
            <a:r>
              <a:rPr lang="cs-CZ" sz="4400" dirty="0">
                <a:latin typeface="+mj-lt"/>
                <a:ea typeface="+mj-ea"/>
                <a:cs typeface="+mj-cs"/>
              </a:rPr>
              <a:t>střídavého proudu nebo napětí</a:t>
            </a:r>
            <a:br>
              <a:rPr lang="cs-CZ" sz="4400" dirty="0">
                <a:latin typeface="+mj-lt"/>
                <a:ea typeface="+mj-ea"/>
                <a:cs typeface="+mj-cs"/>
              </a:rPr>
            </a:b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3"/>
          <p:cNvSpPr>
            <a:spLocks noChangeArrowheads="1"/>
          </p:cNvSpPr>
          <p:nvPr/>
        </p:nvSpPr>
        <p:spPr bwMode="auto">
          <a:xfrm>
            <a:off x="457200" y="914400"/>
            <a:ext cx="83820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>
                <a:latin typeface="Calibri" pitchFamily="34" charset="0"/>
              </a:rPr>
              <a:t>Hodnota střídavého proudu a střídavého napětí, kterou změříme ampérmetrem a voltmetrem na střídavý proud a napětí, se nazývá </a:t>
            </a:r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efektivní hodnota proudu </a:t>
            </a:r>
            <a:r>
              <a:rPr lang="cs-CZ" sz="2800" dirty="0">
                <a:latin typeface="Calibri" pitchFamily="34" charset="0"/>
              </a:rPr>
              <a:t>I </a:t>
            </a:r>
            <a:r>
              <a:rPr lang="cs-CZ" sz="2800" dirty="0" smtClean="0">
                <a:latin typeface="Calibri" pitchFamily="34" charset="0"/>
              </a:rPr>
              <a:t>                            a </a:t>
            </a:r>
            <a:r>
              <a:rPr lang="cs-CZ" sz="2800" b="1" dirty="0">
                <a:solidFill>
                  <a:srgbClr val="FF0000"/>
                </a:solidFill>
                <a:latin typeface="Calibri" pitchFamily="34" charset="0"/>
              </a:rPr>
              <a:t>efektivní hodnota napětí </a:t>
            </a:r>
            <a:r>
              <a:rPr lang="cs-CZ" sz="2800" dirty="0">
                <a:latin typeface="Calibri" pitchFamily="34" charset="0"/>
              </a:rPr>
              <a:t>U.</a:t>
            </a:r>
          </a:p>
        </p:txBody>
      </p:sp>
      <p:sp>
        <p:nvSpPr>
          <p:cNvPr id="20482" name="Obdélník 5"/>
          <p:cNvSpPr>
            <a:spLocks noChangeArrowheads="1"/>
          </p:cNvSpPr>
          <p:nvPr/>
        </p:nvSpPr>
        <p:spPr bwMode="auto">
          <a:xfrm>
            <a:off x="533400" y="3352800"/>
            <a:ext cx="80772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Střídavý proud a napětí se většinou udávají svými efektivními hodnotami. </a:t>
            </a:r>
          </a:p>
        </p:txBody>
      </p:sp>
      <p:pic>
        <p:nvPicPr>
          <p:cNvPr id="20483" name="Picture 4" descr="stridavy-prou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0" y="5257800"/>
            <a:ext cx="542925" cy="26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 descr="stejnosmerny-proud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90800" y="5257800"/>
            <a:ext cx="80010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16"/>
          <p:cNvSpPr txBox="1">
            <a:spLocks noChangeArrowheads="1"/>
          </p:cNvSpPr>
          <p:nvPr/>
        </p:nvSpPr>
        <p:spPr bwMode="auto">
          <a:xfrm>
            <a:off x="4572000" y="4953000"/>
            <a:ext cx="1447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Značka  střídavého proudu</a:t>
            </a:r>
          </a:p>
        </p:txBody>
      </p:sp>
      <p:sp>
        <p:nvSpPr>
          <p:cNvPr id="20486" name="TextovéPole 17"/>
          <p:cNvSpPr txBox="1">
            <a:spLocks noChangeArrowheads="1"/>
          </p:cNvSpPr>
          <p:nvPr/>
        </p:nvSpPr>
        <p:spPr bwMode="auto">
          <a:xfrm>
            <a:off x="838200" y="4953000"/>
            <a:ext cx="17526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Značka  stejnosměrného proudu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2895600"/>
            <a:ext cx="5715000" cy="352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2"/>
          <p:cNvSpPr txBox="1">
            <a:spLocks noChangeArrowheads="1"/>
          </p:cNvSpPr>
          <p:nvPr/>
        </p:nvSpPr>
        <p:spPr bwMode="auto">
          <a:xfrm>
            <a:off x="609600" y="762000"/>
            <a:ext cx="8077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Urči, jakou maximální hodnotu může dosáhnout napětí 230 V</a:t>
            </a:r>
          </a:p>
        </p:txBody>
      </p:sp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533400" y="1447800"/>
          <a:ext cx="2989263" cy="546100"/>
        </p:xfrm>
        <a:graphic>
          <a:graphicData uri="http://schemas.openxmlformats.org/presentationml/2006/ole">
            <p:oleObj spid="_x0000_s17410" name="Rovnice" r:id="rId4" imgW="1320480" imgH="241200" progId="Equation.3">
              <p:embed/>
            </p:oleObj>
          </a:graphicData>
        </a:graphic>
      </p:graphicFrame>
      <p:graphicFrame>
        <p:nvGraphicFramePr>
          <p:cNvPr id="17411" name="Object 3"/>
          <p:cNvGraphicFramePr>
            <a:graphicFrameLocks noChangeAspect="1"/>
          </p:cNvGraphicFramePr>
          <p:nvPr/>
        </p:nvGraphicFramePr>
        <p:xfrm>
          <a:off x="3429000" y="1219200"/>
          <a:ext cx="1954213" cy="949325"/>
        </p:xfrm>
        <a:graphic>
          <a:graphicData uri="http://schemas.openxmlformats.org/presentationml/2006/ole">
            <p:oleObj spid="_x0000_s17411" name="Rovnice" r:id="rId5" imgW="863280" imgH="419040" progId="Equation.3">
              <p:embed/>
            </p:oleObj>
          </a:graphicData>
        </a:graphic>
      </p:graphicFrame>
      <p:graphicFrame>
        <p:nvGraphicFramePr>
          <p:cNvPr id="17412" name="Object 4"/>
          <p:cNvGraphicFramePr>
            <a:graphicFrameLocks noChangeAspect="1"/>
          </p:cNvGraphicFramePr>
          <p:nvPr/>
        </p:nvGraphicFramePr>
        <p:xfrm>
          <a:off x="5562600" y="1219200"/>
          <a:ext cx="3074988" cy="949325"/>
        </p:xfrm>
        <a:graphic>
          <a:graphicData uri="http://schemas.openxmlformats.org/presentationml/2006/ole">
            <p:oleObj spid="_x0000_s17412" name="Rovnice" r:id="rId6" imgW="135864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457200" y="463888"/>
            <a:ext cx="760977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dirty="0"/>
              <a:t>Použité materiály:</a:t>
            </a:r>
          </a:p>
          <a:p>
            <a:r>
              <a:rPr lang="en-US" dirty="0" err="1" smtClean="0"/>
              <a:t>Kolářová</a:t>
            </a:r>
            <a:r>
              <a:rPr lang="en-US" dirty="0" smtClean="0"/>
              <a:t>, </a:t>
            </a:r>
            <a:r>
              <a:rPr lang="en-US" dirty="0" err="1" smtClean="0"/>
              <a:t>Bohuněk</a:t>
            </a:r>
            <a:r>
              <a:rPr lang="en-US" dirty="0" smtClean="0"/>
              <a:t> – </a:t>
            </a:r>
            <a:r>
              <a:rPr lang="en-US" dirty="0" err="1" smtClean="0"/>
              <a:t>Fyzika</a:t>
            </a:r>
            <a:r>
              <a:rPr lang="en-US" dirty="0" smtClean="0"/>
              <a:t> pro 9. </a:t>
            </a:r>
            <a:r>
              <a:rPr lang="en-US" dirty="0" err="1" smtClean="0"/>
              <a:t>ročník</a:t>
            </a:r>
            <a:r>
              <a:rPr lang="en-US" dirty="0" smtClean="0"/>
              <a:t> ZŠ, </a:t>
            </a:r>
            <a:r>
              <a:rPr lang="en-US" dirty="0" err="1" smtClean="0"/>
              <a:t>nakladatelství</a:t>
            </a:r>
            <a:r>
              <a:rPr lang="en-US" dirty="0" smtClean="0"/>
              <a:t> Prometheus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lucy.troja.mff.cuni.cz</a:t>
            </a:r>
            <a:endParaRPr lang="cs-CZ" dirty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fyzikal.unas.cz</a:t>
            </a:r>
            <a:endParaRPr lang="cs-CZ" smtClean="0"/>
          </a:p>
          <a:p>
            <a:endParaRPr lang="cs-CZ" dirty="0"/>
          </a:p>
          <a:p>
            <a:r>
              <a:rPr lang="cs-CZ" dirty="0"/>
              <a:t>Vlastní materiály</a:t>
            </a:r>
          </a:p>
          <a:p>
            <a:pPr eaLnBrk="0" hangingPunct="0"/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157</Words>
  <Application>Microsoft Office PowerPoint</Application>
  <PresentationFormat>Předvádění na obrazovce (4:3)</PresentationFormat>
  <Paragraphs>28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Snímek 2</vt:lpstr>
      <vt:lpstr>Efektivní hodnota střídavého proudu 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19</cp:revision>
  <dcterms:created xsi:type="dcterms:W3CDTF">2011-02-20T09:27:58Z</dcterms:created>
  <dcterms:modified xsi:type="dcterms:W3CDTF">2013-05-07T13:07:21Z</dcterms:modified>
</cp:coreProperties>
</file>