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diagrams/quickStyle4.xml" ContentType="application/vnd.openxmlformats-officedocument.drawingml.diagramStyle+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4.xml" ContentType="application/vnd.openxmlformats-officedocument.drawingml.diagramLayout+xml"/>
  <Override PartName="/ppt/slideLayouts/slideLayout10.xml" ContentType="application/vnd.openxmlformats-officedocument.presentationml.slideLayout+xml"/>
  <Override PartName="/ppt/diagrams/layout2.xml" ContentType="application/vnd.openxmlformats-officedocument.drawingml.diagramLayout+xml"/>
  <Default Extension="vml" ContentType="application/vnd.openxmlformats-officedocument.vmlDrawing"/>
  <Override PartName="/ppt/diagrams/layout3.xml" ContentType="application/vnd.openxmlformats-officedocument.drawingml.diagramLayout+xml"/>
  <Override PartName="/ppt/diagrams/data4.xml" ContentType="application/vnd.openxmlformats-officedocument.drawingml.diagramData+xml"/>
  <Override PartName="/ppt/diagrams/layout1.xml" ContentType="application/vnd.openxmlformats-officedocument.drawingml.diagramLayout+xml"/>
  <Override PartName="/ppt/diagrams/data2.xml" ContentType="application/vnd.openxmlformats-officedocument.drawingml.diagramData+xml"/>
  <Override PartName="/ppt/diagrams/data3.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ppt/diagrams/colors3.xml" ContentType="application/vnd.openxmlformats-officedocument.drawingml.diagramColors+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Default Extension="bin" ContentType="application/vnd.openxmlformats-officedocument.oleObject"/>
  <Override PartName="/ppt/diagrams/drawing3.xml" ContentType="application/vnd.ms-office.drawingml.diagramDrawing+xml"/>
  <Override PartName="/ppt/slides/slide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diagrams/drawing1.xml" ContentType="application/vnd.ms-office.drawingml.diagramDrawing+xml"/>
  <Override PartName="/ppt/diagrams/quickStyle3.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3" r:id="rId2"/>
    <p:sldId id="257" r:id="rId3"/>
    <p:sldId id="258" r:id="rId4"/>
    <p:sldId id="264" r:id="rId5"/>
    <p:sldId id="259" r:id="rId6"/>
    <p:sldId id="260" r:id="rId7"/>
    <p:sldId id="261" r:id="rId8"/>
    <p:sldId id="262" r:id="rId9"/>
    <p:sldId id="267" r:id="rId10"/>
    <p:sldId id="266" r:id="rId1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EB16C8-B3FC-4174-98DF-85D96AF14DC9}" type="doc">
      <dgm:prSet loTypeId="urn:microsoft.com/office/officeart/2005/8/layout/radial4" loCatId="relationship" qsTypeId="urn:microsoft.com/office/officeart/2005/8/quickstyle/simple3" qsCatId="simple" csTypeId="urn:microsoft.com/office/officeart/2005/8/colors/colorful1" csCatId="colorful" phldr="1"/>
      <dgm:spPr/>
      <dgm:t>
        <a:bodyPr/>
        <a:lstStyle/>
        <a:p>
          <a:endParaRPr lang="cs-CZ"/>
        </a:p>
      </dgm:t>
    </dgm:pt>
    <dgm:pt modelId="{CF69C86C-F033-47D0-8A69-7828EBF7C2D5}">
      <dgm:prSet phldrT="[Text]"/>
      <dgm:spPr/>
      <dgm:t>
        <a:bodyPr/>
        <a:lstStyle/>
        <a:p>
          <a:r>
            <a:rPr lang="cs-CZ" dirty="0" smtClean="0"/>
            <a:t>GSM</a:t>
          </a:r>
          <a:endParaRPr lang="cs-CZ" dirty="0"/>
        </a:p>
      </dgm:t>
    </dgm:pt>
    <dgm:pt modelId="{2CA6A6DB-033F-4EBD-BA6A-E0E20F8CF3B6}" type="parTrans" cxnId="{CEAB4B94-9D5E-4F68-961D-8252BFFF69AB}">
      <dgm:prSet/>
      <dgm:spPr/>
      <dgm:t>
        <a:bodyPr/>
        <a:lstStyle/>
        <a:p>
          <a:endParaRPr lang="cs-CZ"/>
        </a:p>
      </dgm:t>
    </dgm:pt>
    <dgm:pt modelId="{40C4B96A-850B-4102-9E00-8FA8967FACE3}" type="sibTrans" cxnId="{CEAB4B94-9D5E-4F68-961D-8252BFFF69AB}">
      <dgm:prSet/>
      <dgm:spPr/>
      <dgm:t>
        <a:bodyPr/>
        <a:lstStyle/>
        <a:p>
          <a:endParaRPr lang="cs-CZ"/>
        </a:p>
      </dgm:t>
    </dgm:pt>
    <dgm:pt modelId="{FFAC2E5D-CE8F-4C10-9BEC-1E562622ADA2}">
      <dgm:prSet phldrT="[Text]"/>
      <dgm:spPr/>
      <dgm:t>
        <a:bodyPr/>
        <a:lstStyle/>
        <a:p>
          <a:r>
            <a:rPr lang="cs-CZ" dirty="0" smtClean="0"/>
            <a:t>Buňková (cell) síť</a:t>
          </a:r>
          <a:endParaRPr lang="cs-CZ" dirty="0"/>
        </a:p>
      </dgm:t>
    </dgm:pt>
    <dgm:pt modelId="{712B47D0-AB6E-4685-9484-FC136AF757A3}" type="parTrans" cxnId="{A443EC2F-C2B1-4DD5-BCA3-646CB5B67592}">
      <dgm:prSet/>
      <dgm:spPr/>
      <dgm:t>
        <a:bodyPr/>
        <a:lstStyle/>
        <a:p>
          <a:endParaRPr lang="cs-CZ"/>
        </a:p>
      </dgm:t>
    </dgm:pt>
    <dgm:pt modelId="{20B3B92B-BECC-4187-9F55-384B53FE2123}" type="sibTrans" cxnId="{A443EC2F-C2B1-4DD5-BCA3-646CB5B67592}">
      <dgm:prSet/>
      <dgm:spPr/>
      <dgm:t>
        <a:bodyPr/>
        <a:lstStyle/>
        <a:p>
          <a:endParaRPr lang="cs-CZ"/>
        </a:p>
      </dgm:t>
    </dgm:pt>
    <dgm:pt modelId="{1F8C98BF-C9C2-48A5-9955-62C6E5CA0D1E}">
      <dgm:prSet phldrT="[Text]"/>
      <dgm:spPr/>
      <dgm:t>
        <a:bodyPr/>
        <a:lstStyle/>
        <a:p>
          <a:r>
            <a:rPr lang="cs-CZ" dirty="0" smtClean="0"/>
            <a:t>Systém základnových stanic (BTS)</a:t>
          </a:r>
          <a:endParaRPr lang="cs-CZ" dirty="0"/>
        </a:p>
      </dgm:t>
    </dgm:pt>
    <dgm:pt modelId="{A01D3246-9656-4C8B-B571-BA074F6BF547}" type="parTrans" cxnId="{0D56D81E-9490-4D01-899E-158BC5301683}">
      <dgm:prSet/>
      <dgm:spPr/>
      <dgm:t>
        <a:bodyPr/>
        <a:lstStyle/>
        <a:p>
          <a:endParaRPr lang="cs-CZ"/>
        </a:p>
      </dgm:t>
    </dgm:pt>
    <dgm:pt modelId="{54D06F47-F835-4BBC-9691-50093515A2E5}" type="sibTrans" cxnId="{0D56D81E-9490-4D01-899E-158BC5301683}">
      <dgm:prSet/>
      <dgm:spPr/>
      <dgm:t>
        <a:bodyPr/>
        <a:lstStyle/>
        <a:p>
          <a:endParaRPr lang="cs-CZ"/>
        </a:p>
      </dgm:t>
    </dgm:pt>
    <dgm:pt modelId="{AF17396B-79EB-423D-9495-F7DC3679C599}">
      <dgm:prSet phldrT="[Text]"/>
      <dgm:spPr/>
      <dgm:t>
        <a:bodyPr/>
        <a:lstStyle/>
        <a:p>
          <a:r>
            <a:rPr lang="cs-CZ" dirty="0" smtClean="0"/>
            <a:t>Pokrytí v otevřeném terénu do 35 km</a:t>
          </a:r>
          <a:endParaRPr lang="cs-CZ" dirty="0"/>
        </a:p>
      </dgm:t>
    </dgm:pt>
    <dgm:pt modelId="{DFE5FB45-706F-4BB2-9FAE-14D1C881AF47}" type="parTrans" cxnId="{BF69450D-F3E5-47E0-A3C6-30124E28E216}">
      <dgm:prSet/>
      <dgm:spPr/>
      <dgm:t>
        <a:bodyPr/>
        <a:lstStyle/>
        <a:p>
          <a:endParaRPr lang="cs-CZ"/>
        </a:p>
      </dgm:t>
    </dgm:pt>
    <dgm:pt modelId="{9E429561-CB00-46D2-BDA3-FEF07EC04255}" type="sibTrans" cxnId="{BF69450D-F3E5-47E0-A3C6-30124E28E216}">
      <dgm:prSet/>
      <dgm:spPr/>
      <dgm:t>
        <a:bodyPr/>
        <a:lstStyle/>
        <a:p>
          <a:endParaRPr lang="cs-CZ"/>
        </a:p>
      </dgm:t>
    </dgm:pt>
    <dgm:pt modelId="{49412B7C-ECD8-431B-A7B4-297422CFDA72}" type="pres">
      <dgm:prSet presAssocID="{D1EB16C8-B3FC-4174-98DF-85D96AF14DC9}" presName="cycle" presStyleCnt="0">
        <dgm:presLayoutVars>
          <dgm:chMax val="1"/>
          <dgm:dir/>
          <dgm:animLvl val="ctr"/>
          <dgm:resizeHandles val="exact"/>
        </dgm:presLayoutVars>
      </dgm:prSet>
      <dgm:spPr/>
      <dgm:t>
        <a:bodyPr/>
        <a:lstStyle/>
        <a:p>
          <a:endParaRPr lang="cs-CZ"/>
        </a:p>
      </dgm:t>
    </dgm:pt>
    <dgm:pt modelId="{3A656858-B685-4A4F-8849-94607D904A38}" type="pres">
      <dgm:prSet presAssocID="{CF69C86C-F033-47D0-8A69-7828EBF7C2D5}" presName="centerShape" presStyleLbl="node0" presStyleIdx="0" presStyleCnt="1"/>
      <dgm:spPr/>
      <dgm:t>
        <a:bodyPr/>
        <a:lstStyle/>
        <a:p>
          <a:endParaRPr lang="cs-CZ"/>
        </a:p>
      </dgm:t>
    </dgm:pt>
    <dgm:pt modelId="{5E2C7943-D704-49B8-9633-850215181F37}" type="pres">
      <dgm:prSet presAssocID="{712B47D0-AB6E-4685-9484-FC136AF757A3}" presName="parTrans" presStyleLbl="bgSibTrans2D1" presStyleIdx="0" presStyleCnt="3"/>
      <dgm:spPr/>
      <dgm:t>
        <a:bodyPr/>
        <a:lstStyle/>
        <a:p>
          <a:endParaRPr lang="cs-CZ"/>
        </a:p>
      </dgm:t>
    </dgm:pt>
    <dgm:pt modelId="{A2E69F71-F7AC-4AD7-8AA3-BB2AF4CCADCF}" type="pres">
      <dgm:prSet presAssocID="{FFAC2E5D-CE8F-4C10-9BEC-1E562622ADA2}" presName="node" presStyleLbl="node1" presStyleIdx="0" presStyleCnt="3">
        <dgm:presLayoutVars>
          <dgm:bulletEnabled val="1"/>
        </dgm:presLayoutVars>
      </dgm:prSet>
      <dgm:spPr/>
      <dgm:t>
        <a:bodyPr/>
        <a:lstStyle/>
        <a:p>
          <a:endParaRPr lang="cs-CZ"/>
        </a:p>
      </dgm:t>
    </dgm:pt>
    <dgm:pt modelId="{86790DA9-687E-4A94-A0B5-E99486BC8597}" type="pres">
      <dgm:prSet presAssocID="{A01D3246-9656-4C8B-B571-BA074F6BF547}" presName="parTrans" presStyleLbl="bgSibTrans2D1" presStyleIdx="1" presStyleCnt="3"/>
      <dgm:spPr/>
      <dgm:t>
        <a:bodyPr/>
        <a:lstStyle/>
        <a:p>
          <a:endParaRPr lang="cs-CZ"/>
        </a:p>
      </dgm:t>
    </dgm:pt>
    <dgm:pt modelId="{71A76D75-7CD7-4B0C-9358-F1A05EB61FA2}" type="pres">
      <dgm:prSet presAssocID="{1F8C98BF-C9C2-48A5-9955-62C6E5CA0D1E}" presName="node" presStyleLbl="node1" presStyleIdx="1" presStyleCnt="3">
        <dgm:presLayoutVars>
          <dgm:bulletEnabled val="1"/>
        </dgm:presLayoutVars>
      </dgm:prSet>
      <dgm:spPr/>
      <dgm:t>
        <a:bodyPr/>
        <a:lstStyle/>
        <a:p>
          <a:endParaRPr lang="cs-CZ"/>
        </a:p>
      </dgm:t>
    </dgm:pt>
    <dgm:pt modelId="{9E89CDD8-CDB9-448F-B828-8DA3255A9CD3}" type="pres">
      <dgm:prSet presAssocID="{DFE5FB45-706F-4BB2-9FAE-14D1C881AF47}" presName="parTrans" presStyleLbl="bgSibTrans2D1" presStyleIdx="2" presStyleCnt="3"/>
      <dgm:spPr/>
      <dgm:t>
        <a:bodyPr/>
        <a:lstStyle/>
        <a:p>
          <a:endParaRPr lang="cs-CZ"/>
        </a:p>
      </dgm:t>
    </dgm:pt>
    <dgm:pt modelId="{77C3D831-C633-486F-99EA-10900B0B8354}" type="pres">
      <dgm:prSet presAssocID="{AF17396B-79EB-423D-9495-F7DC3679C599}" presName="node" presStyleLbl="node1" presStyleIdx="2" presStyleCnt="3" custScaleX="122504" custRadScaleRad="116083" custRadScaleInc="873">
        <dgm:presLayoutVars>
          <dgm:bulletEnabled val="1"/>
        </dgm:presLayoutVars>
      </dgm:prSet>
      <dgm:spPr/>
      <dgm:t>
        <a:bodyPr/>
        <a:lstStyle/>
        <a:p>
          <a:endParaRPr lang="cs-CZ"/>
        </a:p>
      </dgm:t>
    </dgm:pt>
  </dgm:ptLst>
  <dgm:cxnLst>
    <dgm:cxn modelId="{42FBA265-1BB2-4E53-BAF4-760CE1DD609E}" type="presOf" srcId="{CF69C86C-F033-47D0-8A69-7828EBF7C2D5}" destId="{3A656858-B685-4A4F-8849-94607D904A38}" srcOrd="0" destOrd="0" presId="urn:microsoft.com/office/officeart/2005/8/layout/radial4"/>
    <dgm:cxn modelId="{63D2F304-CF5B-44CC-9295-8BFDE29FA6F6}" type="presOf" srcId="{1F8C98BF-C9C2-48A5-9955-62C6E5CA0D1E}" destId="{71A76D75-7CD7-4B0C-9358-F1A05EB61FA2}" srcOrd="0" destOrd="0" presId="urn:microsoft.com/office/officeart/2005/8/layout/radial4"/>
    <dgm:cxn modelId="{0D56D81E-9490-4D01-899E-158BC5301683}" srcId="{CF69C86C-F033-47D0-8A69-7828EBF7C2D5}" destId="{1F8C98BF-C9C2-48A5-9955-62C6E5CA0D1E}" srcOrd="1" destOrd="0" parTransId="{A01D3246-9656-4C8B-B571-BA074F6BF547}" sibTransId="{54D06F47-F835-4BBC-9691-50093515A2E5}"/>
    <dgm:cxn modelId="{D7BA75BA-EB4B-43C7-9344-CD9271BEBFB8}" type="presOf" srcId="{712B47D0-AB6E-4685-9484-FC136AF757A3}" destId="{5E2C7943-D704-49B8-9633-850215181F37}" srcOrd="0" destOrd="0" presId="urn:microsoft.com/office/officeart/2005/8/layout/radial4"/>
    <dgm:cxn modelId="{A443EC2F-C2B1-4DD5-BCA3-646CB5B67592}" srcId="{CF69C86C-F033-47D0-8A69-7828EBF7C2D5}" destId="{FFAC2E5D-CE8F-4C10-9BEC-1E562622ADA2}" srcOrd="0" destOrd="0" parTransId="{712B47D0-AB6E-4685-9484-FC136AF757A3}" sibTransId="{20B3B92B-BECC-4187-9F55-384B53FE2123}"/>
    <dgm:cxn modelId="{B3B76E3E-5C13-4EE0-830D-46ED8C49F861}" type="presOf" srcId="{DFE5FB45-706F-4BB2-9FAE-14D1C881AF47}" destId="{9E89CDD8-CDB9-448F-B828-8DA3255A9CD3}" srcOrd="0" destOrd="0" presId="urn:microsoft.com/office/officeart/2005/8/layout/radial4"/>
    <dgm:cxn modelId="{BF69450D-F3E5-47E0-A3C6-30124E28E216}" srcId="{CF69C86C-F033-47D0-8A69-7828EBF7C2D5}" destId="{AF17396B-79EB-423D-9495-F7DC3679C599}" srcOrd="2" destOrd="0" parTransId="{DFE5FB45-706F-4BB2-9FAE-14D1C881AF47}" sibTransId="{9E429561-CB00-46D2-BDA3-FEF07EC04255}"/>
    <dgm:cxn modelId="{6686152D-88A6-4B81-ADC3-D99F4FE4E6A4}" type="presOf" srcId="{A01D3246-9656-4C8B-B571-BA074F6BF547}" destId="{86790DA9-687E-4A94-A0B5-E99486BC8597}" srcOrd="0" destOrd="0" presId="urn:microsoft.com/office/officeart/2005/8/layout/radial4"/>
    <dgm:cxn modelId="{93FF4AB6-5961-4CA8-96E3-24099C5AE16B}" type="presOf" srcId="{FFAC2E5D-CE8F-4C10-9BEC-1E562622ADA2}" destId="{A2E69F71-F7AC-4AD7-8AA3-BB2AF4CCADCF}" srcOrd="0" destOrd="0" presId="urn:microsoft.com/office/officeart/2005/8/layout/radial4"/>
    <dgm:cxn modelId="{D3170918-5EBF-4DAE-A377-55677D9B41A1}" type="presOf" srcId="{AF17396B-79EB-423D-9495-F7DC3679C599}" destId="{77C3D831-C633-486F-99EA-10900B0B8354}" srcOrd="0" destOrd="0" presId="urn:microsoft.com/office/officeart/2005/8/layout/radial4"/>
    <dgm:cxn modelId="{CEAB4B94-9D5E-4F68-961D-8252BFFF69AB}" srcId="{D1EB16C8-B3FC-4174-98DF-85D96AF14DC9}" destId="{CF69C86C-F033-47D0-8A69-7828EBF7C2D5}" srcOrd="0" destOrd="0" parTransId="{2CA6A6DB-033F-4EBD-BA6A-E0E20F8CF3B6}" sibTransId="{40C4B96A-850B-4102-9E00-8FA8967FACE3}"/>
    <dgm:cxn modelId="{BFFE5B39-9CC0-41F8-8E19-1DAE78A184C2}" type="presOf" srcId="{D1EB16C8-B3FC-4174-98DF-85D96AF14DC9}" destId="{49412B7C-ECD8-431B-A7B4-297422CFDA72}" srcOrd="0" destOrd="0" presId="urn:microsoft.com/office/officeart/2005/8/layout/radial4"/>
    <dgm:cxn modelId="{BDA8B674-1861-46E2-AEE5-89B0D7B41517}" type="presParOf" srcId="{49412B7C-ECD8-431B-A7B4-297422CFDA72}" destId="{3A656858-B685-4A4F-8849-94607D904A38}" srcOrd="0" destOrd="0" presId="urn:microsoft.com/office/officeart/2005/8/layout/radial4"/>
    <dgm:cxn modelId="{E6948B20-3892-4B81-AE7C-69423DBE7570}" type="presParOf" srcId="{49412B7C-ECD8-431B-A7B4-297422CFDA72}" destId="{5E2C7943-D704-49B8-9633-850215181F37}" srcOrd="1" destOrd="0" presId="urn:microsoft.com/office/officeart/2005/8/layout/radial4"/>
    <dgm:cxn modelId="{3FF7B414-152C-42CD-BF44-38F0E412ED49}" type="presParOf" srcId="{49412B7C-ECD8-431B-A7B4-297422CFDA72}" destId="{A2E69F71-F7AC-4AD7-8AA3-BB2AF4CCADCF}" srcOrd="2" destOrd="0" presId="urn:microsoft.com/office/officeart/2005/8/layout/radial4"/>
    <dgm:cxn modelId="{7EDE8936-6F02-4421-B0EE-53D47CF91EE9}" type="presParOf" srcId="{49412B7C-ECD8-431B-A7B4-297422CFDA72}" destId="{86790DA9-687E-4A94-A0B5-E99486BC8597}" srcOrd="3" destOrd="0" presId="urn:microsoft.com/office/officeart/2005/8/layout/radial4"/>
    <dgm:cxn modelId="{381A2F93-19A3-4FF0-A0AF-8F8D18958A75}" type="presParOf" srcId="{49412B7C-ECD8-431B-A7B4-297422CFDA72}" destId="{71A76D75-7CD7-4B0C-9358-F1A05EB61FA2}" srcOrd="4" destOrd="0" presId="urn:microsoft.com/office/officeart/2005/8/layout/radial4"/>
    <dgm:cxn modelId="{84AA9BB4-9CC7-4F8A-B0CD-1C23AC8F629B}" type="presParOf" srcId="{49412B7C-ECD8-431B-A7B4-297422CFDA72}" destId="{9E89CDD8-CDB9-448F-B828-8DA3255A9CD3}" srcOrd="5" destOrd="0" presId="urn:microsoft.com/office/officeart/2005/8/layout/radial4"/>
    <dgm:cxn modelId="{1E5EF6C4-7F04-42F7-8209-B26992731251}" type="presParOf" srcId="{49412B7C-ECD8-431B-A7B4-297422CFDA72}" destId="{77C3D831-C633-486F-99EA-10900B0B8354}" srcOrd="6" destOrd="0" presId="urn:microsoft.com/office/officeart/2005/8/layout/radial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1380B7-01A9-44F3-B51B-8A17ED9DD4C7}" type="doc">
      <dgm:prSet loTypeId="urn:microsoft.com/office/officeart/2005/8/layout/hList3" loCatId="list" qsTypeId="urn:microsoft.com/office/officeart/2005/8/quickstyle/3d2" qsCatId="3D" csTypeId="urn:microsoft.com/office/officeart/2005/8/colors/accent2_1" csCatId="accent2" phldr="1"/>
      <dgm:spPr/>
      <dgm:t>
        <a:bodyPr/>
        <a:lstStyle/>
        <a:p>
          <a:endParaRPr lang="cs-CZ"/>
        </a:p>
      </dgm:t>
    </dgm:pt>
    <dgm:pt modelId="{B8186539-8339-4B70-8B91-0245217D1B97}">
      <dgm:prSet phldrT="[Text]"/>
      <dgm:spPr/>
      <dgm:t>
        <a:bodyPr/>
        <a:lstStyle/>
        <a:p>
          <a:r>
            <a:rPr lang="cs-CZ" dirty="0" smtClean="0"/>
            <a:t>Datové přenosy</a:t>
          </a:r>
          <a:endParaRPr lang="cs-CZ" dirty="0"/>
        </a:p>
      </dgm:t>
    </dgm:pt>
    <dgm:pt modelId="{B0D94513-A3D1-4CCF-A806-D3500764208B}" type="parTrans" cxnId="{418AB5BC-C476-4DE3-8861-E3266B50CADC}">
      <dgm:prSet/>
      <dgm:spPr/>
      <dgm:t>
        <a:bodyPr/>
        <a:lstStyle/>
        <a:p>
          <a:endParaRPr lang="cs-CZ"/>
        </a:p>
      </dgm:t>
    </dgm:pt>
    <dgm:pt modelId="{935113E7-7B25-4CB3-9F0D-EF2A69BA8698}" type="sibTrans" cxnId="{418AB5BC-C476-4DE3-8861-E3266B50CADC}">
      <dgm:prSet/>
      <dgm:spPr/>
      <dgm:t>
        <a:bodyPr/>
        <a:lstStyle/>
        <a:p>
          <a:endParaRPr lang="cs-CZ"/>
        </a:p>
      </dgm:t>
    </dgm:pt>
    <dgm:pt modelId="{FCE53CB6-E7B5-4317-88B6-56B1D9EBCD51}">
      <dgm:prSet phldrT="[Text]"/>
      <dgm:spPr/>
      <dgm:t>
        <a:bodyPr/>
        <a:lstStyle/>
        <a:p>
          <a:r>
            <a:rPr lang="cs-CZ" dirty="0" smtClean="0"/>
            <a:t>GPRS</a:t>
          </a:r>
          <a:endParaRPr lang="cs-CZ" dirty="0"/>
        </a:p>
      </dgm:t>
    </dgm:pt>
    <dgm:pt modelId="{C24A737F-39A7-4A6D-9BE5-B1B793E89175}" type="parTrans" cxnId="{00E33546-4510-4ED5-8802-5F3D1D022A97}">
      <dgm:prSet/>
      <dgm:spPr/>
      <dgm:t>
        <a:bodyPr/>
        <a:lstStyle/>
        <a:p>
          <a:endParaRPr lang="cs-CZ"/>
        </a:p>
      </dgm:t>
    </dgm:pt>
    <dgm:pt modelId="{05BA109A-265B-4814-A7C2-3D761021F77F}" type="sibTrans" cxnId="{00E33546-4510-4ED5-8802-5F3D1D022A97}">
      <dgm:prSet/>
      <dgm:spPr/>
      <dgm:t>
        <a:bodyPr/>
        <a:lstStyle/>
        <a:p>
          <a:endParaRPr lang="cs-CZ"/>
        </a:p>
      </dgm:t>
    </dgm:pt>
    <dgm:pt modelId="{D753F5D9-507A-4D0F-AF9D-A6E5B07E9FC8}">
      <dgm:prSet phldrT="[Text]"/>
      <dgm:spPr/>
      <dgm:t>
        <a:bodyPr/>
        <a:lstStyle/>
        <a:p>
          <a:r>
            <a:rPr lang="cs-CZ" dirty="0" smtClean="0"/>
            <a:t>EDGE</a:t>
          </a:r>
          <a:endParaRPr lang="cs-CZ" dirty="0"/>
        </a:p>
      </dgm:t>
    </dgm:pt>
    <dgm:pt modelId="{0AF4C803-14A8-44E5-A392-DFE17E7CADB1}" type="parTrans" cxnId="{D1CEA4B2-8B34-487C-9C28-74198E477DFA}">
      <dgm:prSet/>
      <dgm:spPr/>
      <dgm:t>
        <a:bodyPr/>
        <a:lstStyle/>
        <a:p>
          <a:endParaRPr lang="cs-CZ"/>
        </a:p>
      </dgm:t>
    </dgm:pt>
    <dgm:pt modelId="{2FA0EF51-7BA6-4B80-9302-A9B74E2836AB}" type="sibTrans" cxnId="{D1CEA4B2-8B34-487C-9C28-74198E477DFA}">
      <dgm:prSet/>
      <dgm:spPr/>
      <dgm:t>
        <a:bodyPr/>
        <a:lstStyle/>
        <a:p>
          <a:endParaRPr lang="cs-CZ"/>
        </a:p>
      </dgm:t>
    </dgm:pt>
    <dgm:pt modelId="{100053EF-8F6B-4BFD-ADE0-8766255AF3CD}">
      <dgm:prSet phldrT="[Text]"/>
      <dgm:spPr/>
      <dgm:t>
        <a:bodyPr/>
        <a:lstStyle/>
        <a:p>
          <a:r>
            <a:rPr lang="cs-CZ" dirty="0" smtClean="0"/>
            <a:t>UMTS</a:t>
          </a:r>
          <a:endParaRPr lang="cs-CZ" dirty="0"/>
        </a:p>
      </dgm:t>
    </dgm:pt>
    <dgm:pt modelId="{709D109D-BA98-4AFA-93D0-AAE0023B35D9}" type="parTrans" cxnId="{094264CA-5747-46AD-90B2-D23D4EA38675}">
      <dgm:prSet/>
      <dgm:spPr/>
      <dgm:t>
        <a:bodyPr/>
        <a:lstStyle/>
        <a:p>
          <a:endParaRPr lang="cs-CZ"/>
        </a:p>
      </dgm:t>
    </dgm:pt>
    <dgm:pt modelId="{5C26CE02-F67A-4859-8B23-8D667630DFF3}" type="sibTrans" cxnId="{094264CA-5747-46AD-90B2-D23D4EA38675}">
      <dgm:prSet/>
      <dgm:spPr/>
      <dgm:t>
        <a:bodyPr/>
        <a:lstStyle/>
        <a:p>
          <a:endParaRPr lang="cs-CZ"/>
        </a:p>
      </dgm:t>
    </dgm:pt>
    <dgm:pt modelId="{38030FF8-50BB-4FBF-8086-E1142503760B}">
      <dgm:prSet/>
      <dgm:spPr/>
      <dgm:t>
        <a:bodyPr/>
        <a:lstStyle/>
        <a:p>
          <a:r>
            <a:rPr lang="cs-CZ" dirty="0" smtClean="0"/>
            <a:t>HSDPA</a:t>
          </a:r>
          <a:endParaRPr lang="cs-CZ" dirty="0"/>
        </a:p>
      </dgm:t>
    </dgm:pt>
    <dgm:pt modelId="{228D5540-B972-432A-B989-46DD06D24A3B}" type="parTrans" cxnId="{9A7D8368-395D-4B24-BCCD-4807474536F1}">
      <dgm:prSet/>
      <dgm:spPr/>
      <dgm:t>
        <a:bodyPr/>
        <a:lstStyle/>
        <a:p>
          <a:endParaRPr lang="cs-CZ"/>
        </a:p>
      </dgm:t>
    </dgm:pt>
    <dgm:pt modelId="{0A6420ED-E389-4305-9DC3-7DD2C40358B7}" type="sibTrans" cxnId="{9A7D8368-395D-4B24-BCCD-4807474536F1}">
      <dgm:prSet/>
      <dgm:spPr/>
      <dgm:t>
        <a:bodyPr/>
        <a:lstStyle/>
        <a:p>
          <a:endParaRPr lang="cs-CZ"/>
        </a:p>
      </dgm:t>
    </dgm:pt>
    <dgm:pt modelId="{D1309CBD-F8EA-4E74-94B0-513B0FDEA3D2}" type="pres">
      <dgm:prSet presAssocID="{901380B7-01A9-44F3-B51B-8A17ED9DD4C7}" presName="composite" presStyleCnt="0">
        <dgm:presLayoutVars>
          <dgm:chMax val="1"/>
          <dgm:dir/>
          <dgm:resizeHandles val="exact"/>
        </dgm:presLayoutVars>
      </dgm:prSet>
      <dgm:spPr/>
      <dgm:t>
        <a:bodyPr/>
        <a:lstStyle/>
        <a:p>
          <a:endParaRPr lang="cs-CZ"/>
        </a:p>
      </dgm:t>
    </dgm:pt>
    <dgm:pt modelId="{BD1CA80B-0FF1-482B-935B-F451E1EE85BD}" type="pres">
      <dgm:prSet presAssocID="{B8186539-8339-4B70-8B91-0245217D1B97}" presName="roof" presStyleLbl="dkBgShp" presStyleIdx="0" presStyleCnt="2"/>
      <dgm:spPr/>
      <dgm:t>
        <a:bodyPr/>
        <a:lstStyle/>
        <a:p>
          <a:endParaRPr lang="cs-CZ"/>
        </a:p>
      </dgm:t>
    </dgm:pt>
    <dgm:pt modelId="{4810DCDA-AD8F-4672-A97D-5E2572298A09}" type="pres">
      <dgm:prSet presAssocID="{B8186539-8339-4B70-8B91-0245217D1B97}" presName="pillars" presStyleCnt="0"/>
      <dgm:spPr/>
    </dgm:pt>
    <dgm:pt modelId="{FB47D875-FBFD-4400-AAC2-03C484E62501}" type="pres">
      <dgm:prSet presAssocID="{B8186539-8339-4B70-8B91-0245217D1B97}" presName="pillar1" presStyleLbl="node1" presStyleIdx="0" presStyleCnt="4">
        <dgm:presLayoutVars>
          <dgm:bulletEnabled val="1"/>
        </dgm:presLayoutVars>
      </dgm:prSet>
      <dgm:spPr/>
      <dgm:t>
        <a:bodyPr/>
        <a:lstStyle/>
        <a:p>
          <a:endParaRPr lang="cs-CZ"/>
        </a:p>
      </dgm:t>
    </dgm:pt>
    <dgm:pt modelId="{A894E3A0-614D-4952-AEB0-EFFCEDB24ACD}" type="pres">
      <dgm:prSet presAssocID="{D753F5D9-507A-4D0F-AF9D-A6E5B07E9FC8}" presName="pillarX" presStyleLbl="node1" presStyleIdx="1" presStyleCnt="4">
        <dgm:presLayoutVars>
          <dgm:bulletEnabled val="1"/>
        </dgm:presLayoutVars>
      </dgm:prSet>
      <dgm:spPr/>
      <dgm:t>
        <a:bodyPr/>
        <a:lstStyle/>
        <a:p>
          <a:endParaRPr lang="cs-CZ"/>
        </a:p>
      </dgm:t>
    </dgm:pt>
    <dgm:pt modelId="{62A9CCA6-F0F5-45B1-BD2E-648153FBA8ED}" type="pres">
      <dgm:prSet presAssocID="{100053EF-8F6B-4BFD-ADE0-8766255AF3CD}" presName="pillarX" presStyleLbl="node1" presStyleIdx="2" presStyleCnt="4">
        <dgm:presLayoutVars>
          <dgm:bulletEnabled val="1"/>
        </dgm:presLayoutVars>
      </dgm:prSet>
      <dgm:spPr/>
      <dgm:t>
        <a:bodyPr/>
        <a:lstStyle/>
        <a:p>
          <a:endParaRPr lang="cs-CZ"/>
        </a:p>
      </dgm:t>
    </dgm:pt>
    <dgm:pt modelId="{9BEA636D-FEA7-439C-A065-DAB0CD48B621}" type="pres">
      <dgm:prSet presAssocID="{38030FF8-50BB-4FBF-8086-E1142503760B}" presName="pillarX" presStyleLbl="node1" presStyleIdx="3" presStyleCnt="4">
        <dgm:presLayoutVars>
          <dgm:bulletEnabled val="1"/>
        </dgm:presLayoutVars>
      </dgm:prSet>
      <dgm:spPr/>
      <dgm:t>
        <a:bodyPr/>
        <a:lstStyle/>
        <a:p>
          <a:endParaRPr lang="cs-CZ"/>
        </a:p>
      </dgm:t>
    </dgm:pt>
    <dgm:pt modelId="{FEFFFDBB-CB3F-443B-8410-9CBA01298C91}" type="pres">
      <dgm:prSet presAssocID="{B8186539-8339-4B70-8B91-0245217D1B97}" presName="base" presStyleLbl="dkBgShp" presStyleIdx="1" presStyleCnt="2"/>
      <dgm:spPr/>
    </dgm:pt>
  </dgm:ptLst>
  <dgm:cxnLst>
    <dgm:cxn modelId="{418AB5BC-C476-4DE3-8861-E3266B50CADC}" srcId="{901380B7-01A9-44F3-B51B-8A17ED9DD4C7}" destId="{B8186539-8339-4B70-8B91-0245217D1B97}" srcOrd="0" destOrd="0" parTransId="{B0D94513-A3D1-4CCF-A806-D3500764208B}" sibTransId="{935113E7-7B25-4CB3-9F0D-EF2A69BA8698}"/>
    <dgm:cxn modelId="{D1CEA4B2-8B34-487C-9C28-74198E477DFA}" srcId="{B8186539-8339-4B70-8B91-0245217D1B97}" destId="{D753F5D9-507A-4D0F-AF9D-A6E5B07E9FC8}" srcOrd="1" destOrd="0" parTransId="{0AF4C803-14A8-44E5-A392-DFE17E7CADB1}" sibTransId="{2FA0EF51-7BA6-4B80-9302-A9B74E2836AB}"/>
    <dgm:cxn modelId="{E1CEDC27-640A-42F2-B901-93E9455FEE3B}" type="presOf" srcId="{901380B7-01A9-44F3-B51B-8A17ED9DD4C7}" destId="{D1309CBD-F8EA-4E74-94B0-513B0FDEA3D2}" srcOrd="0" destOrd="0" presId="urn:microsoft.com/office/officeart/2005/8/layout/hList3"/>
    <dgm:cxn modelId="{8B58D557-CF72-4ED1-ACAA-1CF69A9642D6}" type="presOf" srcId="{D753F5D9-507A-4D0F-AF9D-A6E5B07E9FC8}" destId="{A894E3A0-614D-4952-AEB0-EFFCEDB24ACD}" srcOrd="0" destOrd="0" presId="urn:microsoft.com/office/officeart/2005/8/layout/hList3"/>
    <dgm:cxn modelId="{3851E798-B78C-4235-9FC6-93846CFD9E69}" type="presOf" srcId="{100053EF-8F6B-4BFD-ADE0-8766255AF3CD}" destId="{62A9CCA6-F0F5-45B1-BD2E-648153FBA8ED}" srcOrd="0" destOrd="0" presId="urn:microsoft.com/office/officeart/2005/8/layout/hList3"/>
    <dgm:cxn modelId="{094264CA-5747-46AD-90B2-D23D4EA38675}" srcId="{B8186539-8339-4B70-8B91-0245217D1B97}" destId="{100053EF-8F6B-4BFD-ADE0-8766255AF3CD}" srcOrd="2" destOrd="0" parTransId="{709D109D-BA98-4AFA-93D0-AAE0023B35D9}" sibTransId="{5C26CE02-F67A-4859-8B23-8D667630DFF3}"/>
    <dgm:cxn modelId="{0420341C-8CC7-4053-8128-994130FAF502}" type="presOf" srcId="{38030FF8-50BB-4FBF-8086-E1142503760B}" destId="{9BEA636D-FEA7-439C-A065-DAB0CD48B621}" srcOrd="0" destOrd="0" presId="urn:microsoft.com/office/officeart/2005/8/layout/hList3"/>
    <dgm:cxn modelId="{9A7D8368-395D-4B24-BCCD-4807474536F1}" srcId="{B8186539-8339-4B70-8B91-0245217D1B97}" destId="{38030FF8-50BB-4FBF-8086-E1142503760B}" srcOrd="3" destOrd="0" parTransId="{228D5540-B972-432A-B989-46DD06D24A3B}" sibTransId="{0A6420ED-E389-4305-9DC3-7DD2C40358B7}"/>
    <dgm:cxn modelId="{D5B0D120-8DC2-488F-843D-77F8A2A3D39B}" type="presOf" srcId="{B8186539-8339-4B70-8B91-0245217D1B97}" destId="{BD1CA80B-0FF1-482B-935B-F451E1EE85BD}" srcOrd="0" destOrd="0" presId="urn:microsoft.com/office/officeart/2005/8/layout/hList3"/>
    <dgm:cxn modelId="{00E33546-4510-4ED5-8802-5F3D1D022A97}" srcId="{B8186539-8339-4B70-8B91-0245217D1B97}" destId="{FCE53CB6-E7B5-4317-88B6-56B1D9EBCD51}" srcOrd="0" destOrd="0" parTransId="{C24A737F-39A7-4A6D-9BE5-B1B793E89175}" sibTransId="{05BA109A-265B-4814-A7C2-3D761021F77F}"/>
    <dgm:cxn modelId="{25A4A14C-3F92-4C85-939E-FD1D583B2D91}" type="presOf" srcId="{FCE53CB6-E7B5-4317-88B6-56B1D9EBCD51}" destId="{FB47D875-FBFD-4400-AAC2-03C484E62501}" srcOrd="0" destOrd="0" presId="urn:microsoft.com/office/officeart/2005/8/layout/hList3"/>
    <dgm:cxn modelId="{1B9C23CD-86A7-42BF-B5B5-D01651293EA9}" type="presParOf" srcId="{D1309CBD-F8EA-4E74-94B0-513B0FDEA3D2}" destId="{BD1CA80B-0FF1-482B-935B-F451E1EE85BD}" srcOrd="0" destOrd="0" presId="urn:microsoft.com/office/officeart/2005/8/layout/hList3"/>
    <dgm:cxn modelId="{0B4D351C-2AC6-4DEA-9699-90F92D16D82B}" type="presParOf" srcId="{D1309CBD-F8EA-4E74-94B0-513B0FDEA3D2}" destId="{4810DCDA-AD8F-4672-A97D-5E2572298A09}" srcOrd="1" destOrd="0" presId="urn:microsoft.com/office/officeart/2005/8/layout/hList3"/>
    <dgm:cxn modelId="{3403E423-0BB8-4AA5-A963-A9C2258FE3AB}" type="presParOf" srcId="{4810DCDA-AD8F-4672-A97D-5E2572298A09}" destId="{FB47D875-FBFD-4400-AAC2-03C484E62501}" srcOrd="0" destOrd="0" presId="urn:microsoft.com/office/officeart/2005/8/layout/hList3"/>
    <dgm:cxn modelId="{C283586D-A9FD-4F1B-A6BC-1F982ECADA16}" type="presParOf" srcId="{4810DCDA-AD8F-4672-A97D-5E2572298A09}" destId="{A894E3A0-614D-4952-AEB0-EFFCEDB24ACD}" srcOrd="1" destOrd="0" presId="urn:microsoft.com/office/officeart/2005/8/layout/hList3"/>
    <dgm:cxn modelId="{70A3D5B6-9170-464D-ABF8-D0D63802C6D1}" type="presParOf" srcId="{4810DCDA-AD8F-4672-A97D-5E2572298A09}" destId="{62A9CCA6-F0F5-45B1-BD2E-648153FBA8ED}" srcOrd="2" destOrd="0" presId="urn:microsoft.com/office/officeart/2005/8/layout/hList3"/>
    <dgm:cxn modelId="{3A0DCF0A-B653-4F03-A1A1-85DD064BCA69}" type="presParOf" srcId="{4810DCDA-AD8F-4672-A97D-5E2572298A09}" destId="{9BEA636D-FEA7-439C-A065-DAB0CD48B621}" srcOrd="3" destOrd="0" presId="urn:microsoft.com/office/officeart/2005/8/layout/hList3"/>
    <dgm:cxn modelId="{390AC975-59A7-40D5-B013-F537F5C49289}" type="presParOf" srcId="{D1309CBD-F8EA-4E74-94B0-513B0FDEA3D2}" destId="{FEFFFDBB-CB3F-443B-8410-9CBA01298C91}" srcOrd="2" destOrd="0" presId="urn:microsoft.com/office/officeart/2005/8/layout/hList3"/>
  </dgm:cxnLst>
  <dgm:bg/>
  <dgm:whole/>
  <dgm:extLst>
    <a:ext uri="http://schemas.microsoft.com/office/drawing/2008/diagram">
      <dsp:dataModelExt xmlns:dsp="http://schemas.microsoft.com/office/drawing/2008/diagram" xmlns=""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D477065-948A-4A10-9A0F-77926D972DA2}" type="doc">
      <dgm:prSet loTypeId="urn:microsoft.com/office/officeart/2005/8/layout/vList6" loCatId="list" qsTypeId="urn:microsoft.com/office/officeart/2005/8/quickstyle/simple5" qsCatId="simple" csTypeId="urn:microsoft.com/office/officeart/2005/8/colors/colorful5" csCatId="colorful" phldr="1"/>
      <dgm:spPr/>
      <dgm:t>
        <a:bodyPr/>
        <a:lstStyle/>
        <a:p>
          <a:endParaRPr lang="cs-CZ"/>
        </a:p>
      </dgm:t>
    </dgm:pt>
    <dgm:pt modelId="{027D5C8B-4E65-411D-BD15-1980E51195C4}">
      <dgm:prSet phldrT="[Text]"/>
      <dgm:spPr/>
      <dgm:t>
        <a:bodyPr/>
        <a:lstStyle/>
        <a:p>
          <a:r>
            <a:rPr lang="cs-CZ" dirty="0" smtClean="0"/>
            <a:t>HLR</a:t>
          </a:r>
          <a:endParaRPr lang="cs-CZ" dirty="0"/>
        </a:p>
      </dgm:t>
    </dgm:pt>
    <dgm:pt modelId="{7756E7A6-977C-4266-AA02-2F66A6C3BBE2}" type="parTrans" cxnId="{2C7A32BA-C4C8-446F-9BAC-E1EA3A135CAB}">
      <dgm:prSet/>
      <dgm:spPr/>
      <dgm:t>
        <a:bodyPr/>
        <a:lstStyle/>
        <a:p>
          <a:endParaRPr lang="cs-CZ"/>
        </a:p>
      </dgm:t>
    </dgm:pt>
    <dgm:pt modelId="{4463F365-3F77-4455-9F34-FA6DC04F91BA}" type="sibTrans" cxnId="{2C7A32BA-C4C8-446F-9BAC-E1EA3A135CAB}">
      <dgm:prSet/>
      <dgm:spPr/>
      <dgm:t>
        <a:bodyPr/>
        <a:lstStyle/>
        <a:p>
          <a:endParaRPr lang="cs-CZ"/>
        </a:p>
      </dgm:t>
    </dgm:pt>
    <dgm:pt modelId="{49980FA3-6530-4177-A795-FA258F5A1D41}">
      <dgm:prSet phldrT="[Text]" custT="1"/>
      <dgm:spPr/>
      <dgm:t>
        <a:bodyPr/>
        <a:lstStyle/>
        <a:p>
          <a:r>
            <a:rPr lang="cs-CZ" sz="1400" dirty="0" smtClean="0"/>
            <a:t>Seznam </a:t>
          </a:r>
          <a:r>
            <a:rPr lang="cs-CZ" sz="1400" dirty="0" smtClean="0"/>
            <a:t>(registr) účastníků a jejich domovských ústředen</a:t>
          </a:r>
          <a:endParaRPr lang="cs-CZ" sz="1400" dirty="0"/>
        </a:p>
      </dgm:t>
    </dgm:pt>
    <dgm:pt modelId="{B91278AD-96E0-47F6-9E45-8047146D6D09}" type="parTrans" cxnId="{D33AA994-0D13-487A-943D-847C63900377}">
      <dgm:prSet/>
      <dgm:spPr/>
      <dgm:t>
        <a:bodyPr/>
        <a:lstStyle/>
        <a:p>
          <a:endParaRPr lang="cs-CZ"/>
        </a:p>
      </dgm:t>
    </dgm:pt>
    <dgm:pt modelId="{F893A3FE-836C-4AAE-AF8F-38808C35BC4D}" type="sibTrans" cxnId="{D33AA994-0D13-487A-943D-847C63900377}">
      <dgm:prSet/>
      <dgm:spPr/>
      <dgm:t>
        <a:bodyPr/>
        <a:lstStyle/>
        <a:p>
          <a:endParaRPr lang="cs-CZ"/>
        </a:p>
      </dgm:t>
    </dgm:pt>
    <dgm:pt modelId="{FC83B366-006D-41BD-B2DE-839988E01770}">
      <dgm:prSet phldrT="[Text]"/>
      <dgm:spPr/>
      <dgm:t>
        <a:bodyPr/>
        <a:lstStyle/>
        <a:p>
          <a:r>
            <a:rPr lang="cs-CZ" dirty="0" smtClean="0"/>
            <a:t>VLR</a:t>
          </a:r>
          <a:endParaRPr lang="cs-CZ" dirty="0"/>
        </a:p>
      </dgm:t>
    </dgm:pt>
    <dgm:pt modelId="{49271A2D-48E7-4B2E-AD58-8C3101E349C5}" type="parTrans" cxnId="{9D4C0057-EFF4-4BA2-921E-9B7E14379848}">
      <dgm:prSet/>
      <dgm:spPr/>
      <dgm:t>
        <a:bodyPr/>
        <a:lstStyle/>
        <a:p>
          <a:endParaRPr lang="cs-CZ"/>
        </a:p>
      </dgm:t>
    </dgm:pt>
    <dgm:pt modelId="{0B66B3B1-E5DB-48EF-8183-A8A128ED4468}" type="sibTrans" cxnId="{9D4C0057-EFF4-4BA2-921E-9B7E14379848}">
      <dgm:prSet/>
      <dgm:spPr/>
      <dgm:t>
        <a:bodyPr/>
        <a:lstStyle/>
        <a:p>
          <a:endParaRPr lang="cs-CZ"/>
        </a:p>
      </dgm:t>
    </dgm:pt>
    <dgm:pt modelId="{2F0B376E-815F-4299-BA8D-D8DCA3AE50CD}">
      <dgm:prSet phldrT="[Text]" custT="1"/>
      <dgm:spPr/>
      <dgm:t>
        <a:bodyPr/>
        <a:lstStyle/>
        <a:p>
          <a:r>
            <a:rPr lang="cs-CZ" sz="1100" dirty="0" smtClean="0"/>
            <a:t>Návštěvnický registr</a:t>
          </a:r>
          <a:endParaRPr lang="cs-CZ" sz="1100" dirty="0"/>
        </a:p>
      </dgm:t>
    </dgm:pt>
    <dgm:pt modelId="{816069AA-C51A-49B0-A1AE-217958CE0182}" type="parTrans" cxnId="{B43A5500-BB87-4A8F-A788-64F941719E64}">
      <dgm:prSet/>
      <dgm:spPr/>
      <dgm:t>
        <a:bodyPr/>
        <a:lstStyle/>
        <a:p>
          <a:endParaRPr lang="cs-CZ"/>
        </a:p>
      </dgm:t>
    </dgm:pt>
    <dgm:pt modelId="{13144889-07A4-4F79-88B4-8039861172D2}" type="sibTrans" cxnId="{B43A5500-BB87-4A8F-A788-64F941719E64}">
      <dgm:prSet/>
      <dgm:spPr/>
      <dgm:t>
        <a:bodyPr/>
        <a:lstStyle/>
        <a:p>
          <a:endParaRPr lang="cs-CZ"/>
        </a:p>
      </dgm:t>
    </dgm:pt>
    <dgm:pt modelId="{09751D0F-9B07-41E3-B4E8-28838FBEC49C}">
      <dgm:prSet phldrT="[Text]" custT="1"/>
      <dgm:spPr/>
      <dgm:t>
        <a:bodyPr/>
        <a:lstStyle/>
        <a:p>
          <a:r>
            <a:rPr lang="cs-CZ" sz="1100" dirty="0" smtClean="0"/>
            <a:t>Zde jsou nakopírovaná data z HLR, pokud je účastník na síti – má zapnutý telefon</a:t>
          </a:r>
          <a:endParaRPr lang="cs-CZ" sz="1100" dirty="0"/>
        </a:p>
      </dgm:t>
    </dgm:pt>
    <dgm:pt modelId="{D17FC779-FA43-464E-AEF4-6E3D60898473}" type="parTrans" cxnId="{EF09F919-3403-4FC0-94D0-211B4CB333D9}">
      <dgm:prSet/>
      <dgm:spPr/>
      <dgm:t>
        <a:bodyPr/>
        <a:lstStyle/>
        <a:p>
          <a:endParaRPr lang="cs-CZ"/>
        </a:p>
      </dgm:t>
    </dgm:pt>
    <dgm:pt modelId="{C112FF17-FE47-4156-9C56-E110184FBA4F}" type="sibTrans" cxnId="{EF09F919-3403-4FC0-94D0-211B4CB333D9}">
      <dgm:prSet/>
      <dgm:spPr/>
      <dgm:t>
        <a:bodyPr/>
        <a:lstStyle/>
        <a:p>
          <a:endParaRPr lang="cs-CZ"/>
        </a:p>
      </dgm:t>
    </dgm:pt>
    <dgm:pt modelId="{6BCC7EFE-FAC7-458C-948A-936F5EC47B35}">
      <dgm:prSet/>
      <dgm:spPr/>
      <dgm:t>
        <a:bodyPr/>
        <a:lstStyle/>
        <a:p>
          <a:r>
            <a:rPr lang="cs-CZ" dirty="0" smtClean="0"/>
            <a:t>EIR</a:t>
          </a:r>
          <a:endParaRPr lang="cs-CZ" dirty="0"/>
        </a:p>
      </dgm:t>
    </dgm:pt>
    <dgm:pt modelId="{BB8C2041-964A-4D43-81A4-742DAE66B7C0}" type="parTrans" cxnId="{041B6FDF-F1DB-4A81-82D3-8176CE916CEB}">
      <dgm:prSet/>
      <dgm:spPr/>
      <dgm:t>
        <a:bodyPr/>
        <a:lstStyle/>
        <a:p>
          <a:endParaRPr lang="cs-CZ"/>
        </a:p>
      </dgm:t>
    </dgm:pt>
    <dgm:pt modelId="{ECAA3030-FF97-42FB-BA65-E5E3C3233DD5}" type="sibTrans" cxnId="{041B6FDF-F1DB-4A81-82D3-8176CE916CEB}">
      <dgm:prSet/>
      <dgm:spPr/>
      <dgm:t>
        <a:bodyPr/>
        <a:lstStyle/>
        <a:p>
          <a:endParaRPr lang="cs-CZ"/>
        </a:p>
      </dgm:t>
    </dgm:pt>
    <dgm:pt modelId="{1497591E-F88F-42AB-B19F-8E3B3050D3C4}">
      <dgm:prSet/>
      <dgm:spPr/>
      <dgm:t>
        <a:bodyPr/>
        <a:lstStyle/>
        <a:p>
          <a:r>
            <a:rPr lang="cs-CZ" dirty="0" smtClean="0"/>
            <a:t>Seznam účastníků, jejichž telefon je z nějakého důvodu zablokován</a:t>
          </a:r>
          <a:endParaRPr lang="cs-CZ" dirty="0"/>
        </a:p>
      </dgm:t>
    </dgm:pt>
    <dgm:pt modelId="{18964541-3A90-4557-BA15-C29A4CF7D925}" type="parTrans" cxnId="{9D07FC1B-9E7D-4CC3-9D37-99199E369A52}">
      <dgm:prSet/>
      <dgm:spPr/>
      <dgm:t>
        <a:bodyPr/>
        <a:lstStyle/>
        <a:p>
          <a:endParaRPr lang="cs-CZ"/>
        </a:p>
      </dgm:t>
    </dgm:pt>
    <dgm:pt modelId="{9E51FAEE-CAD9-473B-AFFC-A1822AAEBAC8}" type="sibTrans" cxnId="{9D07FC1B-9E7D-4CC3-9D37-99199E369A52}">
      <dgm:prSet/>
      <dgm:spPr/>
      <dgm:t>
        <a:bodyPr/>
        <a:lstStyle/>
        <a:p>
          <a:endParaRPr lang="cs-CZ"/>
        </a:p>
      </dgm:t>
    </dgm:pt>
    <dgm:pt modelId="{D7EF3225-BCBA-4147-A9A0-0C4185DA01B8}" type="pres">
      <dgm:prSet presAssocID="{AD477065-948A-4A10-9A0F-77926D972DA2}" presName="Name0" presStyleCnt="0">
        <dgm:presLayoutVars>
          <dgm:dir/>
          <dgm:animLvl val="lvl"/>
          <dgm:resizeHandles/>
        </dgm:presLayoutVars>
      </dgm:prSet>
      <dgm:spPr/>
      <dgm:t>
        <a:bodyPr/>
        <a:lstStyle/>
        <a:p>
          <a:endParaRPr lang="cs-CZ"/>
        </a:p>
      </dgm:t>
    </dgm:pt>
    <dgm:pt modelId="{8250E346-1F71-4DAA-A90D-AE17B98A0BF6}" type="pres">
      <dgm:prSet presAssocID="{027D5C8B-4E65-411D-BD15-1980E51195C4}" presName="linNode" presStyleCnt="0"/>
      <dgm:spPr/>
    </dgm:pt>
    <dgm:pt modelId="{534B83BF-5D21-410F-9F0F-F1D5CA7175B5}" type="pres">
      <dgm:prSet presAssocID="{027D5C8B-4E65-411D-BD15-1980E51195C4}" presName="parentShp" presStyleLbl="node1" presStyleIdx="0" presStyleCnt="3" custScaleX="55718" custLinFactNeighborY="-9035">
        <dgm:presLayoutVars>
          <dgm:bulletEnabled val="1"/>
        </dgm:presLayoutVars>
      </dgm:prSet>
      <dgm:spPr/>
      <dgm:t>
        <a:bodyPr/>
        <a:lstStyle/>
        <a:p>
          <a:endParaRPr lang="cs-CZ"/>
        </a:p>
      </dgm:t>
    </dgm:pt>
    <dgm:pt modelId="{0659EA23-61F4-471B-8FE7-6B39FBDA130F}" type="pres">
      <dgm:prSet presAssocID="{027D5C8B-4E65-411D-BD15-1980E51195C4}" presName="childShp" presStyleLbl="bgAccFollowNode1" presStyleIdx="0" presStyleCnt="3">
        <dgm:presLayoutVars>
          <dgm:bulletEnabled val="1"/>
        </dgm:presLayoutVars>
      </dgm:prSet>
      <dgm:spPr/>
      <dgm:t>
        <a:bodyPr/>
        <a:lstStyle/>
        <a:p>
          <a:endParaRPr lang="cs-CZ"/>
        </a:p>
      </dgm:t>
    </dgm:pt>
    <dgm:pt modelId="{B496966C-A86D-4AE3-B749-0B27AA5CC739}" type="pres">
      <dgm:prSet presAssocID="{4463F365-3F77-4455-9F34-FA6DC04F91BA}" presName="spacing" presStyleCnt="0"/>
      <dgm:spPr/>
    </dgm:pt>
    <dgm:pt modelId="{E1D51B0E-F5B1-4E37-AEA4-D3C9F51BE242}" type="pres">
      <dgm:prSet presAssocID="{FC83B366-006D-41BD-B2DE-839988E01770}" presName="linNode" presStyleCnt="0"/>
      <dgm:spPr/>
    </dgm:pt>
    <dgm:pt modelId="{ACAFDA2E-D695-433D-A3F0-37621C42CEBB}" type="pres">
      <dgm:prSet presAssocID="{FC83B366-006D-41BD-B2DE-839988E01770}" presName="parentShp" presStyleLbl="node1" presStyleIdx="1" presStyleCnt="3" custScaleX="55718" custLinFactNeighborX="258" custLinFactNeighborY="1917">
        <dgm:presLayoutVars>
          <dgm:bulletEnabled val="1"/>
        </dgm:presLayoutVars>
      </dgm:prSet>
      <dgm:spPr/>
      <dgm:t>
        <a:bodyPr/>
        <a:lstStyle/>
        <a:p>
          <a:endParaRPr lang="cs-CZ"/>
        </a:p>
      </dgm:t>
    </dgm:pt>
    <dgm:pt modelId="{83CE2CFD-5F6E-41BE-BAD9-C297C587A64F}" type="pres">
      <dgm:prSet presAssocID="{FC83B366-006D-41BD-B2DE-839988E01770}" presName="childShp" presStyleLbl="bgAccFollowNode1" presStyleIdx="1" presStyleCnt="3" custScaleY="144070">
        <dgm:presLayoutVars>
          <dgm:bulletEnabled val="1"/>
        </dgm:presLayoutVars>
      </dgm:prSet>
      <dgm:spPr/>
      <dgm:t>
        <a:bodyPr/>
        <a:lstStyle/>
        <a:p>
          <a:endParaRPr lang="cs-CZ"/>
        </a:p>
      </dgm:t>
    </dgm:pt>
    <dgm:pt modelId="{7BC40F25-50E4-4266-BFFC-ED049C35B80B}" type="pres">
      <dgm:prSet presAssocID="{0B66B3B1-E5DB-48EF-8183-A8A128ED4468}" presName="spacing" presStyleCnt="0"/>
      <dgm:spPr/>
    </dgm:pt>
    <dgm:pt modelId="{05B8A42F-683C-49E6-8B59-968BA218C8BF}" type="pres">
      <dgm:prSet presAssocID="{6BCC7EFE-FAC7-458C-948A-936F5EC47B35}" presName="linNode" presStyleCnt="0"/>
      <dgm:spPr/>
    </dgm:pt>
    <dgm:pt modelId="{C99E4293-031D-4645-A5C9-1604605E967F}" type="pres">
      <dgm:prSet presAssocID="{6BCC7EFE-FAC7-458C-948A-936F5EC47B35}" presName="parentShp" presStyleLbl="node1" presStyleIdx="2" presStyleCnt="3" custScaleX="55718">
        <dgm:presLayoutVars>
          <dgm:bulletEnabled val="1"/>
        </dgm:presLayoutVars>
      </dgm:prSet>
      <dgm:spPr/>
      <dgm:t>
        <a:bodyPr/>
        <a:lstStyle/>
        <a:p>
          <a:endParaRPr lang="cs-CZ"/>
        </a:p>
      </dgm:t>
    </dgm:pt>
    <dgm:pt modelId="{F23A08F6-7CD2-42C8-89FF-7C23C73523C0}" type="pres">
      <dgm:prSet presAssocID="{6BCC7EFE-FAC7-458C-948A-936F5EC47B35}" presName="childShp" presStyleLbl="bgAccFollowNode1" presStyleIdx="2" presStyleCnt="3">
        <dgm:presLayoutVars>
          <dgm:bulletEnabled val="1"/>
        </dgm:presLayoutVars>
      </dgm:prSet>
      <dgm:spPr/>
      <dgm:t>
        <a:bodyPr/>
        <a:lstStyle/>
        <a:p>
          <a:endParaRPr lang="cs-CZ"/>
        </a:p>
      </dgm:t>
    </dgm:pt>
  </dgm:ptLst>
  <dgm:cxnLst>
    <dgm:cxn modelId="{2C7A32BA-C4C8-446F-9BAC-E1EA3A135CAB}" srcId="{AD477065-948A-4A10-9A0F-77926D972DA2}" destId="{027D5C8B-4E65-411D-BD15-1980E51195C4}" srcOrd="0" destOrd="0" parTransId="{7756E7A6-977C-4266-AA02-2F66A6C3BBE2}" sibTransId="{4463F365-3F77-4455-9F34-FA6DC04F91BA}"/>
    <dgm:cxn modelId="{9BC0D674-5DEF-4696-A075-34A045175EC2}" type="presOf" srcId="{1497591E-F88F-42AB-B19F-8E3B3050D3C4}" destId="{F23A08F6-7CD2-42C8-89FF-7C23C73523C0}" srcOrd="0" destOrd="0" presId="urn:microsoft.com/office/officeart/2005/8/layout/vList6"/>
    <dgm:cxn modelId="{9D07FC1B-9E7D-4CC3-9D37-99199E369A52}" srcId="{6BCC7EFE-FAC7-458C-948A-936F5EC47B35}" destId="{1497591E-F88F-42AB-B19F-8E3B3050D3C4}" srcOrd="0" destOrd="0" parTransId="{18964541-3A90-4557-BA15-C29A4CF7D925}" sibTransId="{9E51FAEE-CAD9-473B-AFFC-A1822AAEBAC8}"/>
    <dgm:cxn modelId="{B43A5500-BB87-4A8F-A788-64F941719E64}" srcId="{FC83B366-006D-41BD-B2DE-839988E01770}" destId="{2F0B376E-815F-4299-BA8D-D8DCA3AE50CD}" srcOrd="0" destOrd="0" parTransId="{816069AA-C51A-49B0-A1AE-217958CE0182}" sibTransId="{13144889-07A4-4F79-88B4-8039861172D2}"/>
    <dgm:cxn modelId="{6568985D-603C-4960-8ECC-004598F957E2}" type="presOf" srcId="{09751D0F-9B07-41E3-B4E8-28838FBEC49C}" destId="{83CE2CFD-5F6E-41BE-BAD9-C297C587A64F}" srcOrd="0" destOrd="1" presId="urn:microsoft.com/office/officeart/2005/8/layout/vList6"/>
    <dgm:cxn modelId="{852D1D41-C306-4F83-8630-910DDA22548A}" type="presOf" srcId="{FC83B366-006D-41BD-B2DE-839988E01770}" destId="{ACAFDA2E-D695-433D-A3F0-37621C42CEBB}" srcOrd="0" destOrd="0" presId="urn:microsoft.com/office/officeart/2005/8/layout/vList6"/>
    <dgm:cxn modelId="{041B6FDF-F1DB-4A81-82D3-8176CE916CEB}" srcId="{AD477065-948A-4A10-9A0F-77926D972DA2}" destId="{6BCC7EFE-FAC7-458C-948A-936F5EC47B35}" srcOrd="2" destOrd="0" parTransId="{BB8C2041-964A-4D43-81A4-742DAE66B7C0}" sibTransId="{ECAA3030-FF97-42FB-BA65-E5E3C3233DD5}"/>
    <dgm:cxn modelId="{AEF97F8F-9CBA-4B6B-AA64-BB3F6BD02634}" type="presOf" srcId="{2F0B376E-815F-4299-BA8D-D8DCA3AE50CD}" destId="{83CE2CFD-5F6E-41BE-BAD9-C297C587A64F}" srcOrd="0" destOrd="0" presId="urn:microsoft.com/office/officeart/2005/8/layout/vList6"/>
    <dgm:cxn modelId="{6E6D4050-9FE4-4C59-8C68-BE6992E7715A}" type="presOf" srcId="{AD477065-948A-4A10-9A0F-77926D972DA2}" destId="{D7EF3225-BCBA-4147-A9A0-0C4185DA01B8}" srcOrd="0" destOrd="0" presId="urn:microsoft.com/office/officeart/2005/8/layout/vList6"/>
    <dgm:cxn modelId="{EF09F919-3403-4FC0-94D0-211B4CB333D9}" srcId="{FC83B366-006D-41BD-B2DE-839988E01770}" destId="{09751D0F-9B07-41E3-B4E8-28838FBEC49C}" srcOrd="1" destOrd="0" parTransId="{D17FC779-FA43-464E-AEF4-6E3D60898473}" sibTransId="{C112FF17-FE47-4156-9C56-E110184FBA4F}"/>
    <dgm:cxn modelId="{557649BE-5617-4C49-B47D-24F08C7C756D}" type="presOf" srcId="{027D5C8B-4E65-411D-BD15-1980E51195C4}" destId="{534B83BF-5D21-410F-9F0F-F1D5CA7175B5}" srcOrd="0" destOrd="0" presId="urn:microsoft.com/office/officeart/2005/8/layout/vList6"/>
    <dgm:cxn modelId="{75231898-C42F-4C55-9CB9-1FA5619D9732}" type="presOf" srcId="{49980FA3-6530-4177-A795-FA258F5A1D41}" destId="{0659EA23-61F4-471B-8FE7-6B39FBDA130F}" srcOrd="0" destOrd="0" presId="urn:microsoft.com/office/officeart/2005/8/layout/vList6"/>
    <dgm:cxn modelId="{9D4C0057-EFF4-4BA2-921E-9B7E14379848}" srcId="{AD477065-948A-4A10-9A0F-77926D972DA2}" destId="{FC83B366-006D-41BD-B2DE-839988E01770}" srcOrd="1" destOrd="0" parTransId="{49271A2D-48E7-4B2E-AD58-8C3101E349C5}" sibTransId="{0B66B3B1-E5DB-48EF-8183-A8A128ED4468}"/>
    <dgm:cxn modelId="{9B63960D-C3EB-4330-A744-C26E185063A2}" type="presOf" srcId="{6BCC7EFE-FAC7-458C-948A-936F5EC47B35}" destId="{C99E4293-031D-4645-A5C9-1604605E967F}" srcOrd="0" destOrd="0" presId="urn:microsoft.com/office/officeart/2005/8/layout/vList6"/>
    <dgm:cxn modelId="{D33AA994-0D13-487A-943D-847C63900377}" srcId="{027D5C8B-4E65-411D-BD15-1980E51195C4}" destId="{49980FA3-6530-4177-A795-FA258F5A1D41}" srcOrd="0" destOrd="0" parTransId="{B91278AD-96E0-47F6-9E45-8047146D6D09}" sibTransId="{F893A3FE-836C-4AAE-AF8F-38808C35BC4D}"/>
    <dgm:cxn modelId="{7C0CAB70-7D9F-44EF-A3CF-5901E0729BD3}" type="presParOf" srcId="{D7EF3225-BCBA-4147-A9A0-0C4185DA01B8}" destId="{8250E346-1F71-4DAA-A90D-AE17B98A0BF6}" srcOrd="0" destOrd="0" presId="urn:microsoft.com/office/officeart/2005/8/layout/vList6"/>
    <dgm:cxn modelId="{1D2757D1-C524-4EBB-B811-0377A8914401}" type="presParOf" srcId="{8250E346-1F71-4DAA-A90D-AE17B98A0BF6}" destId="{534B83BF-5D21-410F-9F0F-F1D5CA7175B5}" srcOrd="0" destOrd="0" presId="urn:microsoft.com/office/officeart/2005/8/layout/vList6"/>
    <dgm:cxn modelId="{78D25B3C-9D59-4EDC-8A21-6662E96BB620}" type="presParOf" srcId="{8250E346-1F71-4DAA-A90D-AE17B98A0BF6}" destId="{0659EA23-61F4-471B-8FE7-6B39FBDA130F}" srcOrd="1" destOrd="0" presId="urn:microsoft.com/office/officeart/2005/8/layout/vList6"/>
    <dgm:cxn modelId="{CFF9AE4F-AAFB-4F5E-8C94-1F243D168A32}" type="presParOf" srcId="{D7EF3225-BCBA-4147-A9A0-0C4185DA01B8}" destId="{B496966C-A86D-4AE3-B749-0B27AA5CC739}" srcOrd="1" destOrd="0" presId="urn:microsoft.com/office/officeart/2005/8/layout/vList6"/>
    <dgm:cxn modelId="{896D9D26-A64E-4697-AC1D-70B994218211}" type="presParOf" srcId="{D7EF3225-BCBA-4147-A9A0-0C4185DA01B8}" destId="{E1D51B0E-F5B1-4E37-AEA4-D3C9F51BE242}" srcOrd="2" destOrd="0" presId="urn:microsoft.com/office/officeart/2005/8/layout/vList6"/>
    <dgm:cxn modelId="{61499B00-A248-485D-94AF-6D8550A03CEA}" type="presParOf" srcId="{E1D51B0E-F5B1-4E37-AEA4-D3C9F51BE242}" destId="{ACAFDA2E-D695-433D-A3F0-37621C42CEBB}" srcOrd="0" destOrd="0" presId="urn:microsoft.com/office/officeart/2005/8/layout/vList6"/>
    <dgm:cxn modelId="{C7553FA8-8153-435D-B924-8B04DF583107}" type="presParOf" srcId="{E1D51B0E-F5B1-4E37-AEA4-D3C9F51BE242}" destId="{83CE2CFD-5F6E-41BE-BAD9-C297C587A64F}" srcOrd="1" destOrd="0" presId="urn:microsoft.com/office/officeart/2005/8/layout/vList6"/>
    <dgm:cxn modelId="{FB06247B-0612-43F3-84DA-0CD196D2359B}" type="presParOf" srcId="{D7EF3225-BCBA-4147-A9A0-0C4185DA01B8}" destId="{7BC40F25-50E4-4266-BFFC-ED049C35B80B}" srcOrd="3" destOrd="0" presId="urn:microsoft.com/office/officeart/2005/8/layout/vList6"/>
    <dgm:cxn modelId="{D98904F3-9C9A-401D-B900-9FA6FFB8BA13}" type="presParOf" srcId="{D7EF3225-BCBA-4147-A9A0-0C4185DA01B8}" destId="{05B8A42F-683C-49E6-8B59-968BA218C8BF}" srcOrd="4" destOrd="0" presId="urn:microsoft.com/office/officeart/2005/8/layout/vList6"/>
    <dgm:cxn modelId="{96DDDE14-ABEF-4016-A1BE-0851F4A7AAE2}" type="presParOf" srcId="{05B8A42F-683C-49E6-8B59-968BA218C8BF}" destId="{C99E4293-031D-4645-A5C9-1604605E967F}" srcOrd="0" destOrd="0" presId="urn:microsoft.com/office/officeart/2005/8/layout/vList6"/>
    <dgm:cxn modelId="{5EEC7768-D526-4B68-967F-949E30B4E478}" type="presParOf" srcId="{05B8A42F-683C-49E6-8B59-968BA218C8BF}" destId="{F23A08F6-7CD2-42C8-89FF-7C23C73523C0}" srcOrd="1" destOrd="0" presId="urn:microsoft.com/office/officeart/2005/8/layout/vList6"/>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01380B7-01A9-44F3-B51B-8A17ED9DD4C7}" type="doc">
      <dgm:prSet loTypeId="urn:microsoft.com/office/officeart/2005/8/layout/hList3" loCatId="list" qsTypeId="urn:microsoft.com/office/officeart/2005/8/quickstyle/3d2" qsCatId="3D" csTypeId="urn:microsoft.com/office/officeart/2005/8/colors/accent2_1" csCatId="accent2" phldr="1"/>
      <dgm:spPr/>
      <dgm:t>
        <a:bodyPr/>
        <a:lstStyle/>
        <a:p>
          <a:endParaRPr lang="cs-CZ"/>
        </a:p>
      </dgm:t>
    </dgm:pt>
    <dgm:pt modelId="{B8186539-8339-4B70-8B91-0245217D1B97}">
      <dgm:prSet phldrT="[Text]"/>
      <dgm:spPr/>
      <dgm:t>
        <a:bodyPr/>
        <a:lstStyle/>
        <a:p>
          <a:r>
            <a:rPr lang="cs-CZ" dirty="0" smtClean="0"/>
            <a:t>Datové přenosy</a:t>
          </a:r>
          <a:endParaRPr lang="cs-CZ" dirty="0"/>
        </a:p>
      </dgm:t>
    </dgm:pt>
    <dgm:pt modelId="{B0D94513-A3D1-4CCF-A806-D3500764208B}" type="parTrans" cxnId="{418AB5BC-C476-4DE3-8861-E3266B50CADC}">
      <dgm:prSet/>
      <dgm:spPr/>
      <dgm:t>
        <a:bodyPr/>
        <a:lstStyle/>
        <a:p>
          <a:endParaRPr lang="cs-CZ"/>
        </a:p>
      </dgm:t>
    </dgm:pt>
    <dgm:pt modelId="{935113E7-7B25-4CB3-9F0D-EF2A69BA8698}" type="sibTrans" cxnId="{418AB5BC-C476-4DE3-8861-E3266B50CADC}">
      <dgm:prSet/>
      <dgm:spPr/>
      <dgm:t>
        <a:bodyPr/>
        <a:lstStyle/>
        <a:p>
          <a:endParaRPr lang="cs-CZ"/>
        </a:p>
      </dgm:t>
    </dgm:pt>
    <dgm:pt modelId="{FCE53CB6-E7B5-4317-88B6-56B1D9EBCD51}">
      <dgm:prSet phldrT="[Text]"/>
      <dgm:spPr/>
      <dgm:t>
        <a:bodyPr/>
        <a:lstStyle/>
        <a:p>
          <a:r>
            <a:rPr lang="cs-CZ" dirty="0" smtClean="0"/>
            <a:t>GPRS</a:t>
          </a:r>
          <a:endParaRPr lang="cs-CZ" dirty="0"/>
        </a:p>
      </dgm:t>
    </dgm:pt>
    <dgm:pt modelId="{C24A737F-39A7-4A6D-9BE5-B1B793E89175}" type="parTrans" cxnId="{00E33546-4510-4ED5-8802-5F3D1D022A97}">
      <dgm:prSet/>
      <dgm:spPr/>
      <dgm:t>
        <a:bodyPr/>
        <a:lstStyle/>
        <a:p>
          <a:endParaRPr lang="cs-CZ"/>
        </a:p>
      </dgm:t>
    </dgm:pt>
    <dgm:pt modelId="{05BA109A-265B-4814-A7C2-3D761021F77F}" type="sibTrans" cxnId="{00E33546-4510-4ED5-8802-5F3D1D022A97}">
      <dgm:prSet/>
      <dgm:spPr/>
      <dgm:t>
        <a:bodyPr/>
        <a:lstStyle/>
        <a:p>
          <a:endParaRPr lang="cs-CZ"/>
        </a:p>
      </dgm:t>
    </dgm:pt>
    <dgm:pt modelId="{D753F5D9-507A-4D0F-AF9D-A6E5B07E9FC8}">
      <dgm:prSet phldrT="[Text]"/>
      <dgm:spPr/>
      <dgm:t>
        <a:bodyPr/>
        <a:lstStyle/>
        <a:p>
          <a:r>
            <a:rPr lang="cs-CZ" dirty="0" smtClean="0"/>
            <a:t>EDGE</a:t>
          </a:r>
          <a:endParaRPr lang="cs-CZ" dirty="0"/>
        </a:p>
      </dgm:t>
    </dgm:pt>
    <dgm:pt modelId="{0AF4C803-14A8-44E5-A392-DFE17E7CADB1}" type="parTrans" cxnId="{D1CEA4B2-8B34-487C-9C28-74198E477DFA}">
      <dgm:prSet/>
      <dgm:spPr/>
      <dgm:t>
        <a:bodyPr/>
        <a:lstStyle/>
        <a:p>
          <a:endParaRPr lang="cs-CZ"/>
        </a:p>
      </dgm:t>
    </dgm:pt>
    <dgm:pt modelId="{2FA0EF51-7BA6-4B80-9302-A9B74E2836AB}" type="sibTrans" cxnId="{D1CEA4B2-8B34-487C-9C28-74198E477DFA}">
      <dgm:prSet/>
      <dgm:spPr/>
      <dgm:t>
        <a:bodyPr/>
        <a:lstStyle/>
        <a:p>
          <a:endParaRPr lang="cs-CZ"/>
        </a:p>
      </dgm:t>
    </dgm:pt>
    <dgm:pt modelId="{100053EF-8F6B-4BFD-ADE0-8766255AF3CD}">
      <dgm:prSet phldrT="[Text]"/>
      <dgm:spPr/>
      <dgm:t>
        <a:bodyPr/>
        <a:lstStyle/>
        <a:p>
          <a:r>
            <a:rPr lang="cs-CZ" dirty="0" smtClean="0"/>
            <a:t>UMTS</a:t>
          </a:r>
          <a:endParaRPr lang="cs-CZ" dirty="0"/>
        </a:p>
      </dgm:t>
    </dgm:pt>
    <dgm:pt modelId="{709D109D-BA98-4AFA-93D0-AAE0023B35D9}" type="parTrans" cxnId="{094264CA-5747-46AD-90B2-D23D4EA38675}">
      <dgm:prSet/>
      <dgm:spPr/>
      <dgm:t>
        <a:bodyPr/>
        <a:lstStyle/>
        <a:p>
          <a:endParaRPr lang="cs-CZ"/>
        </a:p>
      </dgm:t>
    </dgm:pt>
    <dgm:pt modelId="{5C26CE02-F67A-4859-8B23-8D667630DFF3}" type="sibTrans" cxnId="{094264CA-5747-46AD-90B2-D23D4EA38675}">
      <dgm:prSet/>
      <dgm:spPr/>
      <dgm:t>
        <a:bodyPr/>
        <a:lstStyle/>
        <a:p>
          <a:endParaRPr lang="cs-CZ"/>
        </a:p>
      </dgm:t>
    </dgm:pt>
    <dgm:pt modelId="{D1309CBD-F8EA-4E74-94B0-513B0FDEA3D2}" type="pres">
      <dgm:prSet presAssocID="{901380B7-01A9-44F3-B51B-8A17ED9DD4C7}" presName="composite" presStyleCnt="0">
        <dgm:presLayoutVars>
          <dgm:chMax val="1"/>
          <dgm:dir/>
          <dgm:resizeHandles val="exact"/>
        </dgm:presLayoutVars>
      </dgm:prSet>
      <dgm:spPr/>
      <dgm:t>
        <a:bodyPr/>
        <a:lstStyle/>
        <a:p>
          <a:endParaRPr lang="cs-CZ"/>
        </a:p>
      </dgm:t>
    </dgm:pt>
    <dgm:pt modelId="{BD1CA80B-0FF1-482B-935B-F451E1EE85BD}" type="pres">
      <dgm:prSet presAssocID="{B8186539-8339-4B70-8B91-0245217D1B97}" presName="roof" presStyleLbl="dkBgShp" presStyleIdx="0" presStyleCnt="2"/>
      <dgm:spPr/>
      <dgm:t>
        <a:bodyPr/>
        <a:lstStyle/>
        <a:p>
          <a:endParaRPr lang="cs-CZ"/>
        </a:p>
      </dgm:t>
    </dgm:pt>
    <dgm:pt modelId="{4810DCDA-AD8F-4672-A97D-5E2572298A09}" type="pres">
      <dgm:prSet presAssocID="{B8186539-8339-4B70-8B91-0245217D1B97}" presName="pillars" presStyleCnt="0"/>
      <dgm:spPr/>
    </dgm:pt>
    <dgm:pt modelId="{FB47D875-FBFD-4400-AAC2-03C484E62501}" type="pres">
      <dgm:prSet presAssocID="{B8186539-8339-4B70-8B91-0245217D1B97}" presName="pillar1" presStyleLbl="node1" presStyleIdx="0" presStyleCnt="3">
        <dgm:presLayoutVars>
          <dgm:bulletEnabled val="1"/>
        </dgm:presLayoutVars>
      </dgm:prSet>
      <dgm:spPr/>
      <dgm:t>
        <a:bodyPr/>
        <a:lstStyle/>
        <a:p>
          <a:endParaRPr lang="cs-CZ"/>
        </a:p>
      </dgm:t>
    </dgm:pt>
    <dgm:pt modelId="{A894E3A0-614D-4952-AEB0-EFFCEDB24ACD}" type="pres">
      <dgm:prSet presAssocID="{D753F5D9-507A-4D0F-AF9D-A6E5B07E9FC8}" presName="pillarX" presStyleLbl="node1" presStyleIdx="1" presStyleCnt="3">
        <dgm:presLayoutVars>
          <dgm:bulletEnabled val="1"/>
        </dgm:presLayoutVars>
      </dgm:prSet>
      <dgm:spPr/>
      <dgm:t>
        <a:bodyPr/>
        <a:lstStyle/>
        <a:p>
          <a:endParaRPr lang="cs-CZ"/>
        </a:p>
      </dgm:t>
    </dgm:pt>
    <dgm:pt modelId="{62A9CCA6-F0F5-45B1-BD2E-648153FBA8ED}" type="pres">
      <dgm:prSet presAssocID="{100053EF-8F6B-4BFD-ADE0-8766255AF3CD}" presName="pillarX" presStyleLbl="node1" presStyleIdx="2" presStyleCnt="3">
        <dgm:presLayoutVars>
          <dgm:bulletEnabled val="1"/>
        </dgm:presLayoutVars>
      </dgm:prSet>
      <dgm:spPr/>
      <dgm:t>
        <a:bodyPr/>
        <a:lstStyle/>
        <a:p>
          <a:endParaRPr lang="cs-CZ"/>
        </a:p>
      </dgm:t>
    </dgm:pt>
    <dgm:pt modelId="{FEFFFDBB-CB3F-443B-8410-9CBA01298C91}" type="pres">
      <dgm:prSet presAssocID="{B8186539-8339-4B70-8B91-0245217D1B97}" presName="base" presStyleLbl="dkBgShp" presStyleIdx="1" presStyleCnt="2"/>
      <dgm:spPr/>
    </dgm:pt>
  </dgm:ptLst>
  <dgm:cxnLst>
    <dgm:cxn modelId="{5B28BD15-18AA-40C6-A5B9-1BA36EB4C9EE}" type="presOf" srcId="{FCE53CB6-E7B5-4317-88B6-56B1D9EBCD51}" destId="{FB47D875-FBFD-4400-AAC2-03C484E62501}" srcOrd="0" destOrd="0" presId="urn:microsoft.com/office/officeart/2005/8/layout/hList3"/>
    <dgm:cxn modelId="{418AB5BC-C476-4DE3-8861-E3266B50CADC}" srcId="{901380B7-01A9-44F3-B51B-8A17ED9DD4C7}" destId="{B8186539-8339-4B70-8B91-0245217D1B97}" srcOrd="0" destOrd="0" parTransId="{B0D94513-A3D1-4CCF-A806-D3500764208B}" sibTransId="{935113E7-7B25-4CB3-9F0D-EF2A69BA8698}"/>
    <dgm:cxn modelId="{D1CEA4B2-8B34-487C-9C28-74198E477DFA}" srcId="{B8186539-8339-4B70-8B91-0245217D1B97}" destId="{D753F5D9-507A-4D0F-AF9D-A6E5B07E9FC8}" srcOrd="1" destOrd="0" parTransId="{0AF4C803-14A8-44E5-A392-DFE17E7CADB1}" sibTransId="{2FA0EF51-7BA6-4B80-9302-A9B74E2836AB}"/>
    <dgm:cxn modelId="{094264CA-5747-46AD-90B2-D23D4EA38675}" srcId="{B8186539-8339-4B70-8B91-0245217D1B97}" destId="{100053EF-8F6B-4BFD-ADE0-8766255AF3CD}" srcOrd="2" destOrd="0" parTransId="{709D109D-BA98-4AFA-93D0-AAE0023B35D9}" sibTransId="{5C26CE02-F67A-4859-8B23-8D667630DFF3}"/>
    <dgm:cxn modelId="{B8E8CB18-C802-4951-A3B5-FB6E95A9918E}" type="presOf" srcId="{D753F5D9-507A-4D0F-AF9D-A6E5B07E9FC8}" destId="{A894E3A0-614D-4952-AEB0-EFFCEDB24ACD}" srcOrd="0" destOrd="0" presId="urn:microsoft.com/office/officeart/2005/8/layout/hList3"/>
    <dgm:cxn modelId="{40458E3F-ED2B-4FA7-97AF-2C52998D5BF3}" type="presOf" srcId="{901380B7-01A9-44F3-B51B-8A17ED9DD4C7}" destId="{D1309CBD-F8EA-4E74-94B0-513B0FDEA3D2}" srcOrd="0" destOrd="0" presId="urn:microsoft.com/office/officeart/2005/8/layout/hList3"/>
    <dgm:cxn modelId="{D21AF203-EC28-40EF-809C-6F2080A629FD}" type="presOf" srcId="{B8186539-8339-4B70-8B91-0245217D1B97}" destId="{BD1CA80B-0FF1-482B-935B-F451E1EE85BD}" srcOrd="0" destOrd="0" presId="urn:microsoft.com/office/officeart/2005/8/layout/hList3"/>
    <dgm:cxn modelId="{1FFC0448-6D71-4B86-9595-90994C2C24D5}" type="presOf" srcId="{100053EF-8F6B-4BFD-ADE0-8766255AF3CD}" destId="{62A9CCA6-F0F5-45B1-BD2E-648153FBA8ED}" srcOrd="0" destOrd="0" presId="urn:microsoft.com/office/officeart/2005/8/layout/hList3"/>
    <dgm:cxn modelId="{00E33546-4510-4ED5-8802-5F3D1D022A97}" srcId="{B8186539-8339-4B70-8B91-0245217D1B97}" destId="{FCE53CB6-E7B5-4317-88B6-56B1D9EBCD51}" srcOrd="0" destOrd="0" parTransId="{C24A737F-39A7-4A6D-9BE5-B1B793E89175}" sibTransId="{05BA109A-265B-4814-A7C2-3D761021F77F}"/>
    <dgm:cxn modelId="{F465998D-6C37-4D14-96A5-E15048C7B9AD}" type="presParOf" srcId="{D1309CBD-F8EA-4E74-94B0-513B0FDEA3D2}" destId="{BD1CA80B-0FF1-482B-935B-F451E1EE85BD}" srcOrd="0" destOrd="0" presId="urn:microsoft.com/office/officeart/2005/8/layout/hList3"/>
    <dgm:cxn modelId="{177C4195-A8DA-4ED3-88D0-86F8CC78313A}" type="presParOf" srcId="{D1309CBD-F8EA-4E74-94B0-513B0FDEA3D2}" destId="{4810DCDA-AD8F-4672-A97D-5E2572298A09}" srcOrd="1" destOrd="0" presId="urn:microsoft.com/office/officeart/2005/8/layout/hList3"/>
    <dgm:cxn modelId="{ADDB321D-1A6A-4939-96C3-C1CBA60A12E2}" type="presParOf" srcId="{4810DCDA-AD8F-4672-A97D-5E2572298A09}" destId="{FB47D875-FBFD-4400-AAC2-03C484E62501}" srcOrd="0" destOrd="0" presId="urn:microsoft.com/office/officeart/2005/8/layout/hList3"/>
    <dgm:cxn modelId="{70A7E567-6B6D-430E-913F-15ED4A93AC4A}" type="presParOf" srcId="{4810DCDA-AD8F-4672-A97D-5E2572298A09}" destId="{A894E3A0-614D-4952-AEB0-EFFCEDB24ACD}" srcOrd="1" destOrd="0" presId="urn:microsoft.com/office/officeart/2005/8/layout/hList3"/>
    <dgm:cxn modelId="{67A66CE5-3A46-49B6-8A06-AC876F82DEFA}" type="presParOf" srcId="{4810DCDA-AD8F-4672-A97D-5E2572298A09}" destId="{62A9CCA6-F0F5-45B1-BD2E-648153FBA8ED}" srcOrd="2" destOrd="0" presId="urn:microsoft.com/office/officeart/2005/8/layout/hList3"/>
    <dgm:cxn modelId="{DAF11F6F-536F-419C-A750-8C4872A7893D}" type="presParOf" srcId="{D1309CBD-F8EA-4E74-94B0-513B0FDEA3D2}" destId="{FEFFFDBB-CB3F-443B-8410-9CBA01298C91}" srcOrd="2" destOrd="0" presId="urn:microsoft.com/office/officeart/2005/8/layout/hList3"/>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A656858-B685-4A4F-8849-94607D904A38}">
      <dsp:nvSpPr>
        <dsp:cNvPr id="0" name=""/>
        <dsp:cNvSpPr/>
      </dsp:nvSpPr>
      <dsp:spPr>
        <a:xfrm>
          <a:off x="1682841" y="1143685"/>
          <a:ext cx="959713" cy="959713"/>
        </a:xfrm>
        <a:prstGeom prst="ellipse">
          <a:avLst/>
        </a:prstGeom>
        <a:gradFill rotWithShape="0">
          <a:gsLst>
            <a:gs pos="0">
              <a:schemeClr val="accent1">
                <a:hueOff val="0"/>
                <a:satOff val="0"/>
                <a:lumOff val="0"/>
                <a:alphaOff val="0"/>
                <a:tint val="35000"/>
                <a:satMod val="253000"/>
              </a:schemeClr>
            </a:gs>
            <a:gs pos="50000">
              <a:schemeClr val="accent1">
                <a:hueOff val="0"/>
                <a:satOff val="0"/>
                <a:lumOff val="0"/>
                <a:alphaOff val="0"/>
                <a:tint val="42000"/>
                <a:satMod val="255000"/>
              </a:schemeClr>
            </a:gs>
            <a:gs pos="97000">
              <a:schemeClr val="accent1">
                <a:hueOff val="0"/>
                <a:satOff val="0"/>
                <a:lumOff val="0"/>
                <a:alphaOff val="0"/>
                <a:tint val="53000"/>
                <a:satMod val="260000"/>
              </a:schemeClr>
            </a:gs>
            <a:gs pos="100000">
              <a:schemeClr val="accent1">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cs-CZ" sz="2200" kern="1200" dirty="0" smtClean="0"/>
            <a:t>GSM</a:t>
          </a:r>
          <a:endParaRPr lang="cs-CZ" sz="2200" kern="1200" dirty="0"/>
        </a:p>
      </dsp:txBody>
      <dsp:txXfrm>
        <a:off x="1682841" y="1143685"/>
        <a:ext cx="959713" cy="959713"/>
      </dsp:txXfrm>
    </dsp:sp>
    <dsp:sp modelId="{5E2C7943-D704-49B8-9633-850215181F37}">
      <dsp:nvSpPr>
        <dsp:cNvPr id="0" name=""/>
        <dsp:cNvSpPr/>
      </dsp:nvSpPr>
      <dsp:spPr>
        <a:xfrm rot="12900000">
          <a:off x="1065493" y="976039"/>
          <a:ext cx="735574" cy="273518"/>
        </a:xfrm>
        <a:prstGeom prst="leftArrow">
          <a:avLst>
            <a:gd name="adj1" fmla="val 60000"/>
            <a:gd name="adj2" fmla="val 50000"/>
          </a:avLst>
        </a:prstGeom>
        <a:gradFill rotWithShape="0">
          <a:gsLst>
            <a:gs pos="0">
              <a:schemeClr val="accent2">
                <a:hueOff val="0"/>
                <a:satOff val="0"/>
                <a:lumOff val="0"/>
                <a:alphaOff val="0"/>
                <a:tint val="35000"/>
                <a:satMod val="253000"/>
              </a:schemeClr>
            </a:gs>
            <a:gs pos="50000">
              <a:schemeClr val="accent2">
                <a:hueOff val="0"/>
                <a:satOff val="0"/>
                <a:lumOff val="0"/>
                <a:alphaOff val="0"/>
                <a:tint val="42000"/>
                <a:satMod val="255000"/>
              </a:schemeClr>
            </a:gs>
            <a:gs pos="97000">
              <a:schemeClr val="accent2">
                <a:hueOff val="0"/>
                <a:satOff val="0"/>
                <a:lumOff val="0"/>
                <a:alphaOff val="0"/>
                <a:tint val="53000"/>
                <a:satMod val="260000"/>
              </a:schemeClr>
            </a:gs>
            <a:gs pos="100000">
              <a:schemeClr val="accent2">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dsp:spPr>
      <dsp:style>
        <a:lnRef idx="0">
          <a:scrgbClr r="0" g="0" b="0"/>
        </a:lnRef>
        <a:fillRef idx="2">
          <a:scrgbClr r="0" g="0" b="0"/>
        </a:fillRef>
        <a:effectRef idx="1">
          <a:scrgbClr r="0" g="0" b="0"/>
        </a:effectRef>
        <a:fontRef idx="minor">
          <a:schemeClr val="dk1"/>
        </a:fontRef>
      </dsp:style>
    </dsp:sp>
    <dsp:sp modelId="{A2E69F71-F7AC-4AD7-8AA3-BB2AF4CCADCF}">
      <dsp:nvSpPr>
        <dsp:cNvPr id="0" name=""/>
        <dsp:cNvSpPr/>
      </dsp:nvSpPr>
      <dsp:spPr>
        <a:xfrm>
          <a:off x="676142" y="537153"/>
          <a:ext cx="911727" cy="729382"/>
        </a:xfrm>
        <a:prstGeom prst="roundRect">
          <a:avLst>
            <a:gd name="adj" fmla="val 10000"/>
          </a:avLst>
        </a:prstGeom>
        <a:gradFill rotWithShape="0">
          <a:gsLst>
            <a:gs pos="0">
              <a:schemeClr val="accent2">
                <a:hueOff val="0"/>
                <a:satOff val="0"/>
                <a:lumOff val="0"/>
                <a:alphaOff val="0"/>
                <a:tint val="35000"/>
                <a:satMod val="253000"/>
              </a:schemeClr>
            </a:gs>
            <a:gs pos="50000">
              <a:schemeClr val="accent2">
                <a:hueOff val="0"/>
                <a:satOff val="0"/>
                <a:lumOff val="0"/>
                <a:alphaOff val="0"/>
                <a:tint val="42000"/>
                <a:satMod val="255000"/>
              </a:schemeClr>
            </a:gs>
            <a:gs pos="97000">
              <a:schemeClr val="accent2">
                <a:hueOff val="0"/>
                <a:satOff val="0"/>
                <a:lumOff val="0"/>
                <a:alphaOff val="0"/>
                <a:tint val="53000"/>
                <a:satMod val="260000"/>
              </a:schemeClr>
            </a:gs>
            <a:gs pos="100000">
              <a:schemeClr val="accent2">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cs-CZ" sz="1000" kern="1200" dirty="0" smtClean="0"/>
            <a:t>Buňková (cell) síť</a:t>
          </a:r>
          <a:endParaRPr lang="cs-CZ" sz="1000" kern="1200" dirty="0"/>
        </a:p>
      </dsp:txBody>
      <dsp:txXfrm>
        <a:off x="676142" y="537153"/>
        <a:ext cx="911727" cy="729382"/>
      </dsp:txXfrm>
    </dsp:sp>
    <dsp:sp modelId="{86790DA9-687E-4A94-A0B5-E99486BC8597}">
      <dsp:nvSpPr>
        <dsp:cNvPr id="0" name=""/>
        <dsp:cNvSpPr/>
      </dsp:nvSpPr>
      <dsp:spPr>
        <a:xfrm rot="16200000">
          <a:off x="1794911" y="596327"/>
          <a:ext cx="735574" cy="273518"/>
        </a:xfrm>
        <a:prstGeom prst="leftArrow">
          <a:avLst>
            <a:gd name="adj1" fmla="val 60000"/>
            <a:gd name="adj2" fmla="val 50000"/>
          </a:avLst>
        </a:prstGeom>
        <a:gradFill rotWithShape="0">
          <a:gsLst>
            <a:gs pos="0">
              <a:schemeClr val="accent3">
                <a:hueOff val="0"/>
                <a:satOff val="0"/>
                <a:lumOff val="0"/>
                <a:alphaOff val="0"/>
                <a:tint val="35000"/>
                <a:satMod val="253000"/>
              </a:schemeClr>
            </a:gs>
            <a:gs pos="50000">
              <a:schemeClr val="accent3">
                <a:hueOff val="0"/>
                <a:satOff val="0"/>
                <a:lumOff val="0"/>
                <a:alphaOff val="0"/>
                <a:tint val="42000"/>
                <a:satMod val="255000"/>
              </a:schemeClr>
            </a:gs>
            <a:gs pos="97000">
              <a:schemeClr val="accent3">
                <a:hueOff val="0"/>
                <a:satOff val="0"/>
                <a:lumOff val="0"/>
                <a:alphaOff val="0"/>
                <a:tint val="53000"/>
                <a:satMod val="260000"/>
              </a:schemeClr>
            </a:gs>
            <a:gs pos="100000">
              <a:schemeClr val="accent3">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dsp:spPr>
      <dsp:style>
        <a:lnRef idx="0">
          <a:scrgbClr r="0" g="0" b="0"/>
        </a:lnRef>
        <a:fillRef idx="2">
          <a:scrgbClr r="0" g="0" b="0"/>
        </a:fillRef>
        <a:effectRef idx="1">
          <a:scrgbClr r="0" g="0" b="0"/>
        </a:effectRef>
        <a:fontRef idx="minor">
          <a:schemeClr val="dk1"/>
        </a:fontRef>
      </dsp:style>
    </dsp:sp>
    <dsp:sp modelId="{71A76D75-7CD7-4B0C-9358-F1A05EB61FA2}">
      <dsp:nvSpPr>
        <dsp:cNvPr id="0" name=""/>
        <dsp:cNvSpPr/>
      </dsp:nvSpPr>
      <dsp:spPr>
        <a:xfrm>
          <a:off x="1706834" y="608"/>
          <a:ext cx="911727" cy="729382"/>
        </a:xfrm>
        <a:prstGeom prst="roundRect">
          <a:avLst>
            <a:gd name="adj" fmla="val 10000"/>
          </a:avLst>
        </a:prstGeom>
        <a:gradFill rotWithShape="0">
          <a:gsLst>
            <a:gs pos="0">
              <a:schemeClr val="accent3">
                <a:hueOff val="0"/>
                <a:satOff val="0"/>
                <a:lumOff val="0"/>
                <a:alphaOff val="0"/>
                <a:tint val="35000"/>
                <a:satMod val="253000"/>
              </a:schemeClr>
            </a:gs>
            <a:gs pos="50000">
              <a:schemeClr val="accent3">
                <a:hueOff val="0"/>
                <a:satOff val="0"/>
                <a:lumOff val="0"/>
                <a:alphaOff val="0"/>
                <a:tint val="42000"/>
                <a:satMod val="255000"/>
              </a:schemeClr>
            </a:gs>
            <a:gs pos="97000">
              <a:schemeClr val="accent3">
                <a:hueOff val="0"/>
                <a:satOff val="0"/>
                <a:lumOff val="0"/>
                <a:alphaOff val="0"/>
                <a:tint val="53000"/>
                <a:satMod val="260000"/>
              </a:schemeClr>
            </a:gs>
            <a:gs pos="100000">
              <a:schemeClr val="accent3">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cs-CZ" sz="1000" kern="1200" dirty="0" smtClean="0"/>
            <a:t>Systém základnových stanic (BTS)</a:t>
          </a:r>
          <a:endParaRPr lang="cs-CZ" sz="1000" kern="1200" dirty="0"/>
        </a:p>
      </dsp:txBody>
      <dsp:txXfrm>
        <a:off x="1706834" y="608"/>
        <a:ext cx="911727" cy="729382"/>
      </dsp:txXfrm>
    </dsp:sp>
    <dsp:sp modelId="{9E89CDD8-CDB9-448F-B828-8DA3255A9CD3}">
      <dsp:nvSpPr>
        <dsp:cNvPr id="0" name=""/>
        <dsp:cNvSpPr/>
      </dsp:nvSpPr>
      <dsp:spPr>
        <a:xfrm rot="19531428">
          <a:off x="2521349" y="922303"/>
          <a:ext cx="926807" cy="273518"/>
        </a:xfrm>
        <a:prstGeom prst="leftArrow">
          <a:avLst>
            <a:gd name="adj1" fmla="val 60000"/>
            <a:gd name="adj2" fmla="val 50000"/>
          </a:avLst>
        </a:prstGeom>
        <a:gradFill rotWithShape="0">
          <a:gsLst>
            <a:gs pos="0">
              <a:schemeClr val="accent4">
                <a:hueOff val="0"/>
                <a:satOff val="0"/>
                <a:lumOff val="0"/>
                <a:alphaOff val="0"/>
                <a:tint val="35000"/>
                <a:satMod val="253000"/>
              </a:schemeClr>
            </a:gs>
            <a:gs pos="50000">
              <a:schemeClr val="accent4">
                <a:hueOff val="0"/>
                <a:satOff val="0"/>
                <a:lumOff val="0"/>
                <a:alphaOff val="0"/>
                <a:tint val="42000"/>
                <a:satMod val="255000"/>
              </a:schemeClr>
            </a:gs>
            <a:gs pos="97000">
              <a:schemeClr val="accent4">
                <a:hueOff val="0"/>
                <a:satOff val="0"/>
                <a:lumOff val="0"/>
                <a:alphaOff val="0"/>
                <a:tint val="53000"/>
                <a:satMod val="260000"/>
              </a:schemeClr>
            </a:gs>
            <a:gs pos="100000">
              <a:schemeClr val="accent4">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dsp:spPr>
      <dsp:style>
        <a:lnRef idx="0">
          <a:scrgbClr r="0" g="0" b="0"/>
        </a:lnRef>
        <a:fillRef idx="2">
          <a:scrgbClr r="0" g="0" b="0"/>
        </a:fillRef>
        <a:effectRef idx="1">
          <a:scrgbClr r="0" g="0" b="0"/>
        </a:effectRef>
        <a:fontRef idx="minor">
          <a:schemeClr val="dk1"/>
        </a:fontRef>
      </dsp:style>
    </dsp:sp>
    <dsp:sp modelId="{77C3D831-C633-486F-99EA-10900B0B8354}">
      <dsp:nvSpPr>
        <dsp:cNvPr id="0" name=""/>
        <dsp:cNvSpPr/>
      </dsp:nvSpPr>
      <dsp:spPr>
        <a:xfrm>
          <a:off x="2808313" y="432055"/>
          <a:ext cx="1116903" cy="729382"/>
        </a:xfrm>
        <a:prstGeom prst="roundRect">
          <a:avLst>
            <a:gd name="adj" fmla="val 10000"/>
          </a:avLst>
        </a:prstGeom>
        <a:gradFill rotWithShape="0">
          <a:gsLst>
            <a:gs pos="0">
              <a:schemeClr val="accent4">
                <a:hueOff val="0"/>
                <a:satOff val="0"/>
                <a:lumOff val="0"/>
                <a:alphaOff val="0"/>
                <a:tint val="35000"/>
                <a:satMod val="253000"/>
              </a:schemeClr>
            </a:gs>
            <a:gs pos="50000">
              <a:schemeClr val="accent4">
                <a:hueOff val="0"/>
                <a:satOff val="0"/>
                <a:lumOff val="0"/>
                <a:alphaOff val="0"/>
                <a:tint val="42000"/>
                <a:satMod val="255000"/>
              </a:schemeClr>
            </a:gs>
            <a:gs pos="97000">
              <a:schemeClr val="accent4">
                <a:hueOff val="0"/>
                <a:satOff val="0"/>
                <a:lumOff val="0"/>
                <a:alphaOff val="0"/>
                <a:tint val="53000"/>
                <a:satMod val="260000"/>
              </a:schemeClr>
            </a:gs>
            <a:gs pos="100000">
              <a:schemeClr val="accent4">
                <a:hueOff val="0"/>
                <a:satOff val="0"/>
                <a:lumOff val="0"/>
                <a:alphaOff val="0"/>
                <a:tint val="56000"/>
                <a:satMod val="275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9050" tIns="19050" rIns="19050" bIns="19050" numCol="1" spcCol="1270" anchor="ctr" anchorCtr="0">
          <a:noAutofit/>
        </a:bodyPr>
        <a:lstStyle/>
        <a:p>
          <a:pPr lvl="0" algn="ctr" defTabSz="444500">
            <a:lnSpc>
              <a:spcPct val="90000"/>
            </a:lnSpc>
            <a:spcBef>
              <a:spcPct val="0"/>
            </a:spcBef>
            <a:spcAft>
              <a:spcPct val="35000"/>
            </a:spcAft>
          </a:pPr>
          <a:r>
            <a:rPr lang="cs-CZ" sz="1000" kern="1200" dirty="0" smtClean="0"/>
            <a:t>Pokrytí v otevřeném terénu do 35 km</a:t>
          </a:r>
          <a:endParaRPr lang="cs-CZ" sz="1000" kern="1200" dirty="0"/>
        </a:p>
      </dsp:txBody>
      <dsp:txXfrm>
        <a:off x="2808313" y="432055"/>
        <a:ext cx="1116903" cy="729382"/>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D1CA80B-0FF1-482B-935B-F451E1EE85BD}">
      <dsp:nvSpPr>
        <dsp:cNvPr id="0" name=""/>
        <dsp:cNvSpPr/>
      </dsp:nvSpPr>
      <dsp:spPr>
        <a:xfrm>
          <a:off x="0" y="0"/>
          <a:ext cx="3096344" cy="324036"/>
        </a:xfrm>
        <a:prstGeom prst="rect">
          <a:avLst/>
        </a:prstGeom>
        <a:solidFill>
          <a:schemeClr val="accent2">
            <a:shade val="80000"/>
            <a:hueOff val="0"/>
            <a:satOff val="0"/>
            <a:lumOff val="0"/>
            <a:alphaOff val="0"/>
          </a:schemeClr>
        </a:soli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Datové přenosy</a:t>
          </a:r>
          <a:endParaRPr lang="cs-CZ" sz="1500" kern="1200" dirty="0"/>
        </a:p>
      </dsp:txBody>
      <dsp:txXfrm>
        <a:off x="0" y="0"/>
        <a:ext cx="3096344" cy="324036"/>
      </dsp:txXfrm>
    </dsp:sp>
    <dsp:sp modelId="{FB47D875-FBFD-4400-AAC2-03C484E62501}">
      <dsp:nvSpPr>
        <dsp:cNvPr id="0" name=""/>
        <dsp:cNvSpPr/>
      </dsp:nvSpPr>
      <dsp:spPr>
        <a:xfrm>
          <a:off x="0" y="324036"/>
          <a:ext cx="774085" cy="68047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GPRS</a:t>
          </a:r>
          <a:endParaRPr lang="cs-CZ" sz="1500" kern="1200" dirty="0"/>
        </a:p>
      </dsp:txBody>
      <dsp:txXfrm>
        <a:off x="0" y="324036"/>
        <a:ext cx="774085" cy="680475"/>
      </dsp:txXfrm>
    </dsp:sp>
    <dsp:sp modelId="{A894E3A0-614D-4952-AEB0-EFFCEDB24ACD}">
      <dsp:nvSpPr>
        <dsp:cNvPr id="0" name=""/>
        <dsp:cNvSpPr/>
      </dsp:nvSpPr>
      <dsp:spPr>
        <a:xfrm>
          <a:off x="774086" y="324036"/>
          <a:ext cx="774085" cy="68047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EDGE</a:t>
          </a:r>
          <a:endParaRPr lang="cs-CZ" sz="1500" kern="1200" dirty="0"/>
        </a:p>
      </dsp:txBody>
      <dsp:txXfrm>
        <a:off x="774086" y="324036"/>
        <a:ext cx="774085" cy="680475"/>
      </dsp:txXfrm>
    </dsp:sp>
    <dsp:sp modelId="{62A9CCA6-F0F5-45B1-BD2E-648153FBA8ED}">
      <dsp:nvSpPr>
        <dsp:cNvPr id="0" name=""/>
        <dsp:cNvSpPr/>
      </dsp:nvSpPr>
      <dsp:spPr>
        <a:xfrm>
          <a:off x="1548172" y="324036"/>
          <a:ext cx="774085" cy="68047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UMTS</a:t>
          </a:r>
          <a:endParaRPr lang="cs-CZ" sz="1500" kern="1200" dirty="0"/>
        </a:p>
      </dsp:txBody>
      <dsp:txXfrm>
        <a:off x="1548172" y="324036"/>
        <a:ext cx="774085" cy="680475"/>
      </dsp:txXfrm>
    </dsp:sp>
    <dsp:sp modelId="{9BEA636D-FEA7-439C-A065-DAB0CD48B621}">
      <dsp:nvSpPr>
        <dsp:cNvPr id="0" name=""/>
        <dsp:cNvSpPr/>
      </dsp:nvSpPr>
      <dsp:spPr>
        <a:xfrm>
          <a:off x="2322257" y="324036"/>
          <a:ext cx="774085" cy="68047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cs-CZ" sz="1500" kern="1200" dirty="0" smtClean="0"/>
            <a:t>HSDPA</a:t>
          </a:r>
          <a:endParaRPr lang="cs-CZ" sz="1500" kern="1200" dirty="0"/>
        </a:p>
      </dsp:txBody>
      <dsp:txXfrm>
        <a:off x="2322257" y="324036"/>
        <a:ext cx="774085" cy="680475"/>
      </dsp:txXfrm>
    </dsp:sp>
    <dsp:sp modelId="{FEFFFDBB-CB3F-443B-8410-9CBA01298C91}">
      <dsp:nvSpPr>
        <dsp:cNvPr id="0" name=""/>
        <dsp:cNvSpPr/>
      </dsp:nvSpPr>
      <dsp:spPr>
        <a:xfrm>
          <a:off x="0" y="1004511"/>
          <a:ext cx="3096344" cy="75608"/>
        </a:xfrm>
        <a:prstGeom prst="rect">
          <a:avLst/>
        </a:prstGeom>
        <a:solidFill>
          <a:schemeClr val="accent2">
            <a:shade val="80000"/>
            <a:hueOff val="0"/>
            <a:satOff val="0"/>
            <a:lumOff val="0"/>
            <a:alphaOff val="0"/>
          </a:schemeClr>
        </a:soli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0659EA23-61F4-471B-8FE7-6B39FBDA130F}">
      <dsp:nvSpPr>
        <dsp:cNvPr id="0" name=""/>
        <dsp:cNvSpPr/>
      </dsp:nvSpPr>
      <dsp:spPr>
        <a:xfrm>
          <a:off x="1390404" y="1117"/>
          <a:ext cx="2678697" cy="652080"/>
        </a:xfrm>
        <a:prstGeom prst="rightArrow">
          <a:avLst>
            <a:gd name="adj1" fmla="val 75000"/>
            <a:gd name="adj2" fmla="val 50000"/>
          </a:avLst>
        </a:prstGeom>
        <a:solidFill>
          <a:schemeClr val="accent5">
            <a:tint val="40000"/>
            <a:alpha val="90000"/>
            <a:hueOff val="0"/>
            <a:satOff val="0"/>
            <a:lumOff val="0"/>
            <a:alphaOff val="0"/>
          </a:schemeClr>
        </a:solidFill>
        <a:ln w="9525" cap="flat" cmpd="sng" algn="ctr">
          <a:solidFill>
            <a:schemeClr val="accent5">
              <a:tint val="40000"/>
              <a:alpha val="90000"/>
              <a:hueOff val="0"/>
              <a:satOff val="0"/>
              <a:lumOff val="0"/>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tint val="40000"/>
              <a:alpha val="90000"/>
              <a:hueOff val="0"/>
              <a:satOff val="0"/>
              <a:lumOff val="0"/>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cs-CZ" sz="1400" kern="1200" dirty="0" smtClean="0"/>
            <a:t>Seznam </a:t>
          </a:r>
          <a:r>
            <a:rPr lang="cs-CZ" sz="1400" kern="1200" dirty="0" smtClean="0"/>
            <a:t>(registr) účastníků a jejich domovských ústředen</a:t>
          </a:r>
          <a:endParaRPr lang="cs-CZ" sz="1400" kern="1200" dirty="0"/>
        </a:p>
      </dsp:txBody>
      <dsp:txXfrm>
        <a:off x="1390404" y="1117"/>
        <a:ext cx="2678697" cy="652080"/>
      </dsp:txXfrm>
    </dsp:sp>
    <dsp:sp modelId="{534B83BF-5D21-410F-9F0F-F1D5CA7175B5}">
      <dsp:nvSpPr>
        <dsp:cNvPr id="0" name=""/>
        <dsp:cNvSpPr/>
      </dsp:nvSpPr>
      <dsp:spPr>
        <a:xfrm>
          <a:off x="395393" y="0"/>
          <a:ext cx="995011" cy="652080"/>
        </a:xfrm>
        <a:prstGeom prst="roundRect">
          <a:avLst/>
        </a:prstGeom>
        <a:gradFill rotWithShape="0">
          <a:gsLst>
            <a:gs pos="0">
              <a:schemeClr val="accent5">
                <a:hueOff val="0"/>
                <a:satOff val="0"/>
                <a:lumOff val="0"/>
                <a:alphaOff val="0"/>
                <a:tint val="92000"/>
                <a:satMod val="170000"/>
              </a:schemeClr>
            </a:gs>
            <a:gs pos="15000">
              <a:schemeClr val="accent5">
                <a:hueOff val="0"/>
                <a:satOff val="0"/>
                <a:lumOff val="0"/>
                <a:alphaOff val="0"/>
                <a:tint val="92000"/>
                <a:shade val="99000"/>
                <a:satMod val="170000"/>
              </a:schemeClr>
            </a:gs>
            <a:gs pos="62000">
              <a:schemeClr val="accent5">
                <a:hueOff val="0"/>
                <a:satOff val="0"/>
                <a:lumOff val="0"/>
                <a:alphaOff val="0"/>
                <a:tint val="96000"/>
                <a:shade val="80000"/>
                <a:satMod val="170000"/>
              </a:schemeClr>
            </a:gs>
            <a:gs pos="97000">
              <a:schemeClr val="accent5">
                <a:hueOff val="0"/>
                <a:satOff val="0"/>
                <a:lumOff val="0"/>
                <a:alphaOff val="0"/>
                <a:tint val="98000"/>
                <a:shade val="63000"/>
                <a:satMod val="170000"/>
              </a:schemeClr>
            </a:gs>
            <a:gs pos="100000">
              <a:schemeClr val="accent5">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5">
              <a:hueOff val="0"/>
              <a:satOff val="0"/>
              <a:lumOff val="0"/>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cs-CZ" sz="2700" kern="1200" dirty="0" smtClean="0"/>
            <a:t>HLR</a:t>
          </a:r>
          <a:endParaRPr lang="cs-CZ" sz="2700" kern="1200" dirty="0"/>
        </a:p>
      </dsp:txBody>
      <dsp:txXfrm>
        <a:off x="395393" y="0"/>
        <a:ext cx="995011" cy="652080"/>
      </dsp:txXfrm>
    </dsp:sp>
    <dsp:sp modelId="{83CE2CFD-5F6E-41BE-BAD9-C297C587A64F}">
      <dsp:nvSpPr>
        <dsp:cNvPr id="0" name=""/>
        <dsp:cNvSpPr/>
      </dsp:nvSpPr>
      <dsp:spPr>
        <a:xfrm>
          <a:off x="1391226" y="718405"/>
          <a:ext cx="2676081" cy="939452"/>
        </a:xfrm>
        <a:prstGeom prst="rightArrow">
          <a:avLst>
            <a:gd name="adj1" fmla="val 75000"/>
            <a:gd name="adj2" fmla="val 50000"/>
          </a:avLst>
        </a:prstGeom>
        <a:solidFill>
          <a:schemeClr val="accent5">
            <a:tint val="40000"/>
            <a:alpha val="90000"/>
            <a:hueOff val="6503817"/>
            <a:satOff val="-3248"/>
            <a:lumOff val="153"/>
            <a:alphaOff val="0"/>
          </a:schemeClr>
        </a:solidFill>
        <a:ln w="9525" cap="flat" cmpd="sng" algn="ctr">
          <a:solidFill>
            <a:schemeClr val="accent5">
              <a:tint val="40000"/>
              <a:alpha val="90000"/>
              <a:hueOff val="6503817"/>
              <a:satOff val="-3248"/>
              <a:lumOff val="153"/>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tint val="40000"/>
              <a:alpha val="90000"/>
              <a:hueOff val="6503817"/>
              <a:satOff val="-3248"/>
              <a:lumOff val="153"/>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6985" tIns="6985" rIns="6985" bIns="6985" numCol="1" spcCol="1270" anchor="t" anchorCtr="0">
          <a:noAutofit/>
        </a:bodyPr>
        <a:lstStyle/>
        <a:p>
          <a:pPr marL="57150" lvl="1" indent="-57150" algn="l" defTabSz="488950">
            <a:lnSpc>
              <a:spcPct val="90000"/>
            </a:lnSpc>
            <a:spcBef>
              <a:spcPct val="0"/>
            </a:spcBef>
            <a:spcAft>
              <a:spcPct val="15000"/>
            </a:spcAft>
            <a:buChar char="••"/>
          </a:pPr>
          <a:r>
            <a:rPr lang="cs-CZ" sz="1100" kern="1200" dirty="0" smtClean="0"/>
            <a:t>Návštěvnický registr</a:t>
          </a:r>
          <a:endParaRPr lang="cs-CZ" sz="1100" kern="1200" dirty="0"/>
        </a:p>
        <a:p>
          <a:pPr marL="57150" lvl="1" indent="-57150" algn="l" defTabSz="488950">
            <a:lnSpc>
              <a:spcPct val="90000"/>
            </a:lnSpc>
            <a:spcBef>
              <a:spcPct val="0"/>
            </a:spcBef>
            <a:spcAft>
              <a:spcPct val="15000"/>
            </a:spcAft>
            <a:buChar char="••"/>
          </a:pPr>
          <a:r>
            <a:rPr lang="cs-CZ" sz="1100" kern="1200" dirty="0" smtClean="0"/>
            <a:t>Zde jsou nakopírovaná data z HLR, pokud je účastník na síti – má zapnutý telefon</a:t>
          </a:r>
          <a:endParaRPr lang="cs-CZ" sz="1100" kern="1200" dirty="0"/>
        </a:p>
      </dsp:txBody>
      <dsp:txXfrm>
        <a:off x="1391226" y="718405"/>
        <a:ext cx="2676081" cy="939452"/>
      </dsp:txXfrm>
    </dsp:sp>
    <dsp:sp modelId="{ACAFDA2E-D695-433D-A3F0-37621C42CEBB}">
      <dsp:nvSpPr>
        <dsp:cNvPr id="0" name=""/>
        <dsp:cNvSpPr/>
      </dsp:nvSpPr>
      <dsp:spPr>
        <a:xfrm>
          <a:off x="404091" y="874592"/>
          <a:ext cx="994039" cy="652080"/>
        </a:xfrm>
        <a:prstGeom prst="roundRect">
          <a:avLst/>
        </a:prstGeom>
        <a:gradFill rotWithShape="0">
          <a:gsLst>
            <a:gs pos="0">
              <a:schemeClr val="accent5">
                <a:hueOff val="5941847"/>
                <a:satOff val="-30260"/>
                <a:lumOff val="5588"/>
                <a:alphaOff val="0"/>
                <a:tint val="92000"/>
                <a:satMod val="170000"/>
              </a:schemeClr>
            </a:gs>
            <a:gs pos="15000">
              <a:schemeClr val="accent5">
                <a:hueOff val="5941847"/>
                <a:satOff val="-30260"/>
                <a:lumOff val="5588"/>
                <a:alphaOff val="0"/>
                <a:tint val="92000"/>
                <a:shade val="99000"/>
                <a:satMod val="170000"/>
              </a:schemeClr>
            </a:gs>
            <a:gs pos="62000">
              <a:schemeClr val="accent5">
                <a:hueOff val="5941847"/>
                <a:satOff val="-30260"/>
                <a:lumOff val="5588"/>
                <a:alphaOff val="0"/>
                <a:tint val="96000"/>
                <a:shade val="80000"/>
                <a:satMod val="170000"/>
              </a:schemeClr>
            </a:gs>
            <a:gs pos="97000">
              <a:schemeClr val="accent5">
                <a:hueOff val="5941847"/>
                <a:satOff val="-30260"/>
                <a:lumOff val="5588"/>
                <a:alphaOff val="0"/>
                <a:tint val="98000"/>
                <a:shade val="63000"/>
                <a:satMod val="170000"/>
              </a:schemeClr>
            </a:gs>
            <a:gs pos="100000">
              <a:schemeClr val="accent5">
                <a:hueOff val="5941847"/>
                <a:satOff val="-30260"/>
                <a:lumOff val="5588"/>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5">
              <a:hueOff val="5941847"/>
              <a:satOff val="-30260"/>
              <a:lumOff val="5588"/>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cs-CZ" sz="2700" kern="1200" dirty="0" smtClean="0"/>
            <a:t>VLR</a:t>
          </a:r>
          <a:endParaRPr lang="cs-CZ" sz="2700" kern="1200" dirty="0"/>
        </a:p>
      </dsp:txBody>
      <dsp:txXfrm>
        <a:off x="404091" y="874592"/>
        <a:ext cx="994039" cy="652080"/>
      </dsp:txXfrm>
    </dsp:sp>
    <dsp:sp modelId="{F23A08F6-7CD2-42C8-89FF-7C23C73523C0}">
      <dsp:nvSpPr>
        <dsp:cNvPr id="0" name=""/>
        <dsp:cNvSpPr/>
      </dsp:nvSpPr>
      <dsp:spPr>
        <a:xfrm>
          <a:off x="1390404" y="1723066"/>
          <a:ext cx="2678697" cy="652080"/>
        </a:xfrm>
        <a:prstGeom prst="rightArrow">
          <a:avLst>
            <a:gd name="adj1" fmla="val 75000"/>
            <a:gd name="adj2" fmla="val 50000"/>
          </a:avLst>
        </a:prstGeom>
        <a:solidFill>
          <a:schemeClr val="accent5">
            <a:tint val="40000"/>
            <a:alpha val="90000"/>
            <a:hueOff val="13007634"/>
            <a:satOff val="-6496"/>
            <a:lumOff val="306"/>
            <a:alphaOff val="0"/>
          </a:schemeClr>
        </a:solidFill>
        <a:ln w="9525" cap="flat" cmpd="sng" algn="ctr">
          <a:solidFill>
            <a:schemeClr val="accent5">
              <a:tint val="40000"/>
              <a:alpha val="90000"/>
              <a:hueOff val="13007634"/>
              <a:satOff val="-6496"/>
              <a:lumOff val="306"/>
              <a:alphaOff val="0"/>
            </a:schemeClr>
          </a:solidFill>
          <a:prstDash val="solid"/>
        </a:ln>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accent5">
              <a:tint val="40000"/>
              <a:alpha val="90000"/>
              <a:hueOff val="13007634"/>
              <a:satOff val="-6496"/>
              <a:lumOff val="306"/>
              <a:alphaOff val="0"/>
              <a:shade val="80000"/>
            </a:schemeClr>
          </a:contourClr>
        </a:sp3d>
      </dsp:spPr>
      <dsp:style>
        <a:lnRef idx="1">
          <a:scrgbClr r="0" g="0" b="0"/>
        </a:lnRef>
        <a:fillRef idx="1">
          <a:scrgbClr r="0" g="0" b="0"/>
        </a:fillRef>
        <a:effectRef idx="2">
          <a:scrgbClr r="0" g="0" b="0"/>
        </a:effectRef>
        <a:fontRef idx="minor"/>
      </dsp:style>
      <dsp:txBody>
        <a:bodyPr spcFirstLastPara="0" vert="horz" wrap="square" lIns="7620" tIns="7620" rIns="7620" bIns="7620" numCol="1" spcCol="1270" anchor="t" anchorCtr="0">
          <a:noAutofit/>
        </a:bodyPr>
        <a:lstStyle/>
        <a:p>
          <a:pPr marL="114300" lvl="1" indent="-114300" algn="l" defTabSz="533400">
            <a:lnSpc>
              <a:spcPct val="90000"/>
            </a:lnSpc>
            <a:spcBef>
              <a:spcPct val="0"/>
            </a:spcBef>
            <a:spcAft>
              <a:spcPct val="15000"/>
            </a:spcAft>
            <a:buChar char="••"/>
          </a:pPr>
          <a:r>
            <a:rPr lang="cs-CZ" sz="1200" kern="1200" dirty="0" smtClean="0"/>
            <a:t>Seznam účastníků, jejichž telefon je z nějakého důvodu zablokován</a:t>
          </a:r>
          <a:endParaRPr lang="cs-CZ" sz="1200" kern="1200" dirty="0"/>
        </a:p>
      </dsp:txBody>
      <dsp:txXfrm>
        <a:off x="1390404" y="1723066"/>
        <a:ext cx="2678697" cy="652080"/>
      </dsp:txXfrm>
    </dsp:sp>
    <dsp:sp modelId="{C99E4293-031D-4645-A5C9-1604605E967F}">
      <dsp:nvSpPr>
        <dsp:cNvPr id="0" name=""/>
        <dsp:cNvSpPr/>
      </dsp:nvSpPr>
      <dsp:spPr>
        <a:xfrm>
          <a:off x="395393" y="1723066"/>
          <a:ext cx="995011" cy="652080"/>
        </a:xfrm>
        <a:prstGeom prst="roundRect">
          <a:avLst/>
        </a:prstGeom>
        <a:gradFill rotWithShape="0">
          <a:gsLst>
            <a:gs pos="0">
              <a:schemeClr val="accent5">
                <a:hueOff val="11883694"/>
                <a:satOff val="-60520"/>
                <a:lumOff val="11175"/>
                <a:alphaOff val="0"/>
                <a:tint val="92000"/>
                <a:satMod val="170000"/>
              </a:schemeClr>
            </a:gs>
            <a:gs pos="15000">
              <a:schemeClr val="accent5">
                <a:hueOff val="11883694"/>
                <a:satOff val="-60520"/>
                <a:lumOff val="11175"/>
                <a:alphaOff val="0"/>
                <a:tint val="92000"/>
                <a:shade val="99000"/>
                <a:satMod val="170000"/>
              </a:schemeClr>
            </a:gs>
            <a:gs pos="62000">
              <a:schemeClr val="accent5">
                <a:hueOff val="11883694"/>
                <a:satOff val="-60520"/>
                <a:lumOff val="11175"/>
                <a:alphaOff val="0"/>
                <a:tint val="96000"/>
                <a:shade val="80000"/>
                <a:satMod val="170000"/>
              </a:schemeClr>
            </a:gs>
            <a:gs pos="97000">
              <a:schemeClr val="accent5">
                <a:hueOff val="11883694"/>
                <a:satOff val="-60520"/>
                <a:lumOff val="11175"/>
                <a:alphaOff val="0"/>
                <a:tint val="98000"/>
                <a:shade val="63000"/>
                <a:satMod val="170000"/>
              </a:schemeClr>
            </a:gs>
            <a:gs pos="100000">
              <a:schemeClr val="accent5">
                <a:hueOff val="11883694"/>
                <a:satOff val="-60520"/>
                <a:lumOff val="11175"/>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accent5">
              <a:hueOff val="11883694"/>
              <a:satOff val="-60520"/>
              <a:lumOff val="11175"/>
              <a:alphaOff val="0"/>
            </a:schemeClr>
          </a:contourClr>
        </a:sp3d>
      </dsp:spPr>
      <dsp:style>
        <a:lnRef idx="0">
          <a:scrgbClr r="0" g="0" b="0"/>
        </a:lnRef>
        <a:fillRef idx="3">
          <a:scrgbClr r="0" g="0" b="0"/>
        </a:fillRef>
        <a:effectRef idx="3">
          <a:scrgbClr r="0" g="0" b="0"/>
        </a:effectRef>
        <a:fontRef idx="minor">
          <a:schemeClr val="lt1"/>
        </a:fontRef>
      </dsp:style>
      <dsp:txBody>
        <a:bodyPr spcFirstLastPara="0" vert="horz" wrap="square" lIns="102870" tIns="51435" rIns="102870" bIns="51435" numCol="1" spcCol="1270" anchor="ctr" anchorCtr="0">
          <a:noAutofit/>
        </a:bodyPr>
        <a:lstStyle/>
        <a:p>
          <a:pPr lvl="0" algn="ctr" defTabSz="1200150">
            <a:lnSpc>
              <a:spcPct val="90000"/>
            </a:lnSpc>
            <a:spcBef>
              <a:spcPct val="0"/>
            </a:spcBef>
            <a:spcAft>
              <a:spcPct val="35000"/>
            </a:spcAft>
          </a:pPr>
          <a:r>
            <a:rPr lang="cs-CZ" sz="2700" kern="1200" dirty="0" smtClean="0"/>
            <a:t>EIR</a:t>
          </a:r>
          <a:endParaRPr lang="cs-CZ" sz="2700" kern="1200" dirty="0"/>
        </a:p>
      </dsp:txBody>
      <dsp:txXfrm>
        <a:off x="395393" y="1723066"/>
        <a:ext cx="995011" cy="652080"/>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BD1CA80B-0FF1-482B-935B-F451E1EE85BD}">
      <dsp:nvSpPr>
        <dsp:cNvPr id="0" name=""/>
        <dsp:cNvSpPr/>
      </dsp:nvSpPr>
      <dsp:spPr>
        <a:xfrm>
          <a:off x="0" y="0"/>
          <a:ext cx="4320480" cy="237626"/>
        </a:xfrm>
        <a:prstGeom prst="rect">
          <a:avLst/>
        </a:prstGeom>
        <a:solidFill>
          <a:schemeClr val="accent2">
            <a:shade val="80000"/>
            <a:hueOff val="0"/>
            <a:satOff val="0"/>
            <a:lumOff val="0"/>
            <a:alphaOff val="0"/>
          </a:schemeClr>
        </a:soli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lvl="0" algn="ctr" defTabSz="488950">
            <a:lnSpc>
              <a:spcPct val="90000"/>
            </a:lnSpc>
            <a:spcBef>
              <a:spcPct val="0"/>
            </a:spcBef>
            <a:spcAft>
              <a:spcPct val="35000"/>
            </a:spcAft>
          </a:pPr>
          <a:r>
            <a:rPr lang="cs-CZ" sz="1100" kern="1200" dirty="0" smtClean="0"/>
            <a:t>Datové přenosy</a:t>
          </a:r>
          <a:endParaRPr lang="cs-CZ" sz="1100" kern="1200" dirty="0"/>
        </a:p>
      </dsp:txBody>
      <dsp:txXfrm>
        <a:off x="0" y="0"/>
        <a:ext cx="4320480" cy="237626"/>
      </dsp:txXfrm>
    </dsp:sp>
    <dsp:sp modelId="{FB47D875-FBFD-4400-AAC2-03C484E62501}">
      <dsp:nvSpPr>
        <dsp:cNvPr id="0" name=""/>
        <dsp:cNvSpPr/>
      </dsp:nvSpPr>
      <dsp:spPr>
        <a:xfrm>
          <a:off x="2109" y="237626"/>
          <a:ext cx="1438753" cy="49901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cs-CZ" sz="2400" kern="1200" dirty="0" smtClean="0"/>
            <a:t>GPRS</a:t>
          </a:r>
          <a:endParaRPr lang="cs-CZ" sz="2400" kern="1200" dirty="0"/>
        </a:p>
      </dsp:txBody>
      <dsp:txXfrm>
        <a:off x="2109" y="237626"/>
        <a:ext cx="1438753" cy="499015"/>
      </dsp:txXfrm>
    </dsp:sp>
    <dsp:sp modelId="{A894E3A0-614D-4952-AEB0-EFFCEDB24ACD}">
      <dsp:nvSpPr>
        <dsp:cNvPr id="0" name=""/>
        <dsp:cNvSpPr/>
      </dsp:nvSpPr>
      <dsp:spPr>
        <a:xfrm>
          <a:off x="1440863" y="237626"/>
          <a:ext cx="1438753" cy="49901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cs-CZ" sz="2400" kern="1200" dirty="0" smtClean="0"/>
            <a:t>EDGE</a:t>
          </a:r>
          <a:endParaRPr lang="cs-CZ" sz="2400" kern="1200" dirty="0"/>
        </a:p>
      </dsp:txBody>
      <dsp:txXfrm>
        <a:off x="1440863" y="237626"/>
        <a:ext cx="1438753" cy="499015"/>
      </dsp:txXfrm>
    </dsp:sp>
    <dsp:sp modelId="{62A9CCA6-F0F5-45B1-BD2E-648153FBA8ED}">
      <dsp:nvSpPr>
        <dsp:cNvPr id="0" name=""/>
        <dsp:cNvSpPr/>
      </dsp:nvSpPr>
      <dsp:spPr>
        <a:xfrm>
          <a:off x="2879616" y="237626"/>
          <a:ext cx="1438753" cy="499015"/>
        </a:xfrm>
        <a:prstGeom prst="rect">
          <a:avLst/>
        </a:prstGeom>
        <a:gradFill rotWithShape="0">
          <a:gsLst>
            <a:gs pos="0">
              <a:schemeClr val="lt1">
                <a:hueOff val="0"/>
                <a:satOff val="0"/>
                <a:lumOff val="0"/>
                <a:alphaOff val="0"/>
                <a:tint val="92000"/>
                <a:satMod val="170000"/>
              </a:schemeClr>
            </a:gs>
            <a:gs pos="15000">
              <a:schemeClr val="lt1">
                <a:hueOff val="0"/>
                <a:satOff val="0"/>
                <a:lumOff val="0"/>
                <a:alphaOff val="0"/>
                <a:tint val="92000"/>
                <a:shade val="99000"/>
                <a:satMod val="170000"/>
              </a:schemeClr>
            </a:gs>
            <a:gs pos="62000">
              <a:schemeClr val="lt1">
                <a:hueOff val="0"/>
                <a:satOff val="0"/>
                <a:lumOff val="0"/>
                <a:alphaOff val="0"/>
                <a:tint val="96000"/>
                <a:shade val="80000"/>
                <a:satMod val="170000"/>
              </a:schemeClr>
            </a:gs>
            <a:gs pos="97000">
              <a:schemeClr val="lt1">
                <a:hueOff val="0"/>
                <a:satOff val="0"/>
                <a:lumOff val="0"/>
                <a:alphaOff val="0"/>
                <a:tint val="98000"/>
                <a:shade val="63000"/>
                <a:satMod val="170000"/>
              </a:schemeClr>
            </a:gs>
            <a:gs pos="100000">
              <a:schemeClr val="lt1">
                <a:hueOff val="0"/>
                <a:satOff val="0"/>
                <a:lumOff val="0"/>
                <a:alphaOff val="0"/>
                <a:shade val="62000"/>
                <a:satMod val="170000"/>
              </a:schemeClr>
            </a:gs>
          </a:gsLst>
          <a:path path="circle">
            <a:fillToRect l="50000" t="50000" r="50000" b="50000"/>
          </a:path>
        </a:gra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cs-CZ" sz="2400" kern="1200" dirty="0" smtClean="0"/>
            <a:t>UMTS</a:t>
          </a:r>
          <a:endParaRPr lang="cs-CZ" sz="2400" kern="1200" dirty="0"/>
        </a:p>
      </dsp:txBody>
      <dsp:txXfrm>
        <a:off x="2879616" y="237626"/>
        <a:ext cx="1438753" cy="499015"/>
      </dsp:txXfrm>
    </dsp:sp>
    <dsp:sp modelId="{FEFFFDBB-CB3F-443B-8410-9CBA01298C91}">
      <dsp:nvSpPr>
        <dsp:cNvPr id="0" name=""/>
        <dsp:cNvSpPr/>
      </dsp:nvSpPr>
      <dsp:spPr>
        <a:xfrm>
          <a:off x="0" y="736641"/>
          <a:ext cx="4320480" cy="55446"/>
        </a:xfrm>
        <a:prstGeom prst="rect">
          <a:avLst/>
        </a:prstGeom>
        <a:solidFill>
          <a:schemeClr val="accent2">
            <a:shade val="80000"/>
            <a:hueOff val="0"/>
            <a:satOff val="0"/>
            <a:lumOff val="0"/>
            <a:alphaOff val="0"/>
          </a:schemeClr>
        </a:solidFill>
        <a:ln>
          <a:noFill/>
        </a:ln>
        <a:effectLst>
          <a:outerShdw blurRad="63500" dist="25400" dir="5400000" rotWithShape="0">
            <a:srgbClr val="000000">
              <a:alpha val="43137"/>
            </a:srgbClr>
          </a:outerShdw>
        </a:effectLst>
        <a:scene3d>
          <a:camera prst="orthographicFront"/>
          <a:lightRig rig="threePt" dir="t">
            <a:rot lat="0" lon="0" rev="7500000"/>
          </a:lightRig>
        </a:scene3d>
        <a:sp3d prstMaterial="plastic">
          <a:bevelT w="127000" h="25400" prst="relaxedInset"/>
          <a:bevelB w="88900" h="121750" prst="angle"/>
        </a:sp3d>
      </dsp:spPr>
      <dsp:style>
        <a:lnRef idx="0">
          <a:scrgbClr r="0" g="0" b="0"/>
        </a:lnRef>
        <a:fillRef idx="1">
          <a:scrgbClr r="0" g="0" b="0"/>
        </a:fillRef>
        <a:effectRef idx="2">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14" name="Nadpis 13"/>
          <p:cNvSpPr>
            <a:spLocks noGrp="1"/>
          </p:cNvSpPr>
          <p:nvPr>
            <p:ph type="ctrTitle"/>
          </p:nvPr>
        </p:nvSpPr>
        <p:spPr>
          <a:xfrm>
            <a:off x="1432560" y="359898"/>
            <a:ext cx="7406640" cy="1472184"/>
          </a:xfrm>
        </p:spPr>
        <p:txBody>
          <a:bodyPr anchor="b"/>
          <a:lstStyle>
            <a:lvl1pPr algn="l">
              <a:defRPr/>
            </a:lvl1pPr>
            <a:extLst/>
          </a:lstStyle>
          <a:p>
            <a:r>
              <a:rPr kumimoji="0" lang="cs-CZ" smtClean="0"/>
              <a:t>Klepnutím lze upravit styl předlohy nadpisů.</a:t>
            </a:r>
            <a:endParaRPr kumimoji="0" lang="en-US"/>
          </a:p>
        </p:txBody>
      </p:sp>
      <p:sp>
        <p:nvSpPr>
          <p:cNvPr id="22" name="Podnadpis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sp>
        <p:nvSpPr>
          <p:cNvPr id="7" name="Zástupný symbol pro datum 6"/>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20" name="Zástupný symbol pro zápatí 19"/>
          <p:cNvSpPr>
            <a:spLocks noGrp="1"/>
          </p:cNvSpPr>
          <p:nvPr>
            <p:ph type="ftr" sz="quarter" idx="11"/>
          </p:nvPr>
        </p:nvSpPr>
        <p:spPr/>
        <p:txBody>
          <a:bodyPr/>
          <a:lstStyle>
            <a:extLst/>
          </a:lstStyle>
          <a:p>
            <a:endParaRPr lang="cs-CZ"/>
          </a:p>
        </p:txBody>
      </p:sp>
      <p:sp>
        <p:nvSpPr>
          <p:cNvPr id="10" name="Zástupný symbol pro číslo snímku 9"/>
          <p:cNvSpPr>
            <a:spLocks noGrp="1"/>
          </p:cNvSpPr>
          <p:nvPr>
            <p:ph type="sldNum" sz="quarter" idx="12"/>
          </p:nvPr>
        </p:nvSpPr>
        <p:spPr/>
        <p:txBody>
          <a:bodyPr/>
          <a:lstStyle>
            <a:extLst/>
          </a:lstStyle>
          <a:p>
            <a:fld id="{FE417121-3BB6-44A7-A566-43347D84B82F}" type="slidenum">
              <a:rPr lang="cs-CZ" smtClean="0"/>
              <a:pPr/>
              <a:t>‹#›</a:t>
            </a:fld>
            <a:endParaRPr lang="cs-CZ"/>
          </a:p>
        </p:txBody>
      </p:sp>
      <p:sp>
        <p:nvSpPr>
          <p:cNvPr id="8" name="Elipsa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spTree>
      <p:nvGrpSpPr>
        <p:cNvPr id="1" name=""/>
        <p:cNvGrpSpPr/>
        <p:nvPr/>
      </p:nvGrpSpPr>
      <p:grpSpPr>
        <a:xfrm>
          <a:off x="0" y="0"/>
          <a:ext cx="0" cy="0"/>
          <a:chOff x="0" y="0"/>
          <a:chExt cx="0" cy="0"/>
        </a:xfrm>
      </p:grpSpPr>
      <p:sp>
        <p:nvSpPr>
          <p:cNvPr id="7" name="Obdélník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Nadpis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FE417121-3BB6-44A7-A566-43347D84B82F}" type="slidenum">
              <a:rPr lang="cs-CZ" smtClean="0"/>
              <a:pPr/>
              <a:t>‹#›</a:t>
            </a:fld>
            <a:endParaRPr lang="cs-CZ"/>
          </a:p>
        </p:txBody>
      </p:sp>
      <p:sp>
        <p:nvSpPr>
          <p:cNvPr id="10" name="Obdélník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Elipsa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lstStyle>
            <a:extLst/>
          </a:lstStyle>
          <a:p>
            <a:r>
              <a:rPr kumimoji="0" lang="cs-CZ" smtClean="0"/>
              <a:t>Klepnutím lze upravit styl předlohy nadpisů.</a:t>
            </a:r>
            <a:endParaRPr kumimoji="0" lang="en-US"/>
          </a:p>
        </p:txBody>
      </p:sp>
      <p:sp>
        <p:nvSpPr>
          <p:cNvPr id="3" name="Zástupný symbol pro obsah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1143000"/>
          </a:xfrm>
        </p:spPr>
        <p:txBody>
          <a:bodyPr anchor="ctr"/>
          <a:lstStyle>
            <a:extLst/>
          </a:lstStyle>
          <a:p>
            <a:r>
              <a:rPr kumimoji="0" lang="cs-CZ" smtClean="0"/>
              <a:t>Klepnutím lze upravit styl předlohy nadpisů.</a:t>
            </a:r>
            <a:endParaRPr kumimoji="0" lang="en-US"/>
          </a:p>
        </p:txBody>
      </p:sp>
      <p:sp>
        <p:nvSpPr>
          <p:cNvPr id="3" name="Zástupný symbol pro datum 2"/>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Prázdný">
    <p:spTree>
      <p:nvGrpSpPr>
        <p:cNvPr id="1" name=""/>
        <p:cNvGrpSpPr/>
        <p:nvPr/>
      </p:nvGrpSpPr>
      <p:grpSpPr>
        <a:xfrm>
          <a:off x="0" y="0"/>
          <a:ext cx="0" cy="0"/>
          <a:chOff x="0" y="0"/>
          <a:chExt cx="0" cy="0"/>
        </a:xfrm>
      </p:grpSpPr>
      <p:sp>
        <p:nvSpPr>
          <p:cNvPr id="5" name="Obdélník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Zástupný symbol pro datum 1"/>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FE417121-3BB6-44A7-A566-43347D84B82F}" type="slidenum">
              <a:rPr lang="cs-CZ" smtClean="0"/>
              <a:pPr/>
              <a:t>‹#›</a:t>
            </a:fld>
            <a:endParaRPr lang="cs-CZ"/>
          </a:p>
        </p:txBody>
      </p:sp>
      <p:sp>
        <p:nvSpPr>
          <p:cNvPr id="6" name="Obdélník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cs-CZ" smtClean="0"/>
              <a:t>Klepnutím lze upravit styl předlohy nadpisů.</a:t>
            </a:r>
            <a:endParaRPr kumimoji="0" lang="en-US"/>
          </a:p>
        </p:txBody>
      </p:sp>
      <p:sp>
        <p:nvSpPr>
          <p:cNvPr id="5" name="Zástupný symbol pro datum 4"/>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FE417121-3BB6-44A7-A566-43347D84B82F}" type="slidenum">
              <a:rPr lang="cs-CZ" smtClean="0"/>
              <a:pPr/>
              <a:t>‹#›</a:t>
            </a:fld>
            <a:endParaRPr lang="cs-CZ"/>
          </a:p>
        </p:txBody>
      </p:sp>
      <p:sp>
        <p:nvSpPr>
          <p:cNvPr id="8" name="Obdélník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Zástupný symbol pro obrázek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cs-CZ" smtClean="0"/>
              <a:t>Klepnutím na ikonu přidáte obrázek.</a:t>
            </a:r>
            <a:endParaRPr kumimoji="0" lang="en-US" dirty="0"/>
          </a:p>
        </p:txBody>
      </p:sp>
      <p:sp>
        <p:nvSpPr>
          <p:cNvPr id="9" name="Vývojový diagram: postup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Vývojový diagram: postup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Zástupný symbol pro text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58000" y="274639"/>
            <a:ext cx="1828800" cy="5851525"/>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1143000" y="274640"/>
            <a:ext cx="5562600" cy="5851525"/>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5F5F76C4-7FE2-498D-8842-6758534DAB82}" type="datetimeFigureOut">
              <a:rPr lang="cs-CZ" smtClean="0"/>
              <a:pPr/>
              <a:t>7.5.2013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FE417121-3BB6-44A7-A566-43347D84B82F}"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Výseč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Elipsa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Prstenec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Obdélník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Zástupný symbol pro nadpis 4"/>
          <p:cNvSpPr>
            <a:spLocks noGrp="1"/>
          </p:cNvSpPr>
          <p:nvPr>
            <p:ph type="title"/>
          </p:nvPr>
        </p:nvSpPr>
        <p:spPr>
          <a:xfrm>
            <a:off x="1435608" y="274638"/>
            <a:ext cx="7498080" cy="1143000"/>
          </a:xfrm>
          <a:prstGeom prst="rect">
            <a:avLst/>
          </a:prstGeom>
        </p:spPr>
        <p:txBody>
          <a:bodyPr anchor="ctr">
            <a:normAutofit/>
          </a:bodyPr>
          <a:lstStyle>
            <a:extLst/>
          </a:lstStyle>
          <a:p>
            <a:r>
              <a:rPr kumimoji="0" lang="cs-CZ" smtClean="0"/>
              <a:t>Klepnutím lze upravit styl předlohy nadpisů.</a:t>
            </a:r>
            <a:endParaRPr kumimoji="0" lang="en-US"/>
          </a:p>
        </p:txBody>
      </p:sp>
      <p:sp>
        <p:nvSpPr>
          <p:cNvPr id="9" name="Zástupný symbol pro text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4" name="Zástupný symbol pro datum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5F5F76C4-7FE2-498D-8842-6758534DAB82}" type="datetimeFigureOut">
              <a:rPr lang="cs-CZ" smtClean="0"/>
              <a:pPr/>
              <a:t>7.5.2013</a:t>
            </a:fld>
            <a:endParaRPr lang="cs-CZ"/>
          </a:p>
        </p:txBody>
      </p:sp>
      <p:sp>
        <p:nvSpPr>
          <p:cNvPr id="10" name="Zástupný symbol pro zápatí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cs-CZ"/>
          </a:p>
        </p:txBody>
      </p:sp>
      <p:sp>
        <p:nvSpPr>
          <p:cNvPr id="22" name="Zástupný symbol pro číslo snímku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FE417121-3BB6-44A7-A566-43347D84B82F}" type="slidenum">
              <a:rPr lang="cs-CZ" smtClean="0"/>
              <a:pPr/>
              <a:t>‹#›</a:t>
            </a:fld>
            <a:endParaRPr lang="cs-CZ"/>
          </a:p>
        </p:txBody>
      </p:sp>
      <p:sp>
        <p:nvSpPr>
          <p:cNvPr id="15" name="Obdélník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6.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cstate="screen"/>
          <a:srcRect/>
          <a:stretch>
            <a:fillRect/>
          </a:stretch>
        </p:blipFill>
        <p:spPr bwMode="auto">
          <a:xfrm>
            <a:off x="611561" y="404664"/>
            <a:ext cx="3294915" cy="720000"/>
          </a:xfrm>
          <a:prstGeom prst="rect">
            <a:avLst/>
          </a:prstGeom>
          <a:noFill/>
          <a:ln w="9525">
            <a:noFill/>
            <a:miter lim="800000"/>
            <a:headEnd/>
            <a:tailEnd/>
          </a:ln>
        </p:spPr>
      </p:pic>
      <p:sp>
        <p:nvSpPr>
          <p:cNvPr id="3" name="TextovéPole 2"/>
          <p:cNvSpPr txBox="1"/>
          <p:nvPr/>
        </p:nvSpPr>
        <p:spPr>
          <a:xfrm>
            <a:off x="2211942" y="1110231"/>
            <a:ext cx="5075428" cy="584775"/>
          </a:xfrm>
          <a:prstGeom prst="rect">
            <a:avLst/>
          </a:prstGeom>
          <a:noFill/>
        </p:spPr>
        <p:txBody>
          <a:bodyPr wrap="none" rtlCol="0">
            <a:spAutoFit/>
            <a:scene3d>
              <a:camera prst="orthographicFront"/>
              <a:lightRig rig="soft" dir="tl">
                <a:rot lat="0" lon="0" rev="0"/>
              </a:lightRig>
            </a:scene3d>
            <a:sp3d contourW="25400" prstMaterial="matte">
              <a:bevelT w="25400" h="55880" prst="artDeco"/>
              <a:contourClr>
                <a:schemeClr val="accent2">
                  <a:tint val="20000"/>
                </a:schemeClr>
              </a:contourClr>
            </a:sp3d>
          </a:bodyPr>
          <a:lstStyle/>
          <a:p>
            <a:r>
              <a:rPr lang="cs-CZ" sz="3200" b="1" spc="50" dirty="0" smtClean="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rPr>
              <a:t>Digitální učební materiál</a:t>
            </a:r>
            <a:endParaRPr lang="cs-CZ" sz="3200" b="1" spc="50" dirty="0">
              <a:ln w="11430"/>
              <a:gradFill>
                <a:gsLst>
                  <a:gs pos="25000">
                    <a:schemeClr val="accent2">
                      <a:satMod val="155000"/>
                    </a:schemeClr>
                  </a:gs>
                  <a:gs pos="100000">
                    <a:schemeClr val="accent2">
                      <a:shade val="45000"/>
                      <a:satMod val="165000"/>
                    </a:schemeClr>
                  </a:gs>
                </a:gsLst>
                <a:lin ang="5400000"/>
              </a:gradFill>
              <a:effectLst>
                <a:outerShdw blurRad="76200" dist="50800" dir="5400000" algn="tl" rotWithShape="0">
                  <a:srgbClr val="000000">
                    <a:alpha val="65000"/>
                  </a:srgbClr>
                </a:outerShdw>
              </a:effectLst>
            </a:endParaRPr>
          </a:p>
        </p:txBody>
      </p:sp>
      <p:graphicFrame>
        <p:nvGraphicFramePr>
          <p:cNvPr id="5" name="Tabulka 4"/>
          <p:cNvGraphicFramePr>
            <a:graphicFrameLocks noGrp="1"/>
          </p:cNvGraphicFramePr>
          <p:nvPr/>
        </p:nvGraphicFramePr>
        <p:xfrm>
          <a:off x="539552" y="1628800"/>
          <a:ext cx="8064896" cy="2673424"/>
        </p:xfrm>
        <a:graphic>
          <a:graphicData uri="http://schemas.openxmlformats.org/drawingml/2006/table">
            <a:tbl>
              <a:tblPr firstRow="1" bandRow="1">
                <a:effectLst>
                  <a:outerShdw blurRad="50800" dist="38100" dir="5400000" algn="t" rotWithShape="0">
                    <a:prstClr val="black">
                      <a:alpha val="40000"/>
                    </a:prstClr>
                  </a:outerShdw>
                </a:effectLst>
                <a:tableStyleId>{5940675A-B579-460E-94D1-54222C63F5DA}</a:tableStyleId>
              </a:tblPr>
              <a:tblGrid>
                <a:gridCol w="1980220"/>
                <a:gridCol w="6084676"/>
              </a:tblGrid>
              <a:tr h="360040">
                <a:tc>
                  <a:txBody>
                    <a:bodyPr/>
                    <a:lstStyle/>
                    <a:p>
                      <a:r>
                        <a:rPr lang="cs-CZ" sz="1600" dirty="0" smtClean="0">
                          <a:latin typeface="Times New Roman" pitchFamily="18" charset="0"/>
                          <a:cs typeface="Times New Roman" pitchFamily="18" charset="0"/>
                        </a:rPr>
                        <a:t>Číslo projektu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b="1" dirty="0" smtClean="0"/>
                        <a:t>CZ.1.07/1.5.00/34.0891</a:t>
                      </a:r>
                      <a:endParaRPr lang="cs-CZ" sz="1800" b="1"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4604">
                <a:tc>
                  <a:txBody>
                    <a:bodyPr/>
                    <a:lstStyle/>
                    <a:p>
                      <a:r>
                        <a:rPr lang="cs-CZ" sz="1600" dirty="0" smtClean="0">
                          <a:latin typeface="Times New Roman" pitchFamily="18" charset="0"/>
                          <a:cs typeface="Times New Roman" pitchFamily="18" charset="0"/>
                        </a:rPr>
                        <a:t>Číslo materiálu</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600" dirty="0" smtClean="0"/>
                        <a:t>VYS_32_INOVACE_18_Rozvodná zařízení – GSM systém</a:t>
                      </a:r>
                      <a:endParaRPr lang="cs-CZ" sz="16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441176">
                <a:tc>
                  <a:txBody>
                    <a:bodyPr/>
                    <a:lstStyle/>
                    <a:p>
                      <a:r>
                        <a:rPr lang="cs-CZ" sz="1600" dirty="0" smtClean="0">
                          <a:latin typeface="Times New Roman" pitchFamily="18" charset="0"/>
                          <a:cs typeface="Times New Roman" pitchFamily="18" charset="0"/>
                        </a:rPr>
                        <a:t>Název školy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200" dirty="0" smtClean="0"/>
                        <a:t>Vyšší odborná škola, Střední průmyslová škola a Střední odborná</a:t>
                      </a:r>
                      <a:r>
                        <a:rPr lang="cs-CZ" sz="1200" baseline="0" dirty="0" smtClean="0"/>
                        <a:t> škola řemesel a služeb, Strakonice, Zvolenská 934</a:t>
                      </a:r>
                      <a:endParaRPr lang="cs-CZ" sz="12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Autor</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Ing. Václav Opatrný</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66360">
                <a:tc>
                  <a:txBody>
                    <a:bodyPr/>
                    <a:lstStyle/>
                    <a:p>
                      <a:r>
                        <a:rPr lang="cs-CZ" sz="1600" dirty="0" smtClean="0">
                          <a:latin typeface="Times New Roman" pitchFamily="18" charset="0"/>
                          <a:cs typeface="Times New Roman" pitchFamily="18" charset="0"/>
                        </a:rPr>
                        <a:t>Tematický</a:t>
                      </a:r>
                      <a:r>
                        <a:rPr lang="cs-CZ" sz="1600" baseline="0" dirty="0" smtClean="0">
                          <a:latin typeface="Times New Roman" pitchFamily="18" charset="0"/>
                          <a:cs typeface="Times New Roman" pitchFamily="18" charset="0"/>
                        </a:rPr>
                        <a:t> celek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Rozvodná zařízení</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0840">
                <a:tc>
                  <a:txBody>
                    <a:bodyPr/>
                    <a:lstStyle/>
                    <a:p>
                      <a:r>
                        <a:rPr lang="cs-CZ" sz="1600" dirty="0" smtClean="0">
                          <a:latin typeface="Times New Roman" pitchFamily="18" charset="0"/>
                          <a:cs typeface="Times New Roman" pitchFamily="18" charset="0"/>
                        </a:rPr>
                        <a:t>Ročník</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3. ročník</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r h="377820">
                <a:tc>
                  <a:txBody>
                    <a:bodyPr/>
                    <a:lstStyle/>
                    <a:p>
                      <a:r>
                        <a:rPr lang="cs-CZ" sz="1600" dirty="0" smtClean="0">
                          <a:latin typeface="Times New Roman" pitchFamily="18" charset="0"/>
                          <a:cs typeface="Times New Roman" pitchFamily="18" charset="0"/>
                        </a:rPr>
                        <a:t>Datum tvorby</a:t>
                      </a:r>
                      <a:endParaRPr lang="cs-CZ" sz="1600" dirty="0">
                        <a:latin typeface="Times New Roman" pitchFamily="18" charset="0"/>
                        <a:cs typeface="Times New Roman" pitchFamily="18"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solidFill>
                      <a:schemeClr val="accent1">
                        <a:lumMod val="20000"/>
                        <a:lumOff val="80000"/>
                      </a:schemeClr>
                    </a:solidFill>
                  </a:tcPr>
                </a:tc>
                <a:tc>
                  <a:txBody>
                    <a:bodyPr/>
                    <a:lstStyle/>
                    <a:p>
                      <a:r>
                        <a:rPr lang="cs-CZ" sz="1800" dirty="0" smtClean="0"/>
                        <a:t>26.3. 2013</a:t>
                      </a:r>
                      <a:endParaRPr lang="cs-CZ" sz="1800"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cell3D prstMaterial="dkEdge">
                      <a:bevel/>
                      <a:lightRig rig="flood" dir="t"/>
                    </a:cell3D>
                  </a:tcPr>
                </a:tc>
              </a:tr>
            </a:tbl>
          </a:graphicData>
        </a:graphic>
      </p:graphicFrame>
      <p:pic>
        <p:nvPicPr>
          <p:cNvPr id="6" name="Obrázek 5" descr="logo.png"/>
          <p:cNvPicPr>
            <a:picLocks noChangeAspect="1"/>
          </p:cNvPicPr>
          <p:nvPr/>
        </p:nvPicPr>
        <p:blipFill>
          <a:blip r:embed="rId3" cstate="screen"/>
          <a:stretch>
            <a:fillRect/>
          </a:stretch>
        </p:blipFill>
        <p:spPr>
          <a:xfrm>
            <a:off x="4644009" y="332656"/>
            <a:ext cx="3800475" cy="781050"/>
          </a:xfrm>
          <a:prstGeom prst="rect">
            <a:avLst/>
          </a:prstGeom>
        </p:spPr>
      </p:pic>
      <p:graphicFrame>
        <p:nvGraphicFramePr>
          <p:cNvPr id="7" name="Tabulka 6"/>
          <p:cNvGraphicFramePr>
            <a:graphicFrameLocks noGrp="1"/>
          </p:cNvGraphicFramePr>
          <p:nvPr/>
        </p:nvGraphicFramePr>
        <p:xfrm>
          <a:off x="539552" y="4365104"/>
          <a:ext cx="8064896" cy="2072640"/>
        </p:xfrm>
        <a:graphic>
          <a:graphicData uri="http://schemas.openxmlformats.org/drawingml/2006/table">
            <a:tbl>
              <a:tblPr firstRow="1" bandRow="1">
                <a:tableStyleId>{5940675A-B579-460E-94D1-54222C63F5DA}</a:tableStyleId>
              </a:tblPr>
              <a:tblGrid>
                <a:gridCol w="4032448"/>
                <a:gridCol w="4032448"/>
              </a:tblGrid>
              <a:tr h="136530">
                <a:tc>
                  <a:txBody>
                    <a:bodyPr/>
                    <a:lstStyle/>
                    <a:p>
                      <a:pPr algn="l"/>
                      <a:r>
                        <a:rPr lang="cs-CZ" sz="1400" dirty="0" smtClean="0"/>
                        <a:t>Anotace</a:t>
                      </a:r>
                      <a:endParaRPr lang="cs-CZ" sz="1400" dirty="0"/>
                    </a:p>
                  </a:txBody>
                  <a:tcPr anchor="ctr">
                    <a:cell3D prstMaterial="dkEdge">
                      <a:bevel/>
                      <a:lightRig rig="flood" dir="t"/>
                    </a:cell3D>
                    <a:solidFill>
                      <a:schemeClr val="accent1">
                        <a:lumMod val="20000"/>
                        <a:lumOff val="80000"/>
                      </a:schemeClr>
                    </a:solidFill>
                  </a:tcPr>
                </a:tc>
                <a:tc>
                  <a:txBody>
                    <a:bodyPr/>
                    <a:lstStyle/>
                    <a:p>
                      <a:pPr algn="l"/>
                      <a:r>
                        <a:rPr lang="cs-CZ" sz="1400" dirty="0" smtClean="0"/>
                        <a:t>Metodický pokyn</a:t>
                      </a:r>
                      <a:endParaRPr lang="cs-CZ" sz="1400" dirty="0"/>
                    </a:p>
                  </a:txBody>
                  <a:tcPr anchor="ctr">
                    <a:cell3D prstMaterial="dkEdge">
                      <a:bevel/>
                      <a:lightRig rig="flood" dir="t"/>
                    </a:cell3D>
                    <a:solidFill>
                      <a:schemeClr val="accent1">
                        <a:lumMod val="20000"/>
                        <a:lumOff val="80000"/>
                      </a:schemeClr>
                    </a:solidFill>
                  </a:tcPr>
                </a:tc>
              </a:tr>
              <a:tr h="1567408">
                <a:tc>
                  <a:txBody>
                    <a:bodyPr/>
                    <a:lstStyle/>
                    <a:p>
                      <a:pPr algn="l"/>
                      <a:r>
                        <a:rPr lang="cs-CZ" sz="1100" b="0" i="0" kern="1200" dirty="0" smtClean="0">
                          <a:solidFill>
                            <a:schemeClr val="tx1"/>
                          </a:solidFill>
                          <a:latin typeface="+mn-lt"/>
                          <a:ea typeface="+mn-ea"/>
                          <a:cs typeface="+mn-cs"/>
                        </a:rPr>
                        <a:t>Prezentace, obsahující test znalostí GSM systému.</a:t>
                      </a:r>
                      <a:r>
                        <a:rPr lang="cs-CZ" sz="1100" b="0" i="0" kern="1200" baseline="0" dirty="0" smtClean="0">
                          <a:solidFill>
                            <a:schemeClr val="tx1"/>
                          </a:solidFill>
                          <a:latin typeface="+mn-lt"/>
                          <a:ea typeface="+mn-ea"/>
                          <a:cs typeface="+mn-cs"/>
                        </a:rPr>
                        <a:t> </a:t>
                      </a:r>
                      <a:r>
                        <a:rPr lang="cs-CZ" sz="1100" b="0" i="0" kern="1200" dirty="0" smtClean="0">
                          <a:solidFill>
                            <a:schemeClr val="tx1"/>
                          </a:solidFill>
                          <a:latin typeface="+mn-lt"/>
                          <a:ea typeface="+mn-ea"/>
                          <a:cs typeface="+mn-cs"/>
                        </a:rPr>
                        <a:t>Na </a:t>
                      </a:r>
                      <a:r>
                        <a:rPr lang="cs-CZ" sz="1100" b="0" i="0" kern="1200" dirty="0" smtClean="0">
                          <a:solidFill>
                            <a:schemeClr val="tx1"/>
                          </a:solidFill>
                          <a:latin typeface="+mn-lt"/>
                          <a:ea typeface="+mn-ea"/>
                          <a:cs typeface="+mn-cs"/>
                        </a:rPr>
                        <a:t>deseti </a:t>
                      </a:r>
                      <a:r>
                        <a:rPr lang="cs-CZ" sz="1100" b="0" i="0" kern="1200" dirty="0" smtClean="0">
                          <a:solidFill>
                            <a:schemeClr val="tx1"/>
                          </a:solidFill>
                          <a:latin typeface="+mn-lt"/>
                          <a:ea typeface="+mn-ea"/>
                          <a:cs typeface="+mn-cs"/>
                        </a:rPr>
                        <a:t>snímcích rozebírá základní problematiku mobilní telefonie. Snímky jsou doplněny animací otázek, odpovědi žáci doplňují do pracovních listů. Materiál je určen žákům k opakování učiva. </a:t>
                      </a:r>
                      <a:r>
                        <a:rPr lang="cs-CZ" sz="1100" b="0" i="0" kern="1200" baseline="0" dirty="0" smtClean="0">
                          <a:solidFill>
                            <a:schemeClr val="tx1"/>
                          </a:solidFill>
                          <a:latin typeface="+mn-lt"/>
                          <a:ea typeface="+mn-ea"/>
                          <a:cs typeface="+mn-cs"/>
                        </a:rPr>
                        <a:t>Může být také použit při výkladu učiva, kdy žáci zapisují své postřehy do pracovních sešitů, které jim pak slouží k opakování látky. Součástí materiálu jsou pracovní listy, které slouží k zaznamenávání odpovědí žáků.</a:t>
                      </a:r>
                      <a:endParaRPr lang="cs-CZ" sz="800" dirty="0"/>
                    </a:p>
                  </a:txBody>
                  <a:tcPr anchor="ctr"/>
                </a:tc>
                <a:tc>
                  <a:txBody>
                    <a:bodyPr/>
                    <a:lstStyle/>
                    <a:p>
                      <a:pPr algn="l"/>
                      <a:r>
                        <a:rPr lang="cs-CZ" sz="1100" dirty="0" smtClean="0"/>
                        <a:t>Jednotlivé snímky </a:t>
                      </a:r>
                      <a:r>
                        <a:rPr lang="cs-CZ" sz="1100" baseline="0" dirty="0" smtClean="0"/>
                        <a:t> lze promítat na plátno, lépe však na interaktivní tabuli. Pokud je prezentace používána jako test, lze pomocí šipky (tlačítka akce) postupovat po snímcích, aniž by se rozkryla odpověď. Test je určen pro bezprostřední opakování látky frontálně se všemi žáky nebo po skupinách. Při ověřování tohoto materiálu jsem raději preferoval jednotlivé žáky s pracovními listy pro zápis odpovědí. Zde pak může vyučující zvýrazňovačem  označit správně zapsané odpovědi jinou barvou pak upozornit na chyby. Zápis odpovědí v pracovních listech si žáci následně uchovají.</a:t>
                      </a:r>
                      <a:endParaRPr lang="cs-CZ" sz="1100" dirty="0"/>
                    </a:p>
                  </a:txBody>
                  <a:tcPr anchor="ctr"/>
                </a:tc>
              </a:tr>
            </a:tbl>
          </a:graphicData>
        </a:graphic>
      </p:graphicFrame>
      <p:sp>
        <p:nvSpPr>
          <p:cNvPr id="8" name="Zástupný symbol pro zápatí 7"/>
          <p:cNvSpPr>
            <a:spLocks noGrp="1"/>
          </p:cNvSpPr>
          <p:nvPr>
            <p:ph type="ftr" sz="quarter" idx="11"/>
          </p:nvPr>
        </p:nvSpPr>
        <p:spPr>
          <a:xfrm>
            <a:off x="2699792" y="6309320"/>
            <a:ext cx="3816424" cy="365125"/>
          </a:xfrm>
        </p:spPr>
        <p:txBody>
          <a:bodyPr/>
          <a:lstStyle/>
          <a:p>
            <a:pPr algn="ctr"/>
            <a:r>
              <a:rPr lang="cs-CZ" sz="1200" i="1" dirty="0" smtClean="0"/>
              <a:t>všechny animace a obrázky - archiv autora </a:t>
            </a:r>
            <a:endParaRPr lang="cs-CZ" sz="1200" i="1" dirty="0"/>
          </a:p>
        </p:txBody>
      </p:sp>
    </p:spTree>
  </p:cSld>
  <p:clrMapOvr>
    <a:masterClrMapping/>
  </p:clrMapOvr>
  <p:transition>
    <p:dissolv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850106"/>
          </a:xfrm>
        </p:spPr>
        <p:txBody>
          <a:bodyPr/>
          <a:lstStyle/>
          <a:p>
            <a:r>
              <a:rPr lang="cs-CZ" dirty="0" smtClean="0"/>
              <a:t>Historie</a:t>
            </a:r>
            <a:endParaRPr lang="cs-CZ" dirty="0"/>
          </a:p>
        </p:txBody>
      </p:sp>
      <p:sp>
        <p:nvSpPr>
          <p:cNvPr id="3" name="Rectangle 5"/>
          <p:cNvSpPr>
            <a:spLocks noChangeArrowheads="1"/>
          </p:cNvSpPr>
          <p:nvPr/>
        </p:nvSpPr>
        <p:spPr bwMode="auto">
          <a:xfrm>
            <a:off x="539552" y="1556792"/>
            <a:ext cx="2952129" cy="1224037"/>
          </a:xfrm>
          <a:prstGeom prst="rect">
            <a:avLst/>
          </a:prstGeom>
          <a:ln w="9525">
            <a:noFill/>
            <a:miter lim="800000"/>
            <a:headEnd/>
            <a:tailEnd/>
          </a:ln>
        </p:spPr>
        <p:style>
          <a:lnRef idx="0">
            <a:scrgbClr r="0" g="0" b="0"/>
          </a:lnRef>
          <a:fillRef idx="1001">
            <a:schemeClr val="lt2"/>
          </a:fillRef>
          <a:effectRef idx="0">
            <a:scrgbClr r="0" g="0" b="0"/>
          </a:effectRef>
          <a:fontRef idx="major"/>
        </p:style>
        <p:txBody>
          <a:bodyPr/>
          <a:lstStyle/>
          <a:p>
            <a:pPr marL="342900" indent="-342900">
              <a:spcBef>
                <a:spcPct val="20000"/>
              </a:spcBef>
              <a:buFontTx/>
              <a:buChar char="•"/>
            </a:pPr>
            <a:r>
              <a:rPr lang="cs-CZ" sz="2000" dirty="0"/>
              <a:t>Frekvenční multiplex</a:t>
            </a:r>
          </a:p>
          <a:p>
            <a:pPr marL="342900" indent="-342900">
              <a:spcBef>
                <a:spcPct val="20000"/>
              </a:spcBef>
              <a:buFontTx/>
              <a:buChar char="•"/>
            </a:pPr>
            <a:r>
              <a:rPr lang="cs-CZ" sz="2000" u="sng" dirty="0"/>
              <a:t>Časový multiplex</a:t>
            </a:r>
          </a:p>
          <a:p>
            <a:pPr marL="342900" indent="-342900">
              <a:spcBef>
                <a:spcPct val="20000"/>
              </a:spcBef>
              <a:buFontTx/>
              <a:buChar char="•"/>
            </a:pPr>
            <a:r>
              <a:rPr lang="cs-CZ" sz="2000" dirty="0"/>
              <a:t>Statistický multiplex</a:t>
            </a:r>
          </a:p>
        </p:txBody>
      </p:sp>
      <p:sp>
        <p:nvSpPr>
          <p:cNvPr id="4" name="Text Box 6"/>
          <p:cNvSpPr txBox="1">
            <a:spLocks noChangeArrowheads="1"/>
          </p:cNvSpPr>
          <p:nvPr/>
        </p:nvSpPr>
        <p:spPr bwMode="auto">
          <a:xfrm>
            <a:off x="395536" y="3356992"/>
            <a:ext cx="4846637" cy="457200"/>
          </a:xfrm>
          <a:prstGeom prst="rect">
            <a:avLst/>
          </a:prstGeom>
          <a:noFill/>
          <a:ln w="9525">
            <a:noFill/>
            <a:miter lim="800000"/>
            <a:headEnd/>
            <a:tailEnd/>
          </a:ln>
        </p:spPr>
        <p:txBody>
          <a:bodyPr wrap="none">
            <a:spAutoFit/>
          </a:bodyPr>
          <a:lstStyle/>
          <a:p>
            <a:r>
              <a:rPr lang="cs-CZ" sz="2400" dirty="0"/>
              <a:t>Přenosová cesta, přenosový kanál</a:t>
            </a:r>
          </a:p>
        </p:txBody>
      </p:sp>
      <p:grpSp>
        <p:nvGrpSpPr>
          <p:cNvPr id="17" name="Skupina 16"/>
          <p:cNvGrpSpPr/>
          <p:nvPr/>
        </p:nvGrpSpPr>
        <p:grpSpPr>
          <a:xfrm>
            <a:off x="611560" y="4005064"/>
            <a:ext cx="3744466" cy="1891952"/>
            <a:chOff x="971550" y="3697288"/>
            <a:chExt cx="4319588" cy="1963737"/>
          </a:xfrm>
        </p:grpSpPr>
        <p:sp>
          <p:nvSpPr>
            <p:cNvPr id="5" name="AutoShape 7"/>
            <p:cNvSpPr>
              <a:spLocks noChangeArrowheads="1"/>
            </p:cNvSpPr>
            <p:nvPr/>
          </p:nvSpPr>
          <p:spPr bwMode="auto">
            <a:xfrm rot="5400000">
              <a:off x="2554288" y="3789362"/>
              <a:ext cx="649288" cy="1655763"/>
            </a:xfrm>
            <a:prstGeom prst="can">
              <a:avLst>
                <a:gd name="adj" fmla="val 63753"/>
              </a:avLst>
            </a:prstGeom>
            <a:ln>
              <a:headEnd/>
              <a:tailEnd/>
            </a:ln>
          </p:spPr>
          <p:style>
            <a:lnRef idx="1">
              <a:schemeClr val="accent5"/>
            </a:lnRef>
            <a:fillRef idx="2">
              <a:schemeClr val="accent5"/>
            </a:fillRef>
            <a:effectRef idx="1">
              <a:schemeClr val="accent5"/>
            </a:effectRef>
            <a:fontRef idx="minor">
              <a:schemeClr val="dk1"/>
            </a:fontRef>
          </p:style>
          <p:txBody>
            <a:bodyPr wrap="none" anchor="ctr"/>
            <a:lstStyle/>
            <a:p>
              <a:endParaRPr lang="cs-CZ"/>
            </a:p>
          </p:txBody>
        </p:sp>
        <p:sp>
          <p:nvSpPr>
            <p:cNvPr id="6" name="Line 8"/>
            <p:cNvSpPr>
              <a:spLocks noChangeShapeType="1"/>
            </p:cNvSpPr>
            <p:nvPr/>
          </p:nvSpPr>
          <p:spPr bwMode="auto">
            <a:xfrm>
              <a:off x="1331913" y="4581525"/>
              <a:ext cx="719137" cy="0"/>
            </a:xfrm>
            <a:prstGeom prst="line">
              <a:avLst/>
            </a:prstGeom>
            <a:noFill/>
            <a:ln w="9525">
              <a:solidFill>
                <a:schemeClr val="tx1"/>
              </a:solidFill>
              <a:round/>
              <a:headEnd/>
              <a:tailEnd/>
            </a:ln>
          </p:spPr>
          <p:txBody>
            <a:bodyPr/>
            <a:lstStyle/>
            <a:p>
              <a:endParaRPr lang="cs-CZ"/>
            </a:p>
          </p:txBody>
        </p:sp>
        <p:sp>
          <p:nvSpPr>
            <p:cNvPr id="7" name="Line 9"/>
            <p:cNvSpPr>
              <a:spLocks noChangeShapeType="1"/>
            </p:cNvSpPr>
            <p:nvPr/>
          </p:nvSpPr>
          <p:spPr bwMode="auto">
            <a:xfrm>
              <a:off x="1116013" y="4797425"/>
              <a:ext cx="935037" cy="0"/>
            </a:xfrm>
            <a:prstGeom prst="line">
              <a:avLst/>
            </a:prstGeom>
            <a:noFill/>
            <a:ln w="9525">
              <a:solidFill>
                <a:schemeClr val="tx1"/>
              </a:solidFill>
              <a:round/>
              <a:headEnd/>
              <a:tailEnd/>
            </a:ln>
          </p:spPr>
          <p:txBody>
            <a:bodyPr/>
            <a:lstStyle/>
            <a:p>
              <a:endParaRPr lang="cs-CZ"/>
            </a:p>
          </p:txBody>
        </p:sp>
        <p:sp>
          <p:nvSpPr>
            <p:cNvPr id="8" name="Line 10"/>
            <p:cNvSpPr>
              <a:spLocks noChangeShapeType="1"/>
            </p:cNvSpPr>
            <p:nvPr/>
          </p:nvSpPr>
          <p:spPr bwMode="auto">
            <a:xfrm>
              <a:off x="971550" y="4365625"/>
              <a:ext cx="1152525" cy="0"/>
            </a:xfrm>
            <a:prstGeom prst="line">
              <a:avLst/>
            </a:prstGeom>
            <a:noFill/>
            <a:ln w="9525">
              <a:solidFill>
                <a:schemeClr val="tx1"/>
              </a:solidFill>
              <a:round/>
              <a:headEnd/>
              <a:tailEnd/>
            </a:ln>
          </p:spPr>
          <p:txBody>
            <a:bodyPr/>
            <a:lstStyle/>
            <a:p>
              <a:endParaRPr lang="cs-CZ"/>
            </a:p>
          </p:txBody>
        </p:sp>
        <p:sp>
          <p:nvSpPr>
            <p:cNvPr id="9" name="Line 11"/>
            <p:cNvSpPr>
              <a:spLocks noChangeShapeType="1"/>
            </p:cNvSpPr>
            <p:nvPr/>
          </p:nvSpPr>
          <p:spPr bwMode="auto">
            <a:xfrm>
              <a:off x="3492500" y="4437063"/>
              <a:ext cx="1366838" cy="0"/>
            </a:xfrm>
            <a:prstGeom prst="line">
              <a:avLst/>
            </a:prstGeom>
            <a:noFill/>
            <a:ln w="9525">
              <a:solidFill>
                <a:schemeClr val="tx1"/>
              </a:solidFill>
              <a:round/>
              <a:headEnd/>
              <a:tailEnd/>
            </a:ln>
          </p:spPr>
          <p:txBody>
            <a:bodyPr/>
            <a:lstStyle/>
            <a:p>
              <a:endParaRPr lang="cs-CZ"/>
            </a:p>
          </p:txBody>
        </p:sp>
        <p:sp>
          <p:nvSpPr>
            <p:cNvPr id="10" name="Line 12"/>
            <p:cNvSpPr>
              <a:spLocks noChangeShapeType="1"/>
            </p:cNvSpPr>
            <p:nvPr/>
          </p:nvSpPr>
          <p:spPr bwMode="auto">
            <a:xfrm>
              <a:off x="3563938" y="4581525"/>
              <a:ext cx="1008062" cy="0"/>
            </a:xfrm>
            <a:prstGeom prst="line">
              <a:avLst/>
            </a:prstGeom>
            <a:noFill/>
            <a:ln w="9525">
              <a:solidFill>
                <a:schemeClr val="tx1"/>
              </a:solidFill>
              <a:round/>
              <a:headEnd/>
              <a:tailEnd/>
            </a:ln>
          </p:spPr>
          <p:txBody>
            <a:bodyPr/>
            <a:lstStyle/>
            <a:p>
              <a:endParaRPr lang="cs-CZ"/>
            </a:p>
          </p:txBody>
        </p:sp>
        <p:sp>
          <p:nvSpPr>
            <p:cNvPr id="11" name="Line 13"/>
            <p:cNvSpPr>
              <a:spLocks noChangeShapeType="1"/>
            </p:cNvSpPr>
            <p:nvPr/>
          </p:nvSpPr>
          <p:spPr bwMode="auto">
            <a:xfrm>
              <a:off x="3492500" y="4797425"/>
              <a:ext cx="1150938" cy="0"/>
            </a:xfrm>
            <a:prstGeom prst="line">
              <a:avLst/>
            </a:prstGeom>
            <a:noFill/>
            <a:ln w="9525">
              <a:solidFill>
                <a:schemeClr val="tx1"/>
              </a:solidFill>
              <a:round/>
              <a:headEnd/>
              <a:tailEnd/>
            </a:ln>
          </p:spPr>
          <p:txBody>
            <a:bodyPr/>
            <a:lstStyle/>
            <a:p>
              <a:endParaRPr lang="cs-CZ"/>
            </a:p>
          </p:txBody>
        </p:sp>
        <p:sp>
          <p:nvSpPr>
            <p:cNvPr id="12" name="AutoShape 14"/>
            <p:cNvSpPr>
              <a:spLocks/>
            </p:cNvSpPr>
            <p:nvPr/>
          </p:nvSpPr>
          <p:spPr bwMode="auto">
            <a:xfrm>
              <a:off x="3203575" y="5229225"/>
              <a:ext cx="2087563" cy="431800"/>
            </a:xfrm>
            <a:prstGeom prst="borderCallout2">
              <a:avLst>
                <a:gd name="adj1" fmla="val 26472"/>
                <a:gd name="adj2" fmla="val -3648"/>
                <a:gd name="adj3" fmla="val 26472"/>
                <a:gd name="adj4" fmla="val -8593"/>
                <a:gd name="adj5" fmla="val -66546"/>
                <a:gd name="adj6" fmla="val -26542"/>
              </a:avLst>
            </a:prstGeom>
            <a:ln>
              <a:headEnd/>
              <a:tailEnd/>
            </a:ln>
          </p:spPr>
          <p:style>
            <a:lnRef idx="1">
              <a:schemeClr val="accent6"/>
            </a:lnRef>
            <a:fillRef idx="3">
              <a:schemeClr val="accent6"/>
            </a:fillRef>
            <a:effectRef idx="2">
              <a:schemeClr val="accent6"/>
            </a:effectRef>
            <a:fontRef idx="minor">
              <a:schemeClr val="lt1"/>
            </a:fontRef>
          </p:style>
          <p:txBody>
            <a:bodyPr/>
            <a:lstStyle/>
            <a:p>
              <a:pPr algn="ctr"/>
              <a:r>
                <a:rPr lang="cs-CZ" sz="1800"/>
                <a:t>Přenosová cesta</a:t>
              </a:r>
            </a:p>
          </p:txBody>
        </p:sp>
        <p:sp>
          <p:nvSpPr>
            <p:cNvPr id="13" name="AutoShape 15"/>
            <p:cNvSpPr>
              <a:spLocks/>
            </p:cNvSpPr>
            <p:nvPr/>
          </p:nvSpPr>
          <p:spPr bwMode="auto">
            <a:xfrm>
              <a:off x="2700338" y="3697288"/>
              <a:ext cx="2232025" cy="431800"/>
            </a:xfrm>
            <a:prstGeom prst="borderCallout2">
              <a:avLst>
                <a:gd name="adj1" fmla="val 26472"/>
                <a:gd name="adj2" fmla="val -3412"/>
                <a:gd name="adj3" fmla="val 26472"/>
                <a:gd name="adj4" fmla="val -25463"/>
                <a:gd name="adj5" fmla="val 152574"/>
                <a:gd name="adj6" fmla="val -38977"/>
              </a:avLst>
            </a:prstGeom>
            <a:ln>
              <a:headEnd/>
              <a:tailEnd/>
            </a:ln>
          </p:spPr>
          <p:style>
            <a:lnRef idx="1">
              <a:schemeClr val="dk1"/>
            </a:lnRef>
            <a:fillRef idx="2">
              <a:schemeClr val="dk1"/>
            </a:fillRef>
            <a:effectRef idx="1">
              <a:schemeClr val="dk1"/>
            </a:effectRef>
            <a:fontRef idx="minor">
              <a:schemeClr val="dk1"/>
            </a:fontRef>
          </p:style>
          <p:txBody>
            <a:bodyPr/>
            <a:lstStyle/>
            <a:p>
              <a:pPr algn="ctr"/>
              <a:r>
                <a:rPr lang="cs-CZ" sz="1800" dirty="0"/>
                <a:t>Přenosový kanál</a:t>
              </a:r>
            </a:p>
          </p:txBody>
        </p:sp>
      </p:grpSp>
      <p:sp>
        <p:nvSpPr>
          <p:cNvPr id="14" name="Obdélník 13"/>
          <p:cNvSpPr/>
          <p:nvPr/>
        </p:nvSpPr>
        <p:spPr>
          <a:xfrm>
            <a:off x="3923928" y="1412776"/>
            <a:ext cx="4752528" cy="1569660"/>
          </a:xfrm>
          <a:prstGeom prst="rect">
            <a:avLst/>
          </a:prstGeom>
        </p:spPr>
        <p:txBody>
          <a:bodyPr wrap="square">
            <a:spAutoFit/>
          </a:bodyPr>
          <a:lstStyle/>
          <a:p>
            <a:r>
              <a:rPr lang="cs-CZ" sz="1600" dirty="0"/>
              <a:t> GSM (francouzsky „</a:t>
            </a:r>
            <a:r>
              <a:rPr lang="cs-CZ" sz="1600" b="1" dirty="0" err="1"/>
              <a:t>G</a:t>
            </a:r>
            <a:r>
              <a:rPr lang="cs-CZ" sz="1600" dirty="0" err="1"/>
              <a:t>roupe</a:t>
            </a:r>
            <a:r>
              <a:rPr lang="cs-CZ" sz="1600" dirty="0"/>
              <a:t> </a:t>
            </a:r>
            <a:r>
              <a:rPr lang="cs-CZ" sz="1600" b="1" dirty="0" err="1"/>
              <a:t>S</a:t>
            </a:r>
            <a:r>
              <a:rPr lang="cs-CZ" sz="1600" dirty="0" err="1"/>
              <a:t>pécial</a:t>
            </a:r>
            <a:r>
              <a:rPr lang="cs-CZ" sz="1600" dirty="0"/>
              <a:t> </a:t>
            </a:r>
            <a:r>
              <a:rPr lang="cs-CZ" sz="1600" b="1" dirty="0"/>
              <a:t>M</a:t>
            </a:r>
            <a:r>
              <a:rPr lang="cs-CZ" sz="1600" dirty="0"/>
              <a:t>obile“) byla založena roku </a:t>
            </a:r>
            <a:r>
              <a:rPr lang="cs-CZ" sz="1600" dirty="0" smtClean="0"/>
              <a:t>1982 jako součást </a:t>
            </a:r>
            <a:r>
              <a:rPr lang="cs-CZ" sz="1600" dirty="0" err="1" smtClean="0"/>
              <a:t>CEPTu</a:t>
            </a:r>
            <a:r>
              <a:rPr lang="cs-CZ" sz="1600" dirty="0" smtClean="0"/>
              <a:t>. CEPT byl </a:t>
            </a:r>
            <a:r>
              <a:rPr lang="cs-CZ" sz="1600" dirty="0"/>
              <a:t>zodpovědný za vytvoření Evropského institutu pro normalizaci </a:t>
            </a:r>
            <a:r>
              <a:rPr lang="cs-CZ" sz="1600" dirty="0" smtClean="0"/>
              <a:t>v telekomunikacích roku 1988. (CEPT = </a:t>
            </a:r>
            <a:r>
              <a:rPr lang="cs-CZ" sz="1600" b="1" dirty="0" smtClean="0"/>
              <a:t>Evropská </a:t>
            </a:r>
            <a:r>
              <a:rPr lang="cs-CZ" sz="1600" b="1" dirty="0"/>
              <a:t>konference poštovních a telekomunikačních </a:t>
            </a:r>
            <a:r>
              <a:rPr lang="cs-CZ" sz="1600" b="1" dirty="0" smtClean="0"/>
              <a:t>správ</a:t>
            </a:r>
            <a:r>
              <a:rPr lang="cs-CZ" sz="1600" dirty="0" smtClean="0"/>
              <a:t>)</a:t>
            </a:r>
            <a:endParaRPr lang="cs-CZ" sz="1600" dirty="0"/>
          </a:p>
        </p:txBody>
      </p:sp>
      <p:sp>
        <p:nvSpPr>
          <p:cNvPr id="15" name="TextovéPole 14"/>
          <p:cNvSpPr txBox="1"/>
          <p:nvPr/>
        </p:nvSpPr>
        <p:spPr>
          <a:xfrm>
            <a:off x="5220072" y="2996952"/>
            <a:ext cx="3240360" cy="1498521"/>
          </a:xfrm>
          <a:prstGeom prst="downArrow">
            <a:avLst>
              <a:gd name="adj1" fmla="val 73444"/>
              <a:gd name="adj2" fmla="val 50000"/>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pPr algn="just"/>
            <a:r>
              <a:rPr lang="cs-CZ" sz="1400" i="1" dirty="0" smtClean="0"/>
              <a:t>Jinými slovy GSM specifikuje formou otevřeného systému způsob komunikace mezi mobilními telefony.</a:t>
            </a:r>
            <a:endParaRPr lang="cs-CZ" sz="1400" i="1" dirty="0"/>
          </a:p>
        </p:txBody>
      </p:sp>
      <p:graphicFrame>
        <p:nvGraphicFramePr>
          <p:cNvPr id="16" name="Diagram 15"/>
          <p:cNvGraphicFramePr/>
          <p:nvPr/>
        </p:nvGraphicFramePr>
        <p:xfrm>
          <a:off x="4716016" y="4509120"/>
          <a:ext cx="4427984" cy="210400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8" name="TextovéPole 17"/>
          <p:cNvSpPr txBox="1"/>
          <p:nvPr/>
        </p:nvSpPr>
        <p:spPr>
          <a:xfrm>
            <a:off x="3419872" y="4293096"/>
            <a:ext cx="1368152" cy="1283910"/>
          </a:xfrm>
          <a:prstGeom prst="rightArrow">
            <a:avLst/>
          </a:prstGeom>
        </p:spPr>
        <p:style>
          <a:lnRef idx="1">
            <a:schemeClr val="accent2"/>
          </a:lnRef>
          <a:fillRef idx="2">
            <a:schemeClr val="accent2"/>
          </a:fillRef>
          <a:effectRef idx="1">
            <a:schemeClr val="accent2"/>
          </a:effectRef>
          <a:fontRef idx="minor">
            <a:schemeClr val="dk1"/>
          </a:fontRef>
        </p:style>
        <p:txBody>
          <a:bodyPr wrap="square" rtlCol="0">
            <a:spAutoFit/>
          </a:bodyPr>
          <a:lstStyle/>
          <a:p>
            <a:r>
              <a:rPr lang="cs-CZ" dirty="0" smtClean="0"/>
              <a:t>Rádiové rozhraní</a:t>
            </a:r>
            <a:endParaRPr lang="cs-CZ" dirty="0"/>
          </a:p>
        </p:txBody>
      </p:sp>
      <p:grpSp>
        <p:nvGrpSpPr>
          <p:cNvPr id="19" name="Skupina 18"/>
          <p:cNvGrpSpPr/>
          <p:nvPr/>
        </p:nvGrpSpPr>
        <p:grpSpPr>
          <a:xfrm>
            <a:off x="4572000" y="4149080"/>
            <a:ext cx="1440160" cy="1656184"/>
            <a:chOff x="3131840" y="1988840"/>
            <a:chExt cx="2665189" cy="2665388"/>
          </a:xfrm>
        </p:grpSpPr>
        <p:grpSp>
          <p:nvGrpSpPr>
            <p:cNvPr id="20" name="Group 3"/>
            <p:cNvGrpSpPr>
              <a:grpSpLocks/>
            </p:cNvGrpSpPr>
            <p:nvPr/>
          </p:nvGrpSpPr>
          <p:grpSpPr bwMode="auto">
            <a:xfrm>
              <a:off x="3131840" y="3789040"/>
              <a:ext cx="360362" cy="865188"/>
              <a:chOff x="1429" y="1661"/>
              <a:chExt cx="227" cy="545"/>
            </a:xfrm>
            <a:solidFill>
              <a:schemeClr val="accent2"/>
            </a:solidFill>
          </p:grpSpPr>
          <p:sp>
            <p:nvSpPr>
              <p:cNvPr id="35" name="Rectangle 4"/>
              <p:cNvSpPr>
                <a:spLocks noChangeArrowheads="1"/>
              </p:cNvSpPr>
              <p:nvPr/>
            </p:nvSpPr>
            <p:spPr bwMode="auto">
              <a:xfrm>
                <a:off x="1429" y="1752"/>
                <a:ext cx="227" cy="454"/>
              </a:xfrm>
              <a:prstGeom prst="rect">
                <a:avLst/>
              </a:prstGeom>
              <a:grpFill/>
              <a:ln w="9525">
                <a:solidFill>
                  <a:schemeClr val="tx1"/>
                </a:solidFill>
                <a:miter lim="800000"/>
                <a:headEnd/>
                <a:tailEnd/>
              </a:ln>
            </p:spPr>
            <p:txBody>
              <a:bodyPr wrap="none" anchor="ctr"/>
              <a:lstStyle/>
              <a:p>
                <a:endParaRPr lang="cs-CZ"/>
              </a:p>
            </p:txBody>
          </p:sp>
          <p:grpSp>
            <p:nvGrpSpPr>
              <p:cNvPr id="36" name="Group 5"/>
              <p:cNvGrpSpPr>
                <a:grpSpLocks/>
              </p:cNvGrpSpPr>
              <p:nvPr/>
            </p:nvGrpSpPr>
            <p:grpSpPr bwMode="auto">
              <a:xfrm>
                <a:off x="1474" y="1933"/>
                <a:ext cx="136" cy="227"/>
                <a:chOff x="793" y="1797"/>
                <a:chExt cx="136" cy="227"/>
              </a:xfrm>
              <a:grpFill/>
            </p:grpSpPr>
            <p:sp>
              <p:nvSpPr>
                <p:cNvPr id="39" name="Rectangle 6"/>
                <p:cNvSpPr>
                  <a:spLocks noChangeArrowheads="1"/>
                </p:cNvSpPr>
                <p:nvPr/>
              </p:nvSpPr>
              <p:spPr bwMode="auto">
                <a:xfrm>
                  <a:off x="793" y="1797"/>
                  <a:ext cx="45" cy="91"/>
                </a:xfrm>
                <a:prstGeom prst="rect">
                  <a:avLst/>
                </a:prstGeom>
                <a:grpFill/>
                <a:ln w="9525">
                  <a:solidFill>
                    <a:schemeClr val="tx1"/>
                  </a:solidFill>
                  <a:miter lim="800000"/>
                  <a:headEnd/>
                  <a:tailEnd/>
                </a:ln>
              </p:spPr>
              <p:txBody>
                <a:bodyPr wrap="none" anchor="ctr"/>
                <a:lstStyle/>
                <a:p>
                  <a:endParaRPr lang="cs-CZ"/>
                </a:p>
              </p:txBody>
            </p:sp>
            <p:sp>
              <p:nvSpPr>
                <p:cNvPr id="40" name="Rectangle 7"/>
                <p:cNvSpPr>
                  <a:spLocks noChangeArrowheads="1"/>
                </p:cNvSpPr>
                <p:nvPr/>
              </p:nvSpPr>
              <p:spPr bwMode="auto">
                <a:xfrm>
                  <a:off x="884" y="1797"/>
                  <a:ext cx="45" cy="91"/>
                </a:xfrm>
                <a:prstGeom prst="rect">
                  <a:avLst/>
                </a:prstGeom>
                <a:grpFill/>
                <a:ln w="9525">
                  <a:solidFill>
                    <a:schemeClr val="tx1"/>
                  </a:solidFill>
                  <a:miter lim="800000"/>
                  <a:headEnd/>
                  <a:tailEnd/>
                </a:ln>
              </p:spPr>
              <p:txBody>
                <a:bodyPr wrap="none" anchor="ctr"/>
                <a:lstStyle/>
                <a:p>
                  <a:endParaRPr lang="cs-CZ"/>
                </a:p>
              </p:txBody>
            </p:sp>
            <p:sp>
              <p:nvSpPr>
                <p:cNvPr id="41" name="Rectangle 8"/>
                <p:cNvSpPr>
                  <a:spLocks noChangeArrowheads="1"/>
                </p:cNvSpPr>
                <p:nvPr/>
              </p:nvSpPr>
              <p:spPr bwMode="auto">
                <a:xfrm>
                  <a:off x="793" y="1933"/>
                  <a:ext cx="45" cy="91"/>
                </a:xfrm>
                <a:prstGeom prst="rect">
                  <a:avLst/>
                </a:prstGeom>
                <a:grpFill/>
                <a:ln w="9525">
                  <a:solidFill>
                    <a:schemeClr val="tx1"/>
                  </a:solidFill>
                  <a:miter lim="800000"/>
                  <a:headEnd/>
                  <a:tailEnd/>
                </a:ln>
              </p:spPr>
              <p:txBody>
                <a:bodyPr wrap="none" anchor="ctr"/>
                <a:lstStyle/>
                <a:p>
                  <a:endParaRPr lang="cs-CZ"/>
                </a:p>
              </p:txBody>
            </p:sp>
            <p:sp>
              <p:nvSpPr>
                <p:cNvPr id="42" name="Rectangle 9"/>
                <p:cNvSpPr>
                  <a:spLocks noChangeArrowheads="1"/>
                </p:cNvSpPr>
                <p:nvPr/>
              </p:nvSpPr>
              <p:spPr bwMode="auto">
                <a:xfrm>
                  <a:off x="884" y="1933"/>
                  <a:ext cx="45" cy="91"/>
                </a:xfrm>
                <a:prstGeom prst="rect">
                  <a:avLst/>
                </a:prstGeom>
                <a:grpFill/>
                <a:ln w="9525">
                  <a:solidFill>
                    <a:schemeClr val="tx1"/>
                  </a:solidFill>
                  <a:miter lim="800000"/>
                  <a:headEnd/>
                  <a:tailEnd/>
                </a:ln>
              </p:spPr>
              <p:txBody>
                <a:bodyPr wrap="none" anchor="ctr"/>
                <a:lstStyle/>
                <a:p>
                  <a:endParaRPr lang="cs-CZ"/>
                </a:p>
              </p:txBody>
            </p:sp>
          </p:grpSp>
          <p:sp>
            <p:nvSpPr>
              <p:cNvPr id="37" name="Rectangle 10"/>
              <p:cNvSpPr>
                <a:spLocks noChangeArrowheads="1"/>
              </p:cNvSpPr>
              <p:nvPr/>
            </p:nvSpPr>
            <p:spPr bwMode="auto">
              <a:xfrm>
                <a:off x="1474" y="1797"/>
                <a:ext cx="136" cy="91"/>
              </a:xfrm>
              <a:prstGeom prst="rect">
                <a:avLst/>
              </a:prstGeom>
              <a:solidFill>
                <a:schemeClr val="bg1">
                  <a:lumMod val="95000"/>
                </a:schemeClr>
              </a:solidFill>
              <a:ln w="9525">
                <a:solidFill>
                  <a:schemeClr val="tx1"/>
                </a:solidFill>
                <a:miter lim="800000"/>
                <a:headEnd/>
                <a:tailEnd/>
              </a:ln>
            </p:spPr>
            <p:txBody>
              <a:bodyPr wrap="none" anchor="ctr"/>
              <a:lstStyle/>
              <a:p>
                <a:endParaRPr lang="cs-CZ"/>
              </a:p>
            </p:txBody>
          </p:sp>
          <p:sp>
            <p:nvSpPr>
              <p:cNvPr id="38" name="Rectangle 11"/>
              <p:cNvSpPr>
                <a:spLocks noChangeArrowheads="1"/>
              </p:cNvSpPr>
              <p:nvPr/>
            </p:nvSpPr>
            <p:spPr bwMode="auto">
              <a:xfrm>
                <a:off x="1610" y="1661"/>
                <a:ext cx="45" cy="91"/>
              </a:xfrm>
              <a:prstGeom prst="rect">
                <a:avLst/>
              </a:prstGeom>
              <a:grpFill/>
              <a:ln w="9525">
                <a:solidFill>
                  <a:schemeClr val="tx1"/>
                </a:solidFill>
                <a:miter lim="800000"/>
                <a:headEnd/>
                <a:tailEnd/>
              </a:ln>
            </p:spPr>
            <p:txBody>
              <a:bodyPr wrap="none" anchor="ctr"/>
              <a:lstStyle/>
              <a:p>
                <a:endParaRPr lang="cs-CZ"/>
              </a:p>
            </p:txBody>
          </p:sp>
        </p:grpSp>
        <p:grpSp>
          <p:nvGrpSpPr>
            <p:cNvPr id="21" name="Group 57"/>
            <p:cNvGrpSpPr>
              <a:grpSpLocks/>
            </p:cNvGrpSpPr>
            <p:nvPr/>
          </p:nvGrpSpPr>
          <p:grpSpPr bwMode="auto">
            <a:xfrm>
              <a:off x="5508104" y="1988840"/>
              <a:ext cx="288925" cy="935037"/>
              <a:chOff x="2789" y="1344"/>
              <a:chExt cx="182" cy="589"/>
            </a:xfrm>
          </p:grpSpPr>
          <p:sp>
            <p:nvSpPr>
              <p:cNvPr id="27" name="AutoShape 58"/>
              <p:cNvSpPr>
                <a:spLocks noChangeArrowheads="1"/>
              </p:cNvSpPr>
              <p:nvPr/>
            </p:nvSpPr>
            <p:spPr bwMode="auto">
              <a:xfrm rot="10800000">
                <a:off x="2789" y="1525"/>
                <a:ext cx="182" cy="408"/>
              </a:xfrm>
              <a:custGeom>
                <a:avLst/>
                <a:gdLst>
                  <a:gd name="T0" fmla="*/ 159 w 21600"/>
                  <a:gd name="T1" fmla="*/ 204 h 21600"/>
                  <a:gd name="T2" fmla="*/ 91 w 21600"/>
                  <a:gd name="T3" fmla="*/ 408 h 21600"/>
                  <a:gd name="T4" fmla="*/ 23 w 21600"/>
                  <a:gd name="T5" fmla="*/ 204 h 21600"/>
                  <a:gd name="T6" fmla="*/ 91 w 21600"/>
                  <a:gd name="T7" fmla="*/ 0 h 21600"/>
                  <a:gd name="T8" fmla="*/ 0 60000 65536"/>
                  <a:gd name="T9" fmla="*/ 0 60000 65536"/>
                  <a:gd name="T10" fmla="*/ 0 60000 65536"/>
                  <a:gd name="T11" fmla="*/ 0 60000 65536"/>
                  <a:gd name="T12" fmla="*/ 4510 w 21600"/>
                  <a:gd name="T13" fmla="*/ 4500 h 21600"/>
                  <a:gd name="T14" fmla="*/ 1709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noFill/>
              <a:ln w="28575">
                <a:solidFill>
                  <a:schemeClr val="accent6">
                    <a:lumMod val="60000"/>
                    <a:lumOff val="40000"/>
                  </a:schemeClr>
                </a:solidFill>
                <a:miter lim="800000"/>
                <a:headEnd/>
                <a:tailEnd/>
              </a:ln>
            </p:spPr>
            <p:txBody>
              <a:bodyPr wrap="none" anchor="ctr"/>
              <a:lstStyle/>
              <a:p>
                <a:endParaRPr lang="cs-CZ"/>
              </a:p>
            </p:txBody>
          </p:sp>
          <p:sp>
            <p:nvSpPr>
              <p:cNvPr id="28" name="Line 59"/>
              <p:cNvSpPr>
                <a:spLocks noChangeShapeType="1"/>
              </p:cNvSpPr>
              <p:nvPr/>
            </p:nvSpPr>
            <p:spPr bwMode="auto">
              <a:xfrm>
                <a:off x="2835" y="1525"/>
                <a:ext cx="90" cy="91"/>
              </a:xfrm>
              <a:prstGeom prst="line">
                <a:avLst/>
              </a:prstGeom>
              <a:noFill/>
              <a:ln w="28575">
                <a:solidFill>
                  <a:schemeClr val="accent6">
                    <a:lumMod val="60000"/>
                    <a:lumOff val="40000"/>
                  </a:schemeClr>
                </a:solidFill>
                <a:round/>
                <a:headEnd/>
                <a:tailEnd/>
              </a:ln>
            </p:spPr>
            <p:txBody>
              <a:bodyPr/>
              <a:lstStyle/>
              <a:p>
                <a:endParaRPr lang="cs-CZ"/>
              </a:p>
            </p:txBody>
          </p:sp>
          <p:sp>
            <p:nvSpPr>
              <p:cNvPr id="29" name="Line 60"/>
              <p:cNvSpPr>
                <a:spLocks noChangeShapeType="1"/>
              </p:cNvSpPr>
              <p:nvPr/>
            </p:nvSpPr>
            <p:spPr bwMode="auto">
              <a:xfrm flipH="1">
                <a:off x="2835" y="1616"/>
                <a:ext cx="90" cy="90"/>
              </a:xfrm>
              <a:prstGeom prst="line">
                <a:avLst/>
              </a:prstGeom>
              <a:noFill/>
              <a:ln w="28575">
                <a:solidFill>
                  <a:schemeClr val="accent6">
                    <a:lumMod val="60000"/>
                    <a:lumOff val="40000"/>
                  </a:schemeClr>
                </a:solidFill>
                <a:round/>
                <a:headEnd/>
                <a:tailEnd/>
              </a:ln>
            </p:spPr>
            <p:txBody>
              <a:bodyPr/>
              <a:lstStyle/>
              <a:p>
                <a:endParaRPr lang="cs-CZ"/>
              </a:p>
            </p:txBody>
          </p:sp>
          <p:sp>
            <p:nvSpPr>
              <p:cNvPr id="30" name="Line 61"/>
              <p:cNvSpPr>
                <a:spLocks noChangeShapeType="1"/>
              </p:cNvSpPr>
              <p:nvPr/>
            </p:nvSpPr>
            <p:spPr bwMode="auto">
              <a:xfrm>
                <a:off x="2835" y="1752"/>
                <a:ext cx="136" cy="136"/>
              </a:xfrm>
              <a:prstGeom prst="line">
                <a:avLst/>
              </a:prstGeom>
              <a:noFill/>
              <a:ln w="28575">
                <a:solidFill>
                  <a:schemeClr val="accent6">
                    <a:lumMod val="60000"/>
                    <a:lumOff val="40000"/>
                  </a:schemeClr>
                </a:solidFill>
                <a:round/>
                <a:headEnd/>
                <a:tailEnd/>
              </a:ln>
            </p:spPr>
            <p:txBody>
              <a:bodyPr/>
              <a:lstStyle/>
              <a:p>
                <a:endParaRPr lang="cs-CZ"/>
              </a:p>
            </p:txBody>
          </p:sp>
          <p:sp>
            <p:nvSpPr>
              <p:cNvPr id="31" name="Line 62"/>
              <p:cNvSpPr>
                <a:spLocks noChangeShapeType="1"/>
              </p:cNvSpPr>
              <p:nvPr/>
            </p:nvSpPr>
            <p:spPr bwMode="auto">
              <a:xfrm flipV="1">
                <a:off x="2880" y="1434"/>
                <a:ext cx="0" cy="91"/>
              </a:xfrm>
              <a:prstGeom prst="line">
                <a:avLst/>
              </a:prstGeom>
              <a:noFill/>
              <a:ln w="28575">
                <a:solidFill>
                  <a:schemeClr val="accent6">
                    <a:lumMod val="60000"/>
                    <a:lumOff val="40000"/>
                  </a:schemeClr>
                </a:solidFill>
                <a:round/>
                <a:headEnd/>
                <a:tailEnd/>
              </a:ln>
            </p:spPr>
            <p:txBody>
              <a:bodyPr/>
              <a:lstStyle/>
              <a:p>
                <a:endParaRPr lang="cs-CZ"/>
              </a:p>
            </p:txBody>
          </p:sp>
          <p:sp>
            <p:nvSpPr>
              <p:cNvPr id="32" name="Line 63"/>
              <p:cNvSpPr>
                <a:spLocks noChangeShapeType="1"/>
              </p:cNvSpPr>
              <p:nvPr/>
            </p:nvSpPr>
            <p:spPr bwMode="auto">
              <a:xfrm>
                <a:off x="2789" y="1434"/>
                <a:ext cx="182" cy="0"/>
              </a:xfrm>
              <a:prstGeom prst="line">
                <a:avLst/>
              </a:prstGeom>
              <a:noFill/>
              <a:ln w="28575">
                <a:solidFill>
                  <a:schemeClr val="accent6">
                    <a:lumMod val="60000"/>
                    <a:lumOff val="40000"/>
                  </a:schemeClr>
                </a:solidFill>
                <a:round/>
                <a:headEnd/>
                <a:tailEnd/>
              </a:ln>
            </p:spPr>
            <p:txBody>
              <a:bodyPr/>
              <a:lstStyle/>
              <a:p>
                <a:endParaRPr lang="cs-CZ"/>
              </a:p>
            </p:txBody>
          </p:sp>
          <p:sp>
            <p:nvSpPr>
              <p:cNvPr id="33" name="Line 64"/>
              <p:cNvSpPr>
                <a:spLocks noChangeShapeType="1"/>
              </p:cNvSpPr>
              <p:nvPr/>
            </p:nvSpPr>
            <p:spPr bwMode="auto">
              <a:xfrm>
                <a:off x="2789" y="1344"/>
                <a:ext cx="0" cy="181"/>
              </a:xfrm>
              <a:prstGeom prst="line">
                <a:avLst/>
              </a:prstGeom>
              <a:noFill/>
              <a:ln w="28575">
                <a:solidFill>
                  <a:schemeClr val="accent6">
                    <a:lumMod val="60000"/>
                    <a:lumOff val="40000"/>
                  </a:schemeClr>
                </a:solidFill>
                <a:round/>
                <a:headEnd/>
                <a:tailEnd/>
              </a:ln>
            </p:spPr>
            <p:txBody>
              <a:bodyPr/>
              <a:lstStyle/>
              <a:p>
                <a:endParaRPr lang="cs-CZ"/>
              </a:p>
            </p:txBody>
          </p:sp>
          <p:sp>
            <p:nvSpPr>
              <p:cNvPr id="34" name="Line 65"/>
              <p:cNvSpPr>
                <a:spLocks noChangeShapeType="1"/>
              </p:cNvSpPr>
              <p:nvPr/>
            </p:nvSpPr>
            <p:spPr bwMode="auto">
              <a:xfrm>
                <a:off x="2971" y="1344"/>
                <a:ext cx="0" cy="181"/>
              </a:xfrm>
              <a:prstGeom prst="line">
                <a:avLst/>
              </a:prstGeom>
              <a:noFill/>
              <a:ln w="28575">
                <a:solidFill>
                  <a:schemeClr val="accent6">
                    <a:lumMod val="60000"/>
                    <a:lumOff val="40000"/>
                  </a:schemeClr>
                </a:solidFill>
                <a:round/>
                <a:headEnd/>
                <a:tailEnd/>
              </a:ln>
            </p:spPr>
            <p:txBody>
              <a:bodyPr/>
              <a:lstStyle/>
              <a:p>
                <a:endParaRPr lang="cs-CZ"/>
              </a:p>
            </p:txBody>
          </p:sp>
        </p:grpSp>
        <p:cxnSp>
          <p:nvCxnSpPr>
            <p:cNvPr id="22" name="Přímá spojovací šipka 21"/>
            <p:cNvCxnSpPr/>
            <p:nvPr/>
          </p:nvCxnSpPr>
          <p:spPr>
            <a:xfrm flipV="1">
              <a:off x="3995936" y="2348880"/>
              <a:ext cx="1152128" cy="864096"/>
            </a:xfrm>
            <a:prstGeom prst="straightConnector1">
              <a:avLst/>
            </a:prstGeom>
            <a:ln w="38100">
              <a:solidFill>
                <a:srgbClr val="C00000"/>
              </a:solidFill>
              <a:headEnd type="arrow"/>
              <a:tailEnd type="arrow"/>
            </a:ln>
          </p:spPr>
          <p:style>
            <a:lnRef idx="1">
              <a:schemeClr val="accent1"/>
            </a:lnRef>
            <a:fillRef idx="0">
              <a:schemeClr val="accent1"/>
            </a:fillRef>
            <a:effectRef idx="0">
              <a:schemeClr val="accent1"/>
            </a:effectRef>
            <a:fontRef idx="minor">
              <a:schemeClr val="tx1"/>
            </a:fontRef>
          </p:style>
        </p:cxnSp>
        <p:grpSp>
          <p:nvGrpSpPr>
            <p:cNvPr id="23" name="Skupina 28"/>
            <p:cNvGrpSpPr/>
            <p:nvPr/>
          </p:nvGrpSpPr>
          <p:grpSpPr>
            <a:xfrm>
              <a:off x="3419872" y="3356992"/>
              <a:ext cx="576064" cy="648072"/>
              <a:chOff x="4716016" y="4437112"/>
              <a:chExt cx="576064" cy="648072"/>
            </a:xfrm>
          </p:grpSpPr>
          <p:sp>
            <p:nvSpPr>
              <p:cNvPr id="24" name="Oblouk 23"/>
              <p:cNvSpPr/>
              <p:nvPr/>
            </p:nvSpPr>
            <p:spPr>
              <a:xfrm>
                <a:off x="4716016" y="4725144"/>
                <a:ext cx="216024" cy="216024"/>
              </a:xfrm>
              <a:prstGeom prst="arc">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5" name="Oblouk 24"/>
              <p:cNvSpPr/>
              <p:nvPr/>
            </p:nvSpPr>
            <p:spPr>
              <a:xfrm>
                <a:off x="4796408" y="4581128"/>
                <a:ext cx="279648" cy="440432"/>
              </a:xfrm>
              <a:prstGeom prst="arc">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26" name="Oblouk 25"/>
              <p:cNvSpPr/>
              <p:nvPr/>
            </p:nvSpPr>
            <p:spPr>
              <a:xfrm>
                <a:off x="4948808" y="4437112"/>
                <a:ext cx="343272" cy="648072"/>
              </a:xfrm>
              <a:prstGeom prst="arc">
                <a:avLst/>
              </a:prstGeom>
              <a:ln w="28575"/>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grpSp>
      </p:grpSp>
      <p:graphicFrame>
        <p:nvGraphicFramePr>
          <p:cNvPr id="43" name="Diagram 42"/>
          <p:cNvGraphicFramePr/>
          <p:nvPr/>
        </p:nvGraphicFramePr>
        <p:xfrm>
          <a:off x="3131840" y="332656"/>
          <a:ext cx="3096344" cy="108012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44" name="Rectangle 5"/>
          <p:cNvSpPr>
            <a:spLocks noChangeArrowheads="1"/>
          </p:cNvSpPr>
          <p:nvPr/>
        </p:nvSpPr>
        <p:spPr bwMode="auto">
          <a:xfrm>
            <a:off x="611560" y="1556792"/>
            <a:ext cx="2952129" cy="1224037"/>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a:lstStyle/>
          <a:p>
            <a:pPr marL="342900" indent="-342900">
              <a:spcBef>
                <a:spcPct val="20000"/>
              </a:spcBef>
              <a:buFontTx/>
              <a:buChar char="•"/>
            </a:pPr>
            <a:r>
              <a:rPr lang="cs-CZ" sz="2000" dirty="0"/>
              <a:t>Frekvenční multiplex</a:t>
            </a:r>
          </a:p>
          <a:p>
            <a:pPr marL="342900" indent="-342900">
              <a:spcBef>
                <a:spcPct val="20000"/>
              </a:spcBef>
              <a:buFontTx/>
              <a:buChar char="•"/>
            </a:pPr>
            <a:r>
              <a:rPr lang="cs-CZ" sz="2000" dirty="0"/>
              <a:t>Časový multiplex</a:t>
            </a:r>
          </a:p>
          <a:p>
            <a:pPr marL="342900" indent="-342900">
              <a:spcBef>
                <a:spcPct val="20000"/>
              </a:spcBef>
              <a:buFontTx/>
              <a:buChar char="•"/>
            </a:pPr>
            <a:r>
              <a:rPr lang="cs-CZ" sz="2000" dirty="0"/>
              <a:t>Statistický multiplex</a:t>
            </a:r>
          </a:p>
        </p:txBody>
      </p:sp>
      <p:sp>
        <p:nvSpPr>
          <p:cNvPr id="45" name="Obdélník 44"/>
          <p:cNvSpPr/>
          <p:nvPr/>
        </p:nvSpPr>
        <p:spPr>
          <a:xfrm>
            <a:off x="3707904" y="1484784"/>
            <a:ext cx="4968552" cy="151216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Zatrhněte, který multiplex používá GSM systém</a:t>
            </a:r>
          </a:p>
          <a:p>
            <a:pPr marL="342900" indent="-342900">
              <a:buFont typeface="+mj-lt"/>
              <a:buAutoNum type="arabicPeriod"/>
            </a:pPr>
            <a:r>
              <a:rPr lang="cs-CZ" dirty="0" smtClean="0"/>
              <a:t>Jaké rozhraní je v tomto systému využíváno pro mobilní přenos dat?</a:t>
            </a:r>
          </a:p>
          <a:p>
            <a:pPr marL="342900" indent="-342900">
              <a:buFont typeface="+mj-lt"/>
              <a:buAutoNum type="arabicPeriod"/>
            </a:pPr>
            <a:r>
              <a:rPr lang="cs-CZ" dirty="0" smtClean="0"/>
              <a:t>Kde se zřizují základnové stanice (BTS)?</a:t>
            </a:r>
            <a:endParaRPr lang="cs-CZ" dirty="0"/>
          </a:p>
        </p:txBody>
      </p:sp>
      <p:sp>
        <p:nvSpPr>
          <p:cNvPr id="46" name="Tlačítko akce: Dopředu nebo Další 45">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xit" presetSubtype="10" fill="hold" grpId="0" nodeType="clickEffect">
                                  <p:stCondLst>
                                    <p:cond delay="0"/>
                                  </p:stCondLst>
                                  <p:childTnLst>
                                    <p:animEffect transition="out" filter="blinds(horizontal)">
                                      <p:cBhvr>
                                        <p:cTn id="6" dur="500"/>
                                        <p:tgtEl>
                                          <p:spTgt spid="44"/>
                                        </p:tgtEl>
                                      </p:cBhvr>
                                    </p:animEffect>
                                    <p:set>
                                      <p:cBhvr>
                                        <p:cTn id="7" dur="1" fill="hold">
                                          <p:stCondLst>
                                            <p:cond delay="499"/>
                                          </p:stCondLst>
                                        </p:cTn>
                                        <p:tgtEl>
                                          <p:spTgt spid="4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18"/>
                                        </p:tgtEl>
                                        <p:attrNameLst>
                                          <p:attrName>style.visibility</p:attrName>
                                        </p:attrNameLst>
                                      </p:cBhvr>
                                      <p:to>
                                        <p:strVal val="visible"/>
                                      </p:to>
                                    </p:set>
                                    <p:animEffect transition="in" filter="blinds(horizontal)">
                                      <p:cBhvr>
                                        <p:cTn id="12" dur="500"/>
                                        <p:tgtEl>
                                          <p:spTgt spid="18"/>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19"/>
                                        </p:tgtEl>
                                        <p:attrNameLst>
                                          <p:attrName>style.visibility</p:attrName>
                                        </p:attrNameLst>
                                      </p:cBhvr>
                                      <p:to>
                                        <p:strVal val="visible"/>
                                      </p:to>
                                    </p:set>
                                    <p:animEffect transition="in" filter="blinds(horizontal)">
                                      <p:cBhvr>
                                        <p:cTn id="1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animBg="1"/>
      <p:bldP spid="44"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850424"/>
          </a:xfrm>
        </p:spPr>
        <p:txBody>
          <a:bodyPr/>
          <a:lstStyle/>
          <a:p>
            <a:r>
              <a:rPr lang="cs-CZ" dirty="0" smtClean="0"/>
              <a:t>Uspořádání</a:t>
            </a:r>
            <a:endParaRPr lang="cs-CZ" dirty="0"/>
          </a:p>
        </p:txBody>
      </p:sp>
      <p:grpSp>
        <p:nvGrpSpPr>
          <p:cNvPr id="3" name="Group 4"/>
          <p:cNvGrpSpPr>
            <a:grpSpLocks/>
          </p:cNvGrpSpPr>
          <p:nvPr/>
        </p:nvGrpSpPr>
        <p:grpSpPr bwMode="auto">
          <a:xfrm>
            <a:off x="1115616" y="2420888"/>
            <a:ext cx="7488311" cy="2592239"/>
            <a:chOff x="385" y="1344"/>
            <a:chExt cx="4899" cy="1814"/>
          </a:xfrm>
        </p:grpSpPr>
        <p:grpSp>
          <p:nvGrpSpPr>
            <p:cNvPr id="4" name="Group 5"/>
            <p:cNvGrpSpPr>
              <a:grpSpLocks/>
            </p:cNvGrpSpPr>
            <p:nvPr/>
          </p:nvGrpSpPr>
          <p:grpSpPr bwMode="auto">
            <a:xfrm>
              <a:off x="1429" y="2115"/>
              <a:ext cx="2177" cy="680"/>
              <a:chOff x="340" y="1298"/>
              <a:chExt cx="2177" cy="680"/>
            </a:xfrm>
          </p:grpSpPr>
          <p:sp>
            <p:nvSpPr>
              <p:cNvPr id="19" name="Rectangle 6"/>
              <p:cNvSpPr>
                <a:spLocks noChangeArrowheads="1"/>
              </p:cNvSpPr>
              <p:nvPr/>
            </p:nvSpPr>
            <p:spPr bwMode="auto">
              <a:xfrm>
                <a:off x="340" y="1616"/>
                <a:ext cx="680" cy="91"/>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20" name="Rectangle 7"/>
              <p:cNvSpPr>
                <a:spLocks noChangeArrowheads="1"/>
              </p:cNvSpPr>
              <p:nvPr/>
            </p:nvSpPr>
            <p:spPr bwMode="auto">
              <a:xfrm>
                <a:off x="340" y="1434"/>
                <a:ext cx="680" cy="91"/>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21" name="Rectangle 8"/>
              <p:cNvSpPr>
                <a:spLocks noChangeArrowheads="1"/>
              </p:cNvSpPr>
              <p:nvPr/>
            </p:nvSpPr>
            <p:spPr bwMode="auto">
              <a:xfrm>
                <a:off x="340" y="1797"/>
                <a:ext cx="680" cy="91"/>
              </a:xfrm>
              <a:prstGeom prst="rect">
                <a:avLst/>
              </a:prstGeom>
              <a:solidFill>
                <a:schemeClr val="folHlink"/>
              </a:solidFill>
              <a:ln w="9525">
                <a:solidFill>
                  <a:schemeClr val="tx1"/>
                </a:solidFill>
                <a:miter lim="800000"/>
                <a:headEnd/>
                <a:tailEnd/>
              </a:ln>
            </p:spPr>
            <p:txBody>
              <a:bodyPr wrap="none" anchor="ctr"/>
              <a:lstStyle/>
              <a:p>
                <a:endParaRPr lang="cs-CZ"/>
              </a:p>
            </p:txBody>
          </p:sp>
          <p:sp>
            <p:nvSpPr>
              <p:cNvPr id="22" name="AutoShape 9"/>
              <p:cNvSpPr>
                <a:spLocks noChangeArrowheads="1"/>
              </p:cNvSpPr>
              <p:nvPr/>
            </p:nvSpPr>
            <p:spPr bwMode="auto">
              <a:xfrm rot="5400000">
                <a:off x="1112" y="1116"/>
                <a:ext cx="680" cy="1044"/>
              </a:xfrm>
              <a:prstGeom prst="can">
                <a:avLst>
                  <a:gd name="adj" fmla="val 38382"/>
                </a:avLst>
              </a:prstGeom>
              <a:solidFill>
                <a:schemeClr val="accent1"/>
              </a:solidFill>
              <a:ln w="9525">
                <a:solidFill>
                  <a:schemeClr val="tx1"/>
                </a:solidFill>
                <a:round/>
                <a:headEnd/>
                <a:tailEnd/>
              </a:ln>
            </p:spPr>
            <p:txBody>
              <a:bodyPr wrap="none" anchor="ctr"/>
              <a:lstStyle/>
              <a:p>
                <a:endParaRPr lang="cs-CZ"/>
              </a:p>
            </p:txBody>
          </p:sp>
          <p:sp>
            <p:nvSpPr>
              <p:cNvPr id="23" name="Rectangle 10"/>
              <p:cNvSpPr>
                <a:spLocks noChangeArrowheads="1"/>
              </p:cNvSpPr>
              <p:nvPr/>
            </p:nvSpPr>
            <p:spPr bwMode="auto">
              <a:xfrm>
                <a:off x="1837" y="1434"/>
                <a:ext cx="680" cy="91"/>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24" name="Rectangle 11"/>
              <p:cNvSpPr>
                <a:spLocks noChangeArrowheads="1"/>
              </p:cNvSpPr>
              <p:nvPr/>
            </p:nvSpPr>
            <p:spPr bwMode="auto">
              <a:xfrm>
                <a:off x="1837" y="1616"/>
                <a:ext cx="680" cy="91"/>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25" name="Rectangle 12"/>
              <p:cNvSpPr>
                <a:spLocks noChangeArrowheads="1"/>
              </p:cNvSpPr>
              <p:nvPr/>
            </p:nvSpPr>
            <p:spPr bwMode="auto">
              <a:xfrm>
                <a:off x="1837" y="1797"/>
                <a:ext cx="680" cy="91"/>
              </a:xfrm>
              <a:prstGeom prst="rect">
                <a:avLst/>
              </a:prstGeom>
              <a:solidFill>
                <a:schemeClr val="folHlink"/>
              </a:solidFill>
              <a:ln w="9525">
                <a:solidFill>
                  <a:schemeClr val="tx1"/>
                </a:solidFill>
                <a:miter lim="800000"/>
                <a:headEnd/>
                <a:tailEnd/>
              </a:ln>
            </p:spPr>
            <p:txBody>
              <a:bodyPr wrap="none" anchor="ctr"/>
              <a:lstStyle/>
              <a:p>
                <a:endParaRPr lang="cs-CZ"/>
              </a:p>
            </p:txBody>
          </p:sp>
        </p:grpSp>
        <p:sp>
          <p:nvSpPr>
            <p:cNvPr id="5" name="AutoShape 13"/>
            <p:cNvSpPr>
              <a:spLocks noChangeArrowheads="1"/>
            </p:cNvSpPr>
            <p:nvPr/>
          </p:nvSpPr>
          <p:spPr bwMode="auto">
            <a:xfrm>
              <a:off x="2154" y="1344"/>
              <a:ext cx="1361" cy="454"/>
            </a:xfrm>
            <a:prstGeom prst="wedgeRoundRectCallout">
              <a:avLst>
                <a:gd name="adj1" fmla="val -42875"/>
                <a:gd name="adj2" fmla="val 122907"/>
                <a:gd name="adj3" fmla="val 16667"/>
              </a:avLst>
            </a:prstGeom>
            <a:solidFill>
              <a:schemeClr val="bg1"/>
            </a:solidFill>
            <a:ln w="9525">
              <a:solidFill>
                <a:schemeClr val="tx1"/>
              </a:solidFill>
              <a:miter lim="800000"/>
              <a:headEnd/>
              <a:tailEnd/>
            </a:ln>
          </p:spPr>
          <p:txBody>
            <a:bodyPr/>
            <a:lstStyle/>
            <a:p>
              <a:pPr algn="ctr"/>
              <a:r>
                <a:rPr lang="cs-CZ" sz="1800"/>
                <a:t>Přenosová cesta</a:t>
              </a:r>
            </a:p>
          </p:txBody>
        </p:sp>
        <p:sp>
          <p:nvSpPr>
            <p:cNvPr id="6" name="Rectangle 14"/>
            <p:cNvSpPr>
              <a:spLocks noChangeArrowheads="1"/>
            </p:cNvSpPr>
            <p:nvPr/>
          </p:nvSpPr>
          <p:spPr bwMode="auto">
            <a:xfrm>
              <a:off x="385" y="1752"/>
              <a:ext cx="408" cy="363"/>
            </a:xfrm>
            <a:prstGeom prst="rect">
              <a:avLst/>
            </a:prstGeom>
            <a:solidFill>
              <a:schemeClr val="accent2"/>
            </a:solidFill>
            <a:ln w="9525">
              <a:solidFill>
                <a:schemeClr val="tx1"/>
              </a:solidFill>
              <a:miter lim="800000"/>
              <a:headEnd/>
              <a:tailEnd/>
            </a:ln>
          </p:spPr>
          <p:txBody>
            <a:bodyPr wrap="none" anchor="ctr"/>
            <a:lstStyle/>
            <a:p>
              <a:pPr algn="ctr"/>
              <a:r>
                <a:rPr lang="cs-CZ" sz="1800" b="1">
                  <a:solidFill>
                    <a:schemeClr val="bg1"/>
                  </a:solidFill>
                </a:rPr>
                <a:t>A</a:t>
              </a:r>
            </a:p>
          </p:txBody>
        </p:sp>
        <p:sp>
          <p:nvSpPr>
            <p:cNvPr id="7" name="Rectangle 15"/>
            <p:cNvSpPr>
              <a:spLocks noChangeArrowheads="1"/>
            </p:cNvSpPr>
            <p:nvPr/>
          </p:nvSpPr>
          <p:spPr bwMode="auto">
            <a:xfrm>
              <a:off x="385" y="2251"/>
              <a:ext cx="408" cy="363"/>
            </a:xfrm>
            <a:prstGeom prst="rect">
              <a:avLst/>
            </a:prstGeom>
            <a:solidFill>
              <a:schemeClr val="accent1"/>
            </a:solidFill>
            <a:ln w="9525">
              <a:solidFill>
                <a:schemeClr val="tx1"/>
              </a:solidFill>
              <a:miter lim="800000"/>
              <a:headEnd/>
              <a:tailEnd/>
            </a:ln>
          </p:spPr>
          <p:txBody>
            <a:bodyPr wrap="none" anchor="ctr"/>
            <a:lstStyle/>
            <a:p>
              <a:pPr algn="ctr"/>
              <a:r>
                <a:rPr lang="cs-CZ" sz="1800" b="1"/>
                <a:t>B</a:t>
              </a:r>
            </a:p>
          </p:txBody>
        </p:sp>
        <p:sp>
          <p:nvSpPr>
            <p:cNvPr id="8" name="Rectangle 16"/>
            <p:cNvSpPr>
              <a:spLocks noChangeArrowheads="1"/>
            </p:cNvSpPr>
            <p:nvPr/>
          </p:nvSpPr>
          <p:spPr bwMode="auto">
            <a:xfrm>
              <a:off x="385" y="2750"/>
              <a:ext cx="408" cy="363"/>
            </a:xfrm>
            <a:prstGeom prst="rect">
              <a:avLst/>
            </a:prstGeom>
            <a:solidFill>
              <a:schemeClr val="folHlink"/>
            </a:solidFill>
            <a:ln w="9525">
              <a:solidFill>
                <a:schemeClr val="tx1"/>
              </a:solidFill>
              <a:miter lim="800000"/>
              <a:headEnd/>
              <a:tailEnd/>
            </a:ln>
          </p:spPr>
          <p:txBody>
            <a:bodyPr wrap="none" anchor="ctr"/>
            <a:lstStyle/>
            <a:p>
              <a:pPr algn="ctr"/>
              <a:r>
                <a:rPr lang="cs-CZ" sz="1800" b="1"/>
                <a:t>C</a:t>
              </a:r>
            </a:p>
          </p:txBody>
        </p:sp>
        <p:sp>
          <p:nvSpPr>
            <p:cNvPr id="9" name="Line 17"/>
            <p:cNvSpPr>
              <a:spLocks noChangeShapeType="1"/>
            </p:cNvSpPr>
            <p:nvPr/>
          </p:nvSpPr>
          <p:spPr bwMode="auto">
            <a:xfrm>
              <a:off x="793" y="1933"/>
              <a:ext cx="590" cy="363"/>
            </a:xfrm>
            <a:prstGeom prst="line">
              <a:avLst/>
            </a:prstGeom>
            <a:noFill/>
            <a:ln w="9525">
              <a:solidFill>
                <a:schemeClr val="tx1"/>
              </a:solidFill>
              <a:round/>
              <a:headEnd/>
              <a:tailEnd type="triangle" w="med" len="med"/>
            </a:ln>
          </p:spPr>
          <p:txBody>
            <a:bodyPr/>
            <a:lstStyle/>
            <a:p>
              <a:endParaRPr lang="cs-CZ"/>
            </a:p>
          </p:txBody>
        </p:sp>
        <p:sp>
          <p:nvSpPr>
            <p:cNvPr id="10" name="Line 18"/>
            <p:cNvSpPr>
              <a:spLocks noChangeShapeType="1"/>
            </p:cNvSpPr>
            <p:nvPr/>
          </p:nvSpPr>
          <p:spPr bwMode="auto">
            <a:xfrm>
              <a:off x="793" y="2432"/>
              <a:ext cx="590" cy="0"/>
            </a:xfrm>
            <a:prstGeom prst="line">
              <a:avLst/>
            </a:prstGeom>
            <a:noFill/>
            <a:ln w="9525">
              <a:solidFill>
                <a:schemeClr val="tx1"/>
              </a:solidFill>
              <a:round/>
              <a:headEnd/>
              <a:tailEnd type="triangle" w="med" len="med"/>
            </a:ln>
          </p:spPr>
          <p:txBody>
            <a:bodyPr/>
            <a:lstStyle/>
            <a:p>
              <a:endParaRPr lang="cs-CZ"/>
            </a:p>
          </p:txBody>
        </p:sp>
        <p:sp>
          <p:nvSpPr>
            <p:cNvPr id="11" name="Line 19"/>
            <p:cNvSpPr>
              <a:spLocks noChangeShapeType="1"/>
            </p:cNvSpPr>
            <p:nvPr/>
          </p:nvSpPr>
          <p:spPr bwMode="auto">
            <a:xfrm flipV="1">
              <a:off x="793" y="2659"/>
              <a:ext cx="590" cy="272"/>
            </a:xfrm>
            <a:prstGeom prst="line">
              <a:avLst/>
            </a:prstGeom>
            <a:noFill/>
            <a:ln w="9525">
              <a:solidFill>
                <a:schemeClr val="tx1"/>
              </a:solidFill>
              <a:round/>
              <a:headEnd/>
              <a:tailEnd type="triangle" w="med" len="med"/>
            </a:ln>
          </p:spPr>
          <p:txBody>
            <a:bodyPr/>
            <a:lstStyle/>
            <a:p>
              <a:endParaRPr lang="cs-CZ"/>
            </a:p>
          </p:txBody>
        </p:sp>
        <p:sp>
          <p:nvSpPr>
            <p:cNvPr id="12" name="Rectangle 20"/>
            <p:cNvSpPr>
              <a:spLocks noChangeArrowheads="1"/>
            </p:cNvSpPr>
            <p:nvPr/>
          </p:nvSpPr>
          <p:spPr bwMode="auto">
            <a:xfrm>
              <a:off x="4876" y="1797"/>
              <a:ext cx="408" cy="363"/>
            </a:xfrm>
            <a:prstGeom prst="rect">
              <a:avLst/>
            </a:prstGeom>
            <a:solidFill>
              <a:schemeClr val="accent2"/>
            </a:solidFill>
            <a:ln w="9525">
              <a:solidFill>
                <a:schemeClr val="tx1"/>
              </a:solidFill>
              <a:miter lim="800000"/>
              <a:headEnd/>
              <a:tailEnd/>
            </a:ln>
          </p:spPr>
          <p:txBody>
            <a:bodyPr wrap="none" anchor="ctr"/>
            <a:lstStyle/>
            <a:p>
              <a:pPr algn="ctr"/>
              <a:r>
                <a:rPr lang="cs-CZ" sz="1800" b="1">
                  <a:solidFill>
                    <a:schemeClr val="bg1"/>
                  </a:solidFill>
                </a:rPr>
                <a:t>A</a:t>
              </a:r>
            </a:p>
          </p:txBody>
        </p:sp>
        <p:sp>
          <p:nvSpPr>
            <p:cNvPr id="13" name="Rectangle 21"/>
            <p:cNvSpPr>
              <a:spLocks noChangeArrowheads="1"/>
            </p:cNvSpPr>
            <p:nvPr/>
          </p:nvSpPr>
          <p:spPr bwMode="auto">
            <a:xfrm>
              <a:off x="4876" y="2296"/>
              <a:ext cx="408" cy="363"/>
            </a:xfrm>
            <a:prstGeom prst="rect">
              <a:avLst/>
            </a:prstGeom>
            <a:solidFill>
              <a:schemeClr val="accent1"/>
            </a:solidFill>
            <a:ln w="9525">
              <a:solidFill>
                <a:schemeClr val="tx1"/>
              </a:solidFill>
              <a:miter lim="800000"/>
              <a:headEnd/>
              <a:tailEnd/>
            </a:ln>
          </p:spPr>
          <p:txBody>
            <a:bodyPr wrap="none" anchor="ctr"/>
            <a:lstStyle/>
            <a:p>
              <a:pPr algn="ctr"/>
              <a:r>
                <a:rPr lang="cs-CZ" sz="1800" b="1"/>
                <a:t>B</a:t>
              </a:r>
            </a:p>
          </p:txBody>
        </p:sp>
        <p:sp>
          <p:nvSpPr>
            <p:cNvPr id="14" name="Rectangle 22"/>
            <p:cNvSpPr>
              <a:spLocks noChangeArrowheads="1"/>
            </p:cNvSpPr>
            <p:nvPr/>
          </p:nvSpPr>
          <p:spPr bwMode="auto">
            <a:xfrm>
              <a:off x="4876" y="2795"/>
              <a:ext cx="408" cy="363"/>
            </a:xfrm>
            <a:prstGeom prst="rect">
              <a:avLst/>
            </a:prstGeom>
            <a:solidFill>
              <a:schemeClr val="folHlink"/>
            </a:solidFill>
            <a:ln w="9525">
              <a:solidFill>
                <a:schemeClr val="tx1"/>
              </a:solidFill>
              <a:miter lim="800000"/>
              <a:headEnd/>
              <a:tailEnd/>
            </a:ln>
          </p:spPr>
          <p:txBody>
            <a:bodyPr wrap="none" anchor="ctr"/>
            <a:lstStyle/>
            <a:p>
              <a:pPr algn="ctr"/>
              <a:r>
                <a:rPr lang="cs-CZ" sz="1800" b="1"/>
                <a:t>C</a:t>
              </a:r>
            </a:p>
          </p:txBody>
        </p:sp>
        <p:sp>
          <p:nvSpPr>
            <p:cNvPr id="15" name="Line 23"/>
            <p:cNvSpPr>
              <a:spLocks noChangeShapeType="1"/>
            </p:cNvSpPr>
            <p:nvPr/>
          </p:nvSpPr>
          <p:spPr bwMode="auto">
            <a:xfrm flipV="1">
              <a:off x="3606" y="1979"/>
              <a:ext cx="1270" cy="272"/>
            </a:xfrm>
            <a:prstGeom prst="line">
              <a:avLst/>
            </a:prstGeom>
            <a:noFill/>
            <a:ln w="9525">
              <a:solidFill>
                <a:schemeClr val="tx1"/>
              </a:solidFill>
              <a:round/>
              <a:headEnd/>
              <a:tailEnd type="triangle" w="med" len="med"/>
            </a:ln>
          </p:spPr>
          <p:txBody>
            <a:bodyPr/>
            <a:lstStyle/>
            <a:p>
              <a:endParaRPr lang="cs-CZ"/>
            </a:p>
          </p:txBody>
        </p:sp>
        <p:sp>
          <p:nvSpPr>
            <p:cNvPr id="16" name="Line 24"/>
            <p:cNvSpPr>
              <a:spLocks noChangeShapeType="1"/>
            </p:cNvSpPr>
            <p:nvPr/>
          </p:nvSpPr>
          <p:spPr bwMode="auto">
            <a:xfrm>
              <a:off x="3606" y="2478"/>
              <a:ext cx="1270" cy="0"/>
            </a:xfrm>
            <a:prstGeom prst="line">
              <a:avLst/>
            </a:prstGeom>
            <a:noFill/>
            <a:ln w="9525">
              <a:solidFill>
                <a:schemeClr val="tx1"/>
              </a:solidFill>
              <a:round/>
              <a:headEnd/>
              <a:tailEnd type="triangle" w="med" len="med"/>
            </a:ln>
          </p:spPr>
          <p:txBody>
            <a:bodyPr/>
            <a:lstStyle/>
            <a:p>
              <a:endParaRPr lang="cs-CZ"/>
            </a:p>
          </p:txBody>
        </p:sp>
        <p:sp>
          <p:nvSpPr>
            <p:cNvPr id="17" name="Line 25"/>
            <p:cNvSpPr>
              <a:spLocks noChangeShapeType="1"/>
            </p:cNvSpPr>
            <p:nvPr/>
          </p:nvSpPr>
          <p:spPr bwMode="auto">
            <a:xfrm>
              <a:off x="3606" y="2659"/>
              <a:ext cx="1270" cy="317"/>
            </a:xfrm>
            <a:prstGeom prst="line">
              <a:avLst/>
            </a:prstGeom>
            <a:noFill/>
            <a:ln w="9525">
              <a:solidFill>
                <a:schemeClr val="tx1"/>
              </a:solidFill>
              <a:round/>
              <a:headEnd/>
              <a:tailEnd type="triangle" w="med" len="med"/>
            </a:ln>
          </p:spPr>
          <p:txBody>
            <a:bodyPr/>
            <a:lstStyle/>
            <a:p>
              <a:endParaRPr lang="cs-CZ"/>
            </a:p>
          </p:txBody>
        </p:sp>
        <p:sp>
          <p:nvSpPr>
            <p:cNvPr id="18" name="AutoShape 26"/>
            <p:cNvSpPr>
              <a:spLocks noChangeArrowheads="1"/>
            </p:cNvSpPr>
            <p:nvPr/>
          </p:nvSpPr>
          <p:spPr bwMode="auto">
            <a:xfrm>
              <a:off x="3742" y="1344"/>
              <a:ext cx="997" cy="453"/>
            </a:xfrm>
            <a:prstGeom prst="wedgeRoundRectCallout">
              <a:avLst>
                <a:gd name="adj1" fmla="val -97042"/>
                <a:gd name="adj2" fmla="val 155958"/>
                <a:gd name="adj3" fmla="val 16667"/>
              </a:avLst>
            </a:prstGeom>
            <a:solidFill>
              <a:schemeClr val="bg1"/>
            </a:solidFill>
            <a:ln w="9525">
              <a:solidFill>
                <a:schemeClr val="tx1"/>
              </a:solidFill>
              <a:miter lim="800000"/>
              <a:headEnd/>
              <a:tailEnd/>
            </a:ln>
          </p:spPr>
          <p:txBody>
            <a:bodyPr/>
            <a:lstStyle/>
            <a:p>
              <a:pPr algn="ctr"/>
              <a:r>
                <a:rPr lang="cs-CZ" sz="1800" dirty="0"/>
                <a:t>Dílčí okruhy (kanály)</a:t>
              </a:r>
            </a:p>
          </p:txBody>
        </p:sp>
      </p:grpSp>
      <p:sp>
        <p:nvSpPr>
          <p:cNvPr id="26" name="Text Box 28"/>
          <p:cNvSpPr txBox="1">
            <a:spLocks noChangeArrowheads="1"/>
          </p:cNvSpPr>
          <p:nvPr/>
        </p:nvSpPr>
        <p:spPr bwMode="auto">
          <a:xfrm>
            <a:off x="1115616" y="5517232"/>
            <a:ext cx="7776864" cy="1077218"/>
          </a:xfrm>
          <a:prstGeom prst="rect">
            <a:avLst/>
          </a:prstGeom>
          <a:noFill/>
          <a:ln w="9525">
            <a:noFill/>
            <a:miter lim="800000"/>
            <a:headEnd/>
            <a:tailEnd/>
          </a:ln>
        </p:spPr>
        <p:txBody>
          <a:bodyPr wrap="square">
            <a:spAutoFit/>
          </a:bodyPr>
          <a:lstStyle/>
          <a:p>
            <a:pPr>
              <a:buFontTx/>
              <a:buChar char="•"/>
            </a:pPr>
            <a:r>
              <a:rPr lang="cs-CZ" sz="1600" dirty="0"/>
              <a:t>Data se chovají jako  souvislý proud, nemusí být nijak členěna</a:t>
            </a:r>
          </a:p>
          <a:p>
            <a:pPr>
              <a:buFontTx/>
              <a:buChar char="•"/>
            </a:pPr>
            <a:r>
              <a:rPr lang="cs-CZ" sz="1600" dirty="0"/>
              <a:t>Nemusí být nijak identifikována (příjemce je na druhém konci dílčího okruhu</a:t>
            </a:r>
          </a:p>
          <a:p>
            <a:pPr>
              <a:buFontTx/>
              <a:buChar char="•"/>
            </a:pPr>
            <a:r>
              <a:rPr lang="cs-CZ" sz="1600" dirty="0"/>
              <a:t>Data do jedné strany přenosové cesty vstupují, z druhé rovnoměrně vystupují</a:t>
            </a:r>
          </a:p>
          <a:p>
            <a:pPr>
              <a:buFontTx/>
              <a:buChar char="•"/>
            </a:pPr>
            <a:r>
              <a:rPr lang="cs-CZ" sz="1600" dirty="0"/>
              <a:t>Přenosová kapacita je pevně dána</a:t>
            </a:r>
          </a:p>
        </p:txBody>
      </p:sp>
      <p:sp>
        <p:nvSpPr>
          <p:cNvPr id="27" name="Text Box 29"/>
          <p:cNvSpPr txBox="1">
            <a:spLocks noChangeArrowheads="1"/>
          </p:cNvSpPr>
          <p:nvPr/>
        </p:nvSpPr>
        <p:spPr bwMode="auto">
          <a:xfrm>
            <a:off x="1716087" y="5085184"/>
            <a:ext cx="6358087" cy="369332"/>
          </a:xfrm>
          <a:prstGeom prst="rect">
            <a:avLst/>
          </a:prstGeom>
          <a:ln>
            <a:headEnd/>
            <a:tailEnd/>
          </a:ln>
        </p:spPr>
        <p:style>
          <a:lnRef idx="2">
            <a:schemeClr val="accent2"/>
          </a:lnRef>
          <a:fillRef idx="1">
            <a:schemeClr val="lt1"/>
          </a:fillRef>
          <a:effectRef idx="0">
            <a:schemeClr val="accent2"/>
          </a:effectRef>
          <a:fontRef idx="minor">
            <a:schemeClr val="dk1"/>
          </a:fontRef>
        </p:style>
        <p:txBody>
          <a:bodyPr wrap="none">
            <a:spAutoFit/>
          </a:bodyPr>
          <a:lstStyle/>
          <a:p>
            <a:pPr algn="ctr"/>
            <a:r>
              <a:rPr lang="cs-CZ" sz="1800" dirty="0"/>
              <a:t>Nevýhoda – neumí hospodařit s dostupnou přenosovou kapacitou</a:t>
            </a:r>
          </a:p>
        </p:txBody>
      </p:sp>
      <p:sp>
        <p:nvSpPr>
          <p:cNvPr id="28" name="Text Box 2"/>
          <p:cNvSpPr txBox="1">
            <a:spLocks noChangeArrowheads="1"/>
          </p:cNvSpPr>
          <p:nvPr/>
        </p:nvSpPr>
        <p:spPr bwMode="auto">
          <a:xfrm>
            <a:off x="1115616" y="1124744"/>
            <a:ext cx="7704856" cy="1077218"/>
          </a:xfrm>
          <a:prstGeom prst="rect">
            <a:avLst/>
          </a:prstGeom>
          <a:noFill/>
          <a:ln w="9525">
            <a:noFill/>
            <a:miter lim="800000"/>
            <a:headEnd/>
            <a:tailEnd/>
          </a:ln>
        </p:spPr>
        <p:txBody>
          <a:bodyPr wrap="square">
            <a:spAutoFit/>
          </a:bodyPr>
          <a:lstStyle/>
          <a:p>
            <a:r>
              <a:rPr lang="cs-CZ" sz="1600" dirty="0"/>
              <a:t>Tyto sítě používají k vysílání pásma </a:t>
            </a:r>
            <a:r>
              <a:rPr lang="cs-CZ" sz="1600" b="1" dirty="0"/>
              <a:t>900 a 1800 MHz</a:t>
            </a:r>
            <a:r>
              <a:rPr lang="cs-CZ" sz="1600" dirty="0"/>
              <a:t> v Evropě a </a:t>
            </a:r>
            <a:r>
              <a:rPr lang="cs-CZ" sz="1600" b="1" dirty="0"/>
              <a:t>1900 MHz</a:t>
            </a:r>
            <a:r>
              <a:rPr lang="cs-CZ" sz="1600" dirty="0"/>
              <a:t> v Severní Americe. Označení „pásmo“ se používá proto, že skutečně používané frekvence se pohybují právě okolo této hodnoty. V GSM síti se vždy liší frekvence na které komunikuje MS s BTS (tzv. </a:t>
            </a:r>
            <a:r>
              <a:rPr lang="cs-CZ" sz="1600" i="1" dirty="0" err="1"/>
              <a:t>uplink</a:t>
            </a:r>
            <a:r>
              <a:rPr lang="cs-CZ" sz="1600" dirty="0"/>
              <a:t>), a frekvence, na které komunikuje BTS s MS (tzv. </a:t>
            </a:r>
            <a:r>
              <a:rPr lang="cs-CZ" sz="1600" i="1" dirty="0" err="1"/>
              <a:t>downlink</a:t>
            </a:r>
            <a:r>
              <a:rPr lang="cs-CZ" sz="1600" dirty="0"/>
              <a:t>).</a:t>
            </a:r>
          </a:p>
        </p:txBody>
      </p:sp>
      <p:sp>
        <p:nvSpPr>
          <p:cNvPr id="29" name="Šipka doprava 28"/>
          <p:cNvSpPr/>
          <p:nvPr/>
        </p:nvSpPr>
        <p:spPr>
          <a:xfrm>
            <a:off x="1331640" y="2204864"/>
            <a:ext cx="2160240" cy="936104"/>
          </a:xfrm>
          <a:prstGeom prst="rightArrow">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cs-CZ" dirty="0" smtClean="0"/>
              <a:t>Přepínání okruhů</a:t>
            </a:r>
            <a:endParaRPr lang="cs-CZ" dirty="0"/>
          </a:p>
        </p:txBody>
      </p:sp>
      <p:sp>
        <p:nvSpPr>
          <p:cNvPr id="30" name="Obdélník 29"/>
          <p:cNvSpPr/>
          <p:nvPr/>
        </p:nvSpPr>
        <p:spPr>
          <a:xfrm>
            <a:off x="1115616" y="1052736"/>
            <a:ext cx="7704856" cy="1152128"/>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Jaká vysílací pásma jsou využívána v Evropě?</a:t>
            </a:r>
          </a:p>
          <a:p>
            <a:pPr marL="342900" indent="-342900">
              <a:buFont typeface="+mj-lt"/>
              <a:buAutoNum type="arabicPeriod"/>
            </a:pPr>
            <a:r>
              <a:rPr lang="cs-CZ" dirty="0" smtClean="0"/>
              <a:t>Do pracovního listu napište hlavní nevýhodu přepínání okruhů</a:t>
            </a:r>
          </a:p>
          <a:p>
            <a:pPr marL="342900" indent="-342900">
              <a:buFont typeface="+mj-lt"/>
              <a:buAutoNum type="arabicPeriod"/>
            </a:pPr>
            <a:r>
              <a:rPr lang="cs-CZ" dirty="0" smtClean="0"/>
              <a:t>Popište způsob přenášení informací pomocí přepínání okruhů</a:t>
            </a:r>
            <a:endParaRPr lang="cs-CZ" dirty="0"/>
          </a:p>
        </p:txBody>
      </p:sp>
      <p:sp>
        <p:nvSpPr>
          <p:cNvPr id="31" name="Tlačítko akce: Dopředu nebo Další 30">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 presetClass="entr" presetSubtype="16" fill="hold" grpId="0" nodeType="clickEffect">
                                  <p:stCondLst>
                                    <p:cond delay="0"/>
                                  </p:stCondLst>
                                  <p:childTnLst>
                                    <p:set>
                                      <p:cBhvr>
                                        <p:cTn id="10" dur="1" fill="hold">
                                          <p:stCondLst>
                                            <p:cond delay="0"/>
                                          </p:stCondLst>
                                        </p:cTn>
                                        <p:tgtEl>
                                          <p:spTgt spid="26"/>
                                        </p:tgtEl>
                                        <p:attrNameLst>
                                          <p:attrName>style.visibility</p:attrName>
                                        </p:attrNameLst>
                                      </p:cBhvr>
                                      <p:to>
                                        <p:strVal val="visible"/>
                                      </p:to>
                                    </p:set>
                                    <p:animEffect transition="in" filter="box(in)">
                                      <p:cBhvr>
                                        <p:cTn id="11" dur="500"/>
                                        <p:tgtEl>
                                          <p:spTgt spid="26"/>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xit" presetSubtype="4" fill="hold" grpId="0" nodeType="clickEffect">
                                  <p:stCondLst>
                                    <p:cond delay="0"/>
                                  </p:stCondLst>
                                  <p:childTnLst>
                                    <p:anim calcmode="lin" valueType="num">
                                      <p:cBhvr additive="base">
                                        <p:cTn id="15" dur="500"/>
                                        <p:tgtEl>
                                          <p:spTgt spid="30"/>
                                        </p:tgtEl>
                                        <p:attrNameLst>
                                          <p:attrName>ppt_x</p:attrName>
                                        </p:attrNameLst>
                                      </p:cBhvr>
                                      <p:tavLst>
                                        <p:tav tm="0">
                                          <p:val>
                                            <p:strVal val="ppt_x"/>
                                          </p:val>
                                        </p:tav>
                                        <p:tav tm="100000">
                                          <p:val>
                                            <p:strVal val="ppt_x"/>
                                          </p:val>
                                        </p:tav>
                                      </p:tavLst>
                                    </p:anim>
                                    <p:anim calcmode="lin" valueType="num">
                                      <p:cBhvr additive="base">
                                        <p:cTn id="16" dur="500"/>
                                        <p:tgtEl>
                                          <p:spTgt spid="30"/>
                                        </p:tgtEl>
                                        <p:attrNameLst>
                                          <p:attrName>ppt_y</p:attrName>
                                        </p:attrNameLst>
                                      </p:cBhvr>
                                      <p:tavLst>
                                        <p:tav tm="0">
                                          <p:val>
                                            <p:strVal val="ppt_y"/>
                                          </p:val>
                                        </p:tav>
                                        <p:tav tm="100000">
                                          <p:val>
                                            <p:strVal val="1+ppt_h/2"/>
                                          </p:val>
                                        </p:tav>
                                      </p:tavLst>
                                    </p:anim>
                                    <p:set>
                                      <p:cBhvr>
                                        <p:cTn id="17" dur="1" fill="hold">
                                          <p:stCondLst>
                                            <p:cond delay="499"/>
                                          </p:stCondLst>
                                        </p:cTn>
                                        <p:tgtEl>
                                          <p:spTgt spid="3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 grpId="0"/>
      <p:bldP spid="27" grpId="0" animBg="1"/>
      <p:bldP spid="30"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ChangeArrowheads="1"/>
          </p:cNvSpPr>
          <p:nvPr/>
        </p:nvSpPr>
        <p:spPr bwMode="auto">
          <a:xfrm>
            <a:off x="0" y="2486025"/>
            <a:ext cx="9144000" cy="0"/>
          </a:xfrm>
          <a:prstGeom prst="rect">
            <a:avLst/>
          </a:prstGeom>
          <a:noFill/>
          <a:ln w="9525">
            <a:noFill/>
            <a:miter lim="800000"/>
            <a:headEnd/>
            <a:tailEnd/>
          </a:ln>
          <a:effectLst/>
        </p:spPr>
        <p:txBody>
          <a:bodyPr wrap="none" anchor="ctr">
            <a:spAutoFit/>
          </a:bodyPr>
          <a:lstStyle/>
          <a:p>
            <a:endParaRPr lang="cs-CZ"/>
          </a:p>
        </p:txBody>
      </p:sp>
      <p:graphicFrame>
        <p:nvGraphicFramePr>
          <p:cNvPr id="5123" name="Object 3"/>
          <p:cNvGraphicFramePr>
            <a:graphicFrameLocks noChangeAspect="1"/>
          </p:cNvGraphicFramePr>
          <p:nvPr/>
        </p:nvGraphicFramePr>
        <p:xfrm>
          <a:off x="1187624" y="1268760"/>
          <a:ext cx="6764088" cy="2232149"/>
        </p:xfrm>
        <a:graphic>
          <a:graphicData uri="http://schemas.openxmlformats.org/presentationml/2006/ole">
            <p:oleObj spid="_x0000_s1026" name="CorelDRAW" r:id="rId3" imgW="6644945" imgH="2413102" progId="">
              <p:embed/>
            </p:oleObj>
          </a:graphicData>
        </a:graphic>
      </p:graphicFrame>
      <p:sp>
        <p:nvSpPr>
          <p:cNvPr id="5124" name="Rectangle 4"/>
          <p:cNvSpPr>
            <a:spLocks noGrp="1" noChangeArrowheads="1"/>
          </p:cNvSpPr>
          <p:nvPr>
            <p:ph type="title" idx="4294967295"/>
          </p:nvPr>
        </p:nvSpPr>
        <p:spPr/>
        <p:txBody>
          <a:bodyPr/>
          <a:lstStyle/>
          <a:p>
            <a:r>
              <a:rPr lang="cs-CZ"/>
              <a:t>Časový multiplex</a:t>
            </a:r>
          </a:p>
        </p:txBody>
      </p:sp>
      <p:sp>
        <p:nvSpPr>
          <p:cNvPr id="5125" name="Text Box 5"/>
          <p:cNvSpPr txBox="1">
            <a:spLocks noChangeArrowheads="1"/>
          </p:cNvSpPr>
          <p:nvPr/>
        </p:nvSpPr>
        <p:spPr bwMode="auto">
          <a:xfrm>
            <a:off x="468313" y="3573463"/>
            <a:ext cx="8335962" cy="2289175"/>
          </a:xfrm>
          <a:prstGeom prst="rect">
            <a:avLst/>
          </a:prstGeom>
          <a:noFill/>
          <a:ln w="9525">
            <a:noFill/>
            <a:miter lim="800000"/>
            <a:headEnd/>
            <a:tailEnd/>
          </a:ln>
          <a:effectLst/>
        </p:spPr>
        <p:txBody>
          <a:bodyPr>
            <a:spAutoFit/>
          </a:bodyPr>
          <a:lstStyle/>
          <a:p>
            <a:r>
              <a:rPr lang="cs-CZ" dirty="0"/>
              <a:t>Představu časového multiplexu ukazuje horní obrázek. Vše je založeno na myšlence, že digitálně fungující přenosová cesta je pravidelně - podle předem známého a definovaného postupu - přidělována jednotlivým dílčím kanálům na předem známé a definované časové úseky. Obrázek ukazuje nejjednodušší případ, kdy jsou tyto úseky cyklické (každému kanálu na stejnou dobu).</a:t>
            </a:r>
          </a:p>
          <a:p>
            <a:r>
              <a:rPr lang="cs-CZ" dirty="0"/>
              <a:t>	Problém nastává, když jsou jednotlivé dílčí kanály vzniklé časovým multiplexem vytěžovány nerovnoměrně. Může se stát, že část přenosové </a:t>
            </a:r>
            <a:r>
              <a:rPr lang="cs-CZ" dirty="0" smtClean="0"/>
              <a:t>kapacity přidělené </a:t>
            </a:r>
            <a:r>
              <a:rPr lang="cs-CZ" dirty="0"/>
              <a:t>určitému kanálu nebude využita. </a:t>
            </a:r>
          </a:p>
        </p:txBody>
      </p:sp>
      <p:sp>
        <p:nvSpPr>
          <p:cNvPr id="8" name="Obdélník 7"/>
          <p:cNvSpPr/>
          <p:nvPr/>
        </p:nvSpPr>
        <p:spPr>
          <a:xfrm>
            <a:off x="539552" y="3573016"/>
            <a:ext cx="8352928" cy="266429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sz="2400" dirty="0" smtClean="0"/>
              <a:t>Charakterizujte časový multiplex</a:t>
            </a:r>
          </a:p>
          <a:p>
            <a:pPr marL="342900" indent="-342900">
              <a:buFont typeface="+mj-lt"/>
              <a:buAutoNum type="arabicPeriod"/>
            </a:pPr>
            <a:r>
              <a:rPr lang="cs-CZ" sz="2400" dirty="0" smtClean="0"/>
              <a:t>Je velikost časových slotů pevná?</a:t>
            </a:r>
          </a:p>
          <a:p>
            <a:pPr marL="342900" indent="-342900">
              <a:buFont typeface="+mj-lt"/>
              <a:buAutoNum type="arabicPeriod"/>
            </a:pPr>
            <a:r>
              <a:rPr lang="cs-CZ" sz="2400" dirty="0" smtClean="0"/>
              <a:t>Liší se tento způsob přenosu dat od protokolu TCP IP?</a:t>
            </a:r>
          </a:p>
        </p:txBody>
      </p:sp>
      <p:sp>
        <p:nvSpPr>
          <p:cNvPr id="9" name="Tlačítko akce: Dopředu nebo Další 8">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8"/>
                                        </p:tgtEl>
                                        <p:attrNameLst>
                                          <p:attrName>ppt_x</p:attrName>
                                        </p:attrNameLst>
                                      </p:cBhvr>
                                      <p:tavLst>
                                        <p:tav tm="0">
                                          <p:val>
                                            <p:strVal val="ppt_x"/>
                                          </p:val>
                                        </p:tav>
                                        <p:tav tm="100000">
                                          <p:val>
                                            <p:strVal val="ppt_x"/>
                                          </p:val>
                                        </p:tav>
                                      </p:tavLst>
                                    </p:anim>
                                    <p:anim calcmode="lin" valueType="num">
                                      <p:cBhvr additive="base">
                                        <p:cTn id="7" dur="500"/>
                                        <p:tgtEl>
                                          <p:spTgt spid="8"/>
                                        </p:tgtEl>
                                        <p:attrNameLst>
                                          <p:attrName>ppt_y</p:attrName>
                                        </p:attrNameLst>
                                      </p:cBhvr>
                                      <p:tavLst>
                                        <p:tav tm="0">
                                          <p:val>
                                            <p:strVal val="ppt_y"/>
                                          </p:val>
                                        </p:tav>
                                        <p:tav tm="100000">
                                          <p:val>
                                            <p:strVal val="1+ppt_h/2"/>
                                          </p:val>
                                        </p:tav>
                                      </p:tavLst>
                                    </p:anim>
                                    <p:set>
                                      <p:cBhvr>
                                        <p:cTn id="8"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78416"/>
          </a:xfrm>
        </p:spPr>
        <p:txBody>
          <a:bodyPr/>
          <a:lstStyle/>
          <a:p>
            <a:r>
              <a:rPr lang="cs-CZ" dirty="0" smtClean="0"/>
              <a:t>Struktura sítě</a:t>
            </a:r>
            <a:endParaRPr lang="cs-CZ" dirty="0"/>
          </a:p>
        </p:txBody>
      </p:sp>
      <p:grpSp>
        <p:nvGrpSpPr>
          <p:cNvPr id="3" name="Group 3"/>
          <p:cNvGrpSpPr>
            <a:grpSpLocks/>
          </p:cNvGrpSpPr>
          <p:nvPr/>
        </p:nvGrpSpPr>
        <p:grpSpPr bwMode="auto">
          <a:xfrm>
            <a:off x="1042988" y="1412875"/>
            <a:ext cx="360362" cy="865188"/>
            <a:chOff x="1429" y="1661"/>
            <a:chExt cx="227" cy="545"/>
          </a:xfrm>
        </p:grpSpPr>
        <p:sp>
          <p:nvSpPr>
            <p:cNvPr id="4" name="Rectangle 4"/>
            <p:cNvSpPr>
              <a:spLocks noChangeArrowheads="1"/>
            </p:cNvSpPr>
            <p:nvPr/>
          </p:nvSpPr>
          <p:spPr bwMode="auto">
            <a:xfrm>
              <a:off x="1429" y="1752"/>
              <a:ext cx="227" cy="454"/>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5" name="Group 5"/>
            <p:cNvGrpSpPr>
              <a:grpSpLocks/>
            </p:cNvGrpSpPr>
            <p:nvPr/>
          </p:nvGrpSpPr>
          <p:grpSpPr bwMode="auto">
            <a:xfrm>
              <a:off x="1474" y="1933"/>
              <a:ext cx="136" cy="227"/>
              <a:chOff x="793" y="1797"/>
              <a:chExt cx="136" cy="227"/>
            </a:xfrm>
          </p:grpSpPr>
          <p:sp>
            <p:nvSpPr>
              <p:cNvPr id="8" name="Rectangle 6"/>
              <p:cNvSpPr>
                <a:spLocks noChangeArrowheads="1"/>
              </p:cNvSpPr>
              <p:nvPr/>
            </p:nvSpPr>
            <p:spPr bwMode="auto">
              <a:xfrm>
                <a:off x="793"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9" name="Rectangle 7"/>
              <p:cNvSpPr>
                <a:spLocks noChangeArrowheads="1"/>
              </p:cNvSpPr>
              <p:nvPr/>
            </p:nvSpPr>
            <p:spPr bwMode="auto">
              <a:xfrm>
                <a:off x="884"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10" name="Rectangle 8"/>
              <p:cNvSpPr>
                <a:spLocks noChangeArrowheads="1"/>
              </p:cNvSpPr>
              <p:nvPr/>
            </p:nvSpPr>
            <p:spPr bwMode="auto">
              <a:xfrm>
                <a:off x="793"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11" name="Rectangle 9"/>
              <p:cNvSpPr>
                <a:spLocks noChangeArrowheads="1"/>
              </p:cNvSpPr>
              <p:nvPr/>
            </p:nvSpPr>
            <p:spPr bwMode="auto">
              <a:xfrm>
                <a:off x="884"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6" name="Rectangle 10"/>
            <p:cNvSpPr>
              <a:spLocks noChangeArrowheads="1"/>
            </p:cNvSpPr>
            <p:nvPr/>
          </p:nvSpPr>
          <p:spPr bwMode="auto">
            <a:xfrm>
              <a:off x="1474" y="1797"/>
              <a:ext cx="13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7" name="Rectangle 11"/>
            <p:cNvSpPr>
              <a:spLocks noChangeArrowheads="1"/>
            </p:cNvSpPr>
            <p:nvPr/>
          </p:nvSpPr>
          <p:spPr bwMode="auto">
            <a:xfrm>
              <a:off x="1610" y="1661"/>
              <a:ext cx="45" cy="91"/>
            </a:xfrm>
            <a:prstGeom prst="rect">
              <a:avLst/>
            </a:prstGeom>
            <a:solidFill>
              <a:schemeClr val="accent1"/>
            </a:solidFill>
            <a:ln w="9525">
              <a:solidFill>
                <a:schemeClr val="tx1"/>
              </a:solidFill>
              <a:miter lim="800000"/>
              <a:headEnd/>
              <a:tailEnd/>
            </a:ln>
          </p:spPr>
          <p:txBody>
            <a:bodyPr wrap="none" anchor="ctr"/>
            <a:lstStyle/>
            <a:p>
              <a:endParaRPr lang="cs-CZ"/>
            </a:p>
          </p:txBody>
        </p:sp>
      </p:grpSp>
      <p:grpSp>
        <p:nvGrpSpPr>
          <p:cNvPr id="12" name="Group 12"/>
          <p:cNvGrpSpPr>
            <a:grpSpLocks/>
          </p:cNvGrpSpPr>
          <p:nvPr/>
        </p:nvGrpSpPr>
        <p:grpSpPr bwMode="auto">
          <a:xfrm>
            <a:off x="1042988" y="2636838"/>
            <a:ext cx="360362" cy="865187"/>
            <a:chOff x="1429" y="1661"/>
            <a:chExt cx="227" cy="545"/>
          </a:xfrm>
        </p:grpSpPr>
        <p:sp>
          <p:nvSpPr>
            <p:cNvPr id="13" name="Rectangle 13"/>
            <p:cNvSpPr>
              <a:spLocks noChangeArrowheads="1"/>
            </p:cNvSpPr>
            <p:nvPr/>
          </p:nvSpPr>
          <p:spPr bwMode="auto">
            <a:xfrm>
              <a:off x="1429" y="1752"/>
              <a:ext cx="227" cy="454"/>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14" name="Group 14"/>
            <p:cNvGrpSpPr>
              <a:grpSpLocks/>
            </p:cNvGrpSpPr>
            <p:nvPr/>
          </p:nvGrpSpPr>
          <p:grpSpPr bwMode="auto">
            <a:xfrm>
              <a:off x="1474" y="1933"/>
              <a:ext cx="136" cy="227"/>
              <a:chOff x="793" y="1797"/>
              <a:chExt cx="136" cy="227"/>
            </a:xfrm>
          </p:grpSpPr>
          <p:sp>
            <p:nvSpPr>
              <p:cNvPr id="17" name="Rectangle 15"/>
              <p:cNvSpPr>
                <a:spLocks noChangeArrowheads="1"/>
              </p:cNvSpPr>
              <p:nvPr/>
            </p:nvSpPr>
            <p:spPr bwMode="auto">
              <a:xfrm>
                <a:off x="793"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18" name="Rectangle 16"/>
              <p:cNvSpPr>
                <a:spLocks noChangeArrowheads="1"/>
              </p:cNvSpPr>
              <p:nvPr/>
            </p:nvSpPr>
            <p:spPr bwMode="auto">
              <a:xfrm>
                <a:off x="884"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19" name="Rectangle 17"/>
              <p:cNvSpPr>
                <a:spLocks noChangeArrowheads="1"/>
              </p:cNvSpPr>
              <p:nvPr/>
            </p:nvSpPr>
            <p:spPr bwMode="auto">
              <a:xfrm>
                <a:off x="793"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20" name="Rectangle 18"/>
              <p:cNvSpPr>
                <a:spLocks noChangeArrowheads="1"/>
              </p:cNvSpPr>
              <p:nvPr/>
            </p:nvSpPr>
            <p:spPr bwMode="auto">
              <a:xfrm>
                <a:off x="884"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15" name="Rectangle 19"/>
            <p:cNvSpPr>
              <a:spLocks noChangeArrowheads="1"/>
            </p:cNvSpPr>
            <p:nvPr/>
          </p:nvSpPr>
          <p:spPr bwMode="auto">
            <a:xfrm>
              <a:off x="1474" y="1797"/>
              <a:ext cx="13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16" name="Rectangle 20"/>
            <p:cNvSpPr>
              <a:spLocks noChangeArrowheads="1"/>
            </p:cNvSpPr>
            <p:nvPr/>
          </p:nvSpPr>
          <p:spPr bwMode="auto">
            <a:xfrm>
              <a:off x="1610" y="1661"/>
              <a:ext cx="45" cy="91"/>
            </a:xfrm>
            <a:prstGeom prst="rect">
              <a:avLst/>
            </a:prstGeom>
            <a:solidFill>
              <a:schemeClr val="accent1"/>
            </a:solidFill>
            <a:ln w="9525">
              <a:solidFill>
                <a:schemeClr val="tx1"/>
              </a:solidFill>
              <a:miter lim="800000"/>
              <a:headEnd/>
              <a:tailEnd/>
            </a:ln>
          </p:spPr>
          <p:txBody>
            <a:bodyPr wrap="none" anchor="ctr"/>
            <a:lstStyle/>
            <a:p>
              <a:endParaRPr lang="cs-CZ"/>
            </a:p>
          </p:txBody>
        </p:sp>
      </p:grpSp>
      <p:grpSp>
        <p:nvGrpSpPr>
          <p:cNvPr id="21" name="Group 21"/>
          <p:cNvGrpSpPr>
            <a:grpSpLocks/>
          </p:cNvGrpSpPr>
          <p:nvPr/>
        </p:nvGrpSpPr>
        <p:grpSpPr bwMode="auto">
          <a:xfrm>
            <a:off x="1042988" y="3933825"/>
            <a:ext cx="360362" cy="865188"/>
            <a:chOff x="1429" y="1661"/>
            <a:chExt cx="227" cy="545"/>
          </a:xfrm>
        </p:grpSpPr>
        <p:sp>
          <p:nvSpPr>
            <p:cNvPr id="22" name="Rectangle 22"/>
            <p:cNvSpPr>
              <a:spLocks noChangeArrowheads="1"/>
            </p:cNvSpPr>
            <p:nvPr/>
          </p:nvSpPr>
          <p:spPr bwMode="auto">
            <a:xfrm>
              <a:off x="1429" y="1752"/>
              <a:ext cx="227" cy="454"/>
            </a:xfrm>
            <a:prstGeom prst="rect">
              <a:avLst/>
            </a:prstGeom>
            <a:solidFill>
              <a:schemeClr val="accent1"/>
            </a:solidFill>
            <a:ln w="9525">
              <a:solidFill>
                <a:schemeClr val="tx1"/>
              </a:solidFill>
              <a:miter lim="800000"/>
              <a:headEnd/>
              <a:tailEnd/>
            </a:ln>
          </p:spPr>
          <p:txBody>
            <a:bodyPr wrap="none" anchor="ctr"/>
            <a:lstStyle/>
            <a:p>
              <a:endParaRPr lang="cs-CZ"/>
            </a:p>
          </p:txBody>
        </p:sp>
        <p:grpSp>
          <p:nvGrpSpPr>
            <p:cNvPr id="23" name="Group 23"/>
            <p:cNvGrpSpPr>
              <a:grpSpLocks/>
            </p:cNvGrpSpPr>
            <p:nvPr/>
          </p:nvGrpSpPr>
          <p:grpSpPr bwMode="auto">
            <a:xfrm>
              <a:off x="1474" y="1933"/>
              <a:ext cx="136" cy="227"/>
              <a:chOff x="793" y="1797"/>
              <a:chExt cx="136" cy="227"/>
            </a:xfrm>
          </p:grpSpPr>
          <p:sp>
            <p:nvSpPr>
              <p:cNvPr id="26" name="Rectangle 24"/>
              <p:cNvSpPr>
                <a:spLocks noChangeArrowheads="1"/>
              </p:cNvSpPr>
              <p:nvPr/>
            </p:nvSpPr>
            <p:spPr bwMode="auto">
              <a:xfrm>
                <a:off x="793"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27" name="Rectangle 25"/>
              <p:cNvSpPr>
                <a:spLocks noChangeArrowheads="1"/>
              </p:cNvSpPr>
              <p:nvPr/>
            </p:nvSpPr>
            <p:spPr bwMode="auto">
              <a:xfrm>
                <a:off x="884" y="1797"/>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28" name="Rectangle 26"/>
              <p:cNvSpPr>
                <a:spLocks noChangeArrowheads="1"/>
              </p:cNvSpPr>
              <p:nvPr/>
            </p:nvSpPr>
            <p:spPr bwMode="auto">
              <a:xfrm>
                <a:off x="793"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29" name="Rectangle 27"/>
              <p:cNvSpPr>
                <a:spLocks noChangeArrowheads="1"/>
              </p:cNvSpPr>
              <p:nvPr/>
            </p:nvSpPr>
            <p:spPr bwMode="auto">
              <a:xfrm>
                <a:off x="884" y="1933"/>
                <a:ext cx="45" cy="91"/>
              </a:xfrm>
              <a:prstGeom prst="rect">
                <a:avLst/>
              </a:prstGeom>
              <a:solidFill>
                <a:schemeClr val="bg1"/>
              </a:solidFill>
              <a:ln w="9525">
                <a:solidFill>
                  <a:schemeClr val="tx1"/>
                </a:solidFill>
                <a:miter lim="800000"/>
                <a:headEnd/>
                <a:tailEnd/>
              </a:ln>
            </p:spPr>
            <p:txBody>
              <a:bodyPr wrap="none" anchor="ctr"/>
              <a:lstStyle/>
              <a:p>
                <a:endParaRPr lang="cs-CZ"/>
              </a:p>
            </p:txBody>
          </p:sp>
        </p:grpSp>
        <p:sp>
          <p:nvSpPr>
            <p:cNvPr id="24" name="Rectangle 28"/>
            <p:cNvSpPr>
              <a:spLocks noChangeArrowheads="1"/>
            </p:cNvSpPr>
            <p:nvPr/>
          </p:nvSpPr>
          <p:spPr bwMode="auto">
            <a:xfrm>
              <a:off x="1474" y="1797"/>
              <a:ext cx="136" cy="91"/>
            </a:xfrm>
            <a:prstGeom prst="rect">
              <a:avLst/>
            </a:prstGeom>
            <a:solidFill>
              <a:schemeClr val="bg1"/>
            </a:solidFill>
            <a:ln w="9525">
              <a:solidFill>
                <a:schemeClr val="tx1"/>
              </a:solidFill>
              <a:miter lim="800000"/>
              <a:headEnd/>
              <a:tailEnd/>
            </a:ln>
          </p:spPr>
          <p:txBody>
            <a:bodyPr wrap="none" anchor="ctr"/>
            <a:lstStyle/>
            <a:p>
              <a:endParaRPr lang="cs-CZ"/>
            </a:p>
          </p:txBody>
        </p:sp>
        <p:sp>
          <p:nvSpPr>
            <p:cNvPr id="25" name="Rectangle 29"/>
            <p:cNvSpPr>
              <a:spLocks noChangeArrowheads="1"/>
            </p:cNvSpPr>
            <p:nvPr/>
          </p:nvSpPr>
          <p:spPr bwMode="auto">
            <a:xfrm>
              <a:off x="1610" y="1661"/>
              <a:ext cx="45" cy="91"/>
            </a:xfrm>
            <a:prstGeom prst="rect">
              <a:avLst/>
            </a:prstGeom>
            <a:solidFill>
              <a:schemeClr val="accent1"/>
            </a:solidFill>
            <a:ln w="9525">
              <a:solidFill>
                <a:schemeClr val="tx1"/>
              </a:solidFill>
              <a:miter lim="800000"/>
              <a:headEnd/>
              <a:tailEnd/>
            </a:ln>
          </p:spPr>
          <p:txBody>
            <a:bodyPr wrap="none" anchor="ctr"/>
            <a:lstStyle/>
            <a:p>
              <a:endParaRPr lang="cs-CZ"/>
            </a:p>
          </p:txBody>
        </p:sp>
      </p:grpSp>
      <p:cxnSp>
        <p:nvCxnSpPr>
          <p:cNvPr id="30" name="AutoShape 30"/>
          <p:cNvCxnSpPr>
            <a:cxnSpLocks noChangeShapeType="1"/>
            <a:stCxn id="13" idx="3"/>
          </p:cNvCxnSpPr>
          <p:nvPr/>
        </p:nvCxnSpPr>
        <p:spPr bwMode="auto">
          <a:xfrm>
            <a:off x="1403350" y="3141663"/>
            <a:ext cx="1079500" cy="360362"/>
          </a:xfrm>
          <a:prstGeom prst="bentConnector3">
            <a:avLst>
              <a:gd name="adj1" fmla="val 50000"/>
            </a:avLst>
          </a:prstGeom>
          <a:noFill/>
          <a:ln w="9525">
            <a:solidFill>
              <a:schemeClr val="tx1"/>
            </a:solidFill>
            <a:miter lim="800000"/>
            <a:headEnd type="triangle" w="med" len="med"/>
            <a:tailEnd type="triangle" w="med" len="med"/>
          </a:ln>
        </p:spPr>
      </p:cxnSp>
      <p:cxnSp>
        <p:nvCxnSpPr>
          <p:cNvPr id="31" name="AutoShape 31"/>
          <p:cNvCxnSpPr>
            <a:cxnSpLocks noChangeShapeType="1"/>
            <a:stCxn id="4" idx="3"/>
          </p:cNvCxnSpPr>
          <p:nvPr/>
        </p:nvCxnSpPr>
        <p:spPr bwMode="auto">
          <a:xfrm>
            <a:off x="1403350" y="1917700"/>
            <a:ext cx="1081088" cy="503238"/>
          </a:xfrm>
          <a:prstGeom prst="bentConnector3">
            <a:avLst>
              <a:gd name="adj1" fmla="val 49926"/>
            </a:avLst>
          </a:prstGeom>
          <a:noFill/>
          <a:ln w="9525">
            <a:solidFill>
              <a:schemeClr val="tx1"/>
            </a:solidFill>
            <a:miter lim="800000"/>
            <a:headEnd type="triangle" w="med" len="med"/>
            <a:tailEnd type="triangle" w="med" len="med"/>
          </a:ln>
        </p:spPr>
      </p:cxnSp>
      <p:cxnSp>
        <p:nvCxnSpPr>
          <p:cNvPr id="32" name="AutoShape 32"/>
          <p:cNvCxnSpPr>
            <a:cxnSpLocks noChangeShapeType="1"/>
          </p:cNvCxnSpPr>
          <p:nvPr/>
        </p:nvCxnSpPr>
        <p:spPr bwMode="auto">
          <a:xfrm>
            <a:off x="1403350" y="4437063"/>
            <a:ext cx="1079500" cy="360362"/>
          </a:xfrm>
          <a:prstGeom prst="bentConnector3">
            <a:avLst>
              <a:gd name="adj1" fmla="val 50000"/>
            </a:avLst>
          </a:prstGeom>
          <a:noFill/>
          <a:ln w="9525">
            <a:solidFill>
              <a:schemeClr val="tx1"/>
            </a:solidFill>
            <a:miter lim="800000"/>
            <a:headEnd type="triangle" w="med" len="med"/>
            <a:tailEnd type="triangle" w="med" len="med"/>
          </a:ln>
        </p:spPr>
      </p:cxnSp>
      <p:grpSp>
        <p:nvGrpSpPr>
          <p:cNvPr id="33" name="Group 33"/>
          <p:cNvGrpSpPr>
            <a:grpSpLocks/>
          </p:cNvGrpSpPr>
          <p:nvPr/>
        </p:nvGrpSpPr>
        <p:grpSpPr bwMode="auto">
          <a:xfrm>
            <a:off x="2124075" y="1700213"/>
            <a:ext cx="1079500" cy="1008062"/>
            <a:chOff x="1882" y="981"/>
            <a:chExt cx="680" cy="635"/>
          </a:xfrm>
        </p:grpSpPr>
        <p:sp>
          <p:nvSpPr>
            <p:cNvPr id="34" name="Rectangle 34"/>
            <p:cNvSpPr>
              <a:spLocks noChangeArrowheads="1"/>
            </p:cNvSpPr>
            <p:nvPr/>
          </p:nvSpPr>
          <p:spPr bwMode="auto">
            <a:xfrm>
              <a:off x="2109" y="1253"/>
              <a:ext cx="363" cy="363"/>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35" name="Rectangle 35"/>
            <p:cNvSpPr>
              <a:spLocks noChangeArrowheads="1"/>
            </p:cNvSpPr>
            <p:nvPr/>
          </p:nvSpPr>
          <p:spPr bwMode="auto">
            <a:xfrm>
              <a:off x="2472" y="1253"/>
              <a:ext cx="90" cy="363"/>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36" name="Text Box 36"/>
            <p:cNvSpPr txBox="1">
              <a:spLocks noChangeArrowheads="1"/>
            </p:cNvSpPr>
            <p:nvPr/>
          </p:nvSpPr>
          <p:spPr bwMode="auto">
            <a:xfrm>
              <a:off x="2154" y="1344"/>
              <a:ext cx="312" cy="174"/>
            </a:xfrm>
            <a:prstGeom prst="rect">
              <a:avLst/>
            </a:prstGeom>
            <a:noFill/>
            <a:ln w="9525">
              <a:noFill/>
              <a:miter lim="800000"/>
              <a:headEnd/>
              <a:tailEnd/>
            </a:ln>
          </p:spPr>
          <p:txBody>
            <a:bodyPr wrap="none">
              <a:spAutoFit/>
            </a:bodyPr>
            <a:lstStyle/>
            <a:p>
              <a:r>
                <a:rPr lang="cs-CZ" sz="1200" b="1" dirty="0">
                  <a:solidFill>
                    <a:schemeClr val="bg1"/>
                  </a:solidFill>
                </a:rPr>
                <a:t>BTS</a:t>
              </a:r>
            </a:p>
          </p:txBody>
        </p:sp>
        <p:sp>
          <p:nvSpPr>
            <p:cNvPr id="37" name="Line 37"/>
            <p:cNvSpPr>
              <a:spLocks noChangeShapeType="1"/>
            </p:cNvSpPr>
            <p:nvPr/>
          </p:nvSpPr>
          <p:spPr bwMode="auto">
            <a:xfrm flipH="1">
              <a:off x="1973" y="1298"/>
              <a:ext cx="136" cy="0"/>
            </a:xfrm>
            <a:prstGeom prst="line">
              <a:avLst/>
            </a:prstGeom>
            <a:noFill/>
            <a:ln w="9525">
              <a:solidFill>
                <a:schemeClr val="tx1"/>
              </a:solidFill>
              <a:round/>
              <a:headEnd/>
              <a:tailEnd/>
            </a:ln>
          </p:spPr>
          <p:txBody>
            <a:bodyPr/>
            <a:lstStyle/>
            <a:p>
              <a:endParaRPr lang="cs-CZ"/>
            </a:p>
          </p:txBody>
        </p:sp>
        <p:sp>
          <p:nvSpPr>
            <p:cNvPr id="38" name="Line 38"/>
            <p:cNvSpPr>
              <a:spLocks noChangeShapeType="1"/>
            </p:cNvSpPr>
            <p:nvPr/>
          </p:nvSpPr>
          <p:spPr bwMode="auto">
            <a:xfrm flipV="1">
              <a:off x="1973" y="1117"/>
              <a:ext cx="0" cy="181"/>
            </a:xfrm>
            <a:prstGeom prst="line">
              <a:avLst/>
            </a:prstGeom>
            <a:noFill/>
            <a:ln w="9525">
              <a:solidFill>
                <a:schemeClr val="tx1"/>
              </a:solidFill>
              <a:round/>
              <a:headEnd/>
              <a:tailEnd/>
            </a:ln>
          </p:spPr>
          <p:txBody>
            <a:bodyPr/>
            <a:lstStyle/>
            <a:p>
              <a:endParaRPr lang="cs-CZ"/>
            </a:p>
          </p:txBody>
        </p:sp>
        <p:sp>
          <p:nvSpPr>
            <p:cNvPr id="39" name="Line 39"/>
            <p:cNvSpPr>
              <a:spLocks noChangeShapeType="1"/>
            </p:cNvSpPr>
            <p:nvPr/>
          </p:nvSpPr>
          <p:spPr bwMode="auto">
            <a:xfrm flipV="1">
              <a:off x="1973" y="981"/>
              <a:ext cx="91" cy="136"/>
            </a:xfrm>
            <a:prstGeom prst="line">
              <a:avLst/>
            </a:prstGeom>
            <a:noFill/>
            <a:ln w="9525">
              <a:solidFill>
                <a:schemeClr val="tx1"/>
              </a:solidFill>
              <a:round/>
              <a:headEnd/>
              <a:tailEnd/>
            </a:ln>
          </p:spPr>
          <p:txBody>
            <a:bodyPr/>
            <a:lstStyle/>
            <a:p>
              <a:endParaRPr lang="cs-CZ"/>
            </a:p>
          </p:txBody>
        </p:sp>
        <p:sp>
          <p:nvSpPr>
            <p:cNvPr id="40" name="Line 40"/>
            <p:cNvSpPr>
              <a:spLocks noChangeShapeType="1"/>
            </p:cNvSpPr>
            <p:nvPr/>
          </p:nvSpPr>
          <p:spPr bwMode="auto">
            <a:xfrm flipH="1" flipV="1">
              <a:off x="1882" y="981"/>
              <a:ext cx="91" cy="136"/>
            </a:xfrm>
            <a:prstGeom prst="line">
              <a:avLst/>
            </a:prstGeom>
            <a:noFill/>
            <a:ln w="9525">
              <a:solidFill>
                <a:schemeClr val="tx1"/>
              </a:solidFill>
              <a:round/>
              <a:headEnd/>
              <a:tailEnd/>
            </a:ln>
          </p:spPr>
          <p:txBody>
            <a:bodyPr/>
            <a:lstStyle/>
            <a:p>
              <a:endParaRPr lang="cs-CZ"/>
            </a:p>
          </p:txBody>
        </p:sp>
      </p:grpSp>
      <p:grpSp>
        <p:nvGrpSpPr>
          <p:cNvPr id="41" name="Group 41"/>
          <p:cNvGrpSpPr>
            <a:grpSpLocks/>
          </p:cNvGrpSpPr>
          <p:nvPr/>
        </p:nvGrpSpPr>
        <p:grpSpPr bwMode="auto">
          <a:xfrm>
            <a:off x="2124075" y="2781300"/>
            <a:ext cx="1079500" cy="1008063"/>
            <a:chOff x="1882" y="981"/>
            <a:chExt cx="680" cy="635"/>
          </a:xfrm>
        </p:grpSpPr>
        <p:sp>
          <p:nvSpPr>
            <p:cNvPr id="42" name="Rectangle 42"/>
            <p:cNvSpPr>
              <a:spLocks noChangeArrowheads="1"/>
            </p:cNvSpPr>
            <p:nvPr/>
          </p:nvSpPr>
          <p:spPr bwMode="auto">
            <a:xfrm>
              <a:off x="2109" y="1253"/>
              <a:ext cx="363" cy="363"/>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43" name="Rectangle 43"/>
            <p:cNvSpPr>
              <a:spLocks noChangeArrowheads="1"/>
            </p:cNvSpPr>
            <p:nvPr/>
          </p:nvSpPr>
          <p:spPr bwMode="auto">
            <a:xfrm>
              <a:off x="2472" y="1253"/>
              <a:ext cx="90" cy="363"/>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44" name="Text Box 44"/>
            <p:cNvSpPr txBox="1">
              <a:spLocks noChangeArrowheads="1"/>
            </p:cNvSpPr>
            <p:nvPr/>
          </p:nvSpPr>
          <p:spPr bwMode="auto">
            <a:xfrm>
              <a:off x="2154" y="1344"/>
              <a:ext cx="312" cy="174"/>
            </a:xfrm>
            <a:prstGeom prst="rect">
              <a:avLst/>
            </a:prstGeom>
            <a:noFill/>
            <a:ln w="9525">
              <a:noFill/>
              <a:miter lim="800000"/>
              <a:headEnd/>
              <a:tailEnd/>
            </a:ln>
          </p:spPr>
          <p:txBody>
            <a:bodyPr wrap="none">
              <a:spAutoFit/>
            </a:bodyPr>
            <a:lstStyle/>
            <a:p>
              <a:r>
                <a:rPr lang="cs-CZ" sz="1200" b="1" dirty="0">
                  <a:solidFill>
                    <a:schemeClr val="bg1"/>
                  </a:solidFill>
                </a:rPr>
                <a:t>BTS</a:t>
              </a:r>
            </a:p>
          </p:txBody>
        </p:sp>
        <p:sp>
          <p:nvSpPr>
            <p:cNvPr id="45" name="Line 45"/>
            <p:cNvSpPr>
              <a:spLocks noChangeShapeType="1"/>
            </p:cNvSpPr>
            <p:nvPr/>
          </p:nvSpPr>
          <p:spPr bwMode="auto">
            <a:xfrm flipH="1">
              <a:off x="1973" y="1298"/>
              <a:ext cx="136" cy="0"/>
            </a:xfrm>
            <a:prstGeom prst="line">
              <a:avLst/>
            </a:prstGeom>
            <a:noFill/>
            <a:ln w="9525">
              <a:solidFill>
                <a:schemeClr val="tx1"/>
              </a:solidFill>
              <a:round/>
              <a:headEnd/>
              <a:tailEnd/>
            </a:ln>
          </p:spPr>
          <p:txBody>
            <a:bodyPr/>
            <a:lstStyle/>
            <a:p>
              <a:endParaRPr lang="cs-CZ"/>
            </a:p>
          </p:txBody>
        </p:sp>
        <p:sp>
          <p:nvSpPr>
            <p:cNvPr id="46" name="Line 46"/>
            <p:cNvSpPr>
              <a:spLocks noChangeShapeType="1"/>
            </p:cNvSpPr>
            <p:nvPr/>
          </p:nvSpPr>
          <p:spPr bwMode="auto">
            <a:xfrm flipV="1">
              <a:off x="1973" y="1117"/>
              <a:ext cx="0" cy="181"/>
            </a:xfrm>
            <a:prstGeom prst="line">
              <a:avLst/>
            </a:prstGeom>
            <a:noFill/>
            <a:ln w="9525">
              <a:solidFill>
                <a:schemeClr val="tx1"/>
              </a:solidFill>
              <a:round/>
              <a:headEnd/>
              <a:tailEnd/>
            </a:ln>
          </p:spPr>
          <p:txBody>
            <a:bodyPr/>
            <a:lstStyle/>
            <a:p>
              <a:endParaRPr lang="cs-CZ"/>
            </a:p>
          </p:txBody>
        </p:sp>
        <p:sp>
          <p:nvSpPr>
            <p:cNvPr id="47" name="Line 47"/>
            <p:cNvSpPr>
              <a:spLocks noChangeShapeType="1"/>
            </p:cNvSpPr>
            <p:nvPr/>
          </p:nvSpPr>
          <p:spPr bwMode="auto">
            <a:xfrm flipV="1">
              <a:off x="1973" y="981"/>
              <a:ext cx="91" cy="136"/>
            </a:xfrm>
            <a:prstGeom prst="line">
              <a:avLst/>
            </a:prstGeom>
            <a:noFill/>
            <a:ln w="9525">
              <a:solidFill>
                <a:schemeClr val="tx1"/>
              </a:solidFill>
              <a:round/>
              <a:headEnd/>
              <a:tailEnd/>
            </a:ln>
          </p:spPr>
          <p:txBody>
            <a:bodyPr/>
            <a:lstStyle/>
            <a:p>
              <a:endParaRPr lang="cs-CZ"/>
            </a:p>
          </p:txBody>
        </p:sp>
        <p:sp>
          <p:nvSpPr>
            <p:cNvPr id="48" name="Line 48"/>
            <p:cNvSpPr>
              <a:spLocks noChangeShapeType="1"/>
            </p:cNvSpPr>
            <p:nvPr/>
          </p:nvSpPr>
          <p:spPr bwMode="auto">
            <a:xfrm flipH="1" flipV="1">
              <a:off x="1882" y="981"/>
              <a:ext cx="91" cy="136"/>
            </a:xfrm>
            <a:prstGeom prst="line">
              <a:avLst/>
            </a:prstGeom>
            <a:noFill/>
            <a:ln w="9525">
              <a:solidFill>
                <a:schemeClr val="tx1"/>
              </a:solidFill>
              <a:round/>
              <a:headEnd/>
              <a:tailEnd/>
            </a:ln>
          </p:spPr>
          <p:txBody>
            <a:bodyPr/>
            <a:lstStyle/>
            <a:p>
              <a:endParaRPr lang="cs-CZ"/>
            </a:p>
          </p:txBody>
        </p:sp>
      </p:grpSp>
      <p:grpSp>
        <p:nvGrpSpPr>
          <p:cNvPr id="49" name="Group 49"/>
          <p:cNvGrpSpPr>
            <a:grpSpLocks/>
          </p:cNvGrpSpPr>
          <p:nvPr/>
        </p:nvGrpSpPr>
        <p:grpSpPr bwMode="auto">
          <a:xfrm>
            <a:off x="2124075" y="4076700"/>
            <a:ext cx="1079500" cy="1008063"/>
            <a:chOff x="1882" y="981"/>
            <a:chExt cx="680" cy="635"/>
          </a:xfrm>
        </p:grpSpPr>
        <p:sp>
          <p:nvSpPr>
            <p:cNvPr id="50" name="Rectangle 50"/>
            <p:cNvSpPr>
              <a:spLocks noChangeArrowheads="1"/>
            </p:cNvSpPr>
            <p:nvPr/>
          </p:nvSpPr>
          <p:spPr bwMode="auto">
            <a:xfrm>
              <a:off x="2109" y="1253"/>
              <a:ext cx="363" cy="363"/>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51" name="Rectangle 51"/>
            <p:cNvSpPr>
              <a:spLocks noChangeArrowheads="1"/>
            </p:cNvSpPr>
            <p:nvPr/>
          </p:nvSpPr>
          <p:spPr bwMode="auto">
            <a:xfrm>
              <a:off x="2472" y="1253"/>
              <a:ext cx="90" cy="363"/>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52" name="Text Box 52"/>
            <p:cNvSpPr txBox="1">
              <a:spLocks noChangeArrowheads="1"/>
            </p:cNvSpPr>
            <p:nvPr/>
          </p:nvSpPr>
          <p:spPr bwMode="auto">
            <a:xfrm>
              <a:off x="2154" y="1344"/>
              <a:ext cx="312" cy="174"/>
            </a:xfrm>
            <a:prstGeom prst="rect">
              <a:avLst/>
            </a:prstGeom>
            <a:noFill/>
            <a:ln w="9525">
              <a:noFill/>
              <a:miter lim="800000"/>
              <a:headEnd/>
              <a:tailEnd/>
            </a:ln>
          </p:spPr>
          <p:txBody>
            <a:bodyPr wrap="none">
              <a:spAutoFit/>
            </a:bodyPr>
            <a:lstStyle/>
            <a:p>
              <a:r>
                <a:rPr lang="cs-CZ" sz="1200" b="1" dirty="0">
                  <a:solidFill>
                    <a:schemeClr val="bg1"/>
                  </a:solidFill>
                </a:rPr>
                <a:t>BTS</a:t>
              </a:r>
            </a:p>
          </p:txBody>
        </p:sp>
        <p:sp>
          <p:nvSpPr>
            <p:cNvPr id="53" name="Line 53"/>
            <p:cNvSpPr>
              <a:spLocks noChangeShapeType="1"/>
            </p:cNvSpPr>
            <p:nvPr/>
          </p:nvSpPr>
          <p:spPr bwMode="auto">
            <a:xfrm flipH="1">
              <a:off x="1973" y="1298"/>
              <a:ext cx="136" cy="0"/>
            </a:xfrm>
            <a:prstGeom prst="line">
              <a:avLst/>
            </a:prstGeom>
            <a:noFill/>
            <a:ln w="9525">
              <a:solidFill>
                <a:schemeClr val="tx1"/>
              </a:solidFill>
              <a:round/>
              <a:headEnd/>
              <a:tailEnd/>
            </a:ln>
          </p:spPr>
          <p:txBody>
            <a:bodyPr/>
            <a:lstStyle/>
            <a:p>
              <a:endParaRPr lang="cs-CZ"/>
            </a:p>
          </p:txBody>
        </p:sp>
        <p:sp>
          <p:nvSpPr>
            <p:cNvPr id="54" name="Line 54"/>
            <p:cNvSpPr>
              <a:spLocks noChangeShapeType="1"/>
            </p:cNvSpPr>
            <p:nvPr/>
          </p:nvSpPr>
          <p:spPr bwMode="auto">
            <a:xfrm flipV="1">
              <a:off x="1973" y="1117"/>
              <a:ext cx="0" cy="181"/>
            </a:xfrm>
            <a:prstGeom prst="line">
              <a:avLst/>
            </a:prstGeom>
            <a:noFill/>
            <a:ln w="9525">
              <a:solidFill>
                <a:schemeClr val="tx1"/>
              </a:solidFill>
              <a:round/>
              <a:headEnd/>
              <a:tailEnd/>
            </a:ln>
          </p:spPr>
          <p:txBody>
            <a:bodyPr/>
            <a:lstStyle/>
            <a:p>
              <a:endParaRPr lang="cs-CZ"/>
            </a:p>
          </p:txBody>
        </p:sp>
        <p:sp>
          <p:nvSpPr>
            <p:cNvPr id="55" name="Line 55"/>
            <p:cNvSpPr>
              <a:spLocks noChangeShapeType="1"/>
            </p:cNvSpPr>
            <p:nvPr/>
          </p:nvSpPr>
          <p:spPr bwMode="auto">
            <a:xfrm flipV="1">
              <a:off x="1973" y="981"/>
              <a:ext cx="91" cy="136"/>
            </a:xfrm>
            <a:prstGeom prst="line">
              <a:avLst/>
            </a:prstGeom>
            <a:noFill/>
            <a:ln w="9525">
              <a:solidFill>
                <a:schemeClr val="tx1"/>
              </a:solidFill>
              <a:round/>
              <a:headEnd/>
              <a:tailEnd/>
            </a:ln>
          </p:spPr>
          <p:txBody>
            <a:bodyPr/>
            <a:lstStyle/>
            <a:p>
              <a:endParaRPr lang="cs-CZ"/>
            </a:p>
          </p:txBody>
        </p:sp>
        <p:sp>
          <p:nvSpPr>
            <p:cNvPr id="56" name="Line 56"/>
            <p:cNvSpPr>
              <a:spLocks noChangeShapeType="1"/>
            </p:cNvSpPr>
            <p:nvPr/>
          </p:nvSpPr>
          <p:spPr bwMode="auto">
            <a:xfrm flipH="1" flipV="1">
              <a:off x="1882" y="981"/>
              <a:ext cx="91" cy="136"/>
            </a:xfrm>
            <a:prstGeom prst="line">
              <a:avLst/>
            </a:prstGeom>
            <a:noFill/>
            <a:ln w="9525">
              <a:solidFill>
                <a:schemeClr val="tx1"/>
              </a:solidFill>
              <a:round/>
              <a:headEnd/>
              <a:tailEnd/>
            </a:ln>
          </p:spPr>
          <p:txBody>
            <a:bodyPr/>
            <a:lstStyle/>
            <a:p>
              <a:endParaRPr lang="cs-CZ"/>
            </a:p>
          </p:txBody>
        </p:sp>
      </p:grpSp>
      <p:grpSp>
        <p:nvGrpSpPr>
          <p:cNvPr id="57" name="Group 57"/>
          <p:cNvGrpSpPr>
            <a:grpSpLocks/>
          </p:cNvGrpSpPr>
          <p:nvPr/>
        </p:nvGrpSpPr>
        <p:grpSpPr bwMode="auto">
          <a:xfrm>
            <a:off x="2700338" y="1125538"/>
            <a:ext cx="288925" cy="935037"/>
            <a:chOff x="2789" y="1344"/>
            <a:chExt cx="182" cy="589"/>
          </a:xfrm>
        </p:grpSpPr>
        <p:sp>
          <p:nvSpPr>
            <p:cNvPr id="58" name="AutoShape 58"/>
            <p:cNvSpPr>
              <a:spLocks noChangeArrowheads="1"/>
            </p:cNvSpPr>
            <p:nvPr/>
          </p:nvSpPr>
          <p:spPr bwMode="auto">
            <a:xfrm rot="10800000">
              <a:off x="2789" y="1525"/>
              <a:ext cx="182" cy="408"/>
            </a:xfrm>
            <a:custGeom>
              <a:avLst/>
              <a:gdLst>
                <a:gd name="T0" fmla="*/ 159 w 21600"/>
                <a:gd name="T1" fmla="*/ 204 h 21600"/>
                <a:gd name="T2" fmla="*/ 91 w 21600"/>
                <a:gd name="T3" fmla="*/ 408 h 21600"/>
                <a:gd name="T4" fmla="*/ 23 w 21600"/>
                <a:gd name="T5" fmla="*/ 204 h 21600"/>
                <a:gd name="T6" fmla="*/ 91 w 21600"/>
                <a:gd name="T7" fmla="*/ 0 h 21600"/>
                <a:gd name="T8" fmla="*/ 0 60000 65536"/>
                <a:gd name="T9" fmla="*/ 0 60000 65536"/>
                <a:gd name="T10" fmla="*/ 0 60000 65536"/>
                <a:gd name="T11" fmla="*/ 0 60000 65536"/>
                <a:gd name="T12" fmla="*/ 4510 w 21600"/>
                <a:gd name="T13" fmla="*/ 4500 h 21600"/>
                <a:gd name="T14" fmla="*/ 17090 w 21600"/>
                <a:gd name="T15" fmla="*/ 17100 h 21600"/>
              </a:gdLst>
              <a:ahLst/>
              <a:cxnLst>
                <a:cxn ang="T8">
                  <a:pos x="T0" y="T1"/>
                </a:cxn>
                <a:cxn ang="T9">
                  <a:pos x="T2" y="T3"/>
                </a:cxn>
                <a:cxn ang="T10">
                  <a:pos x="T4" y="T5"/>
                </a:cxn>
                <a:cxn ang="T11">
                  <a:pos x="T6" y="T7"/>
                </a:cxn>
              </a:cxnLst>
              <a:rect l="T12" t="T13" r="T14" b="T15"/>
              <a:pathLst>
                <a:path w="21600" h="21600">
                  <a:moveTo>
                    <a:pt x="0" y="0"/>
                  </a:moveTo>
                  <a:lnTo>
                    <a:pt x="5400" y="21600"/>
                  </a:lnTo>
                  <a:lnTo>
                    <a:pt x="16200" y="21600"/>
                  </a:lnTo>
                  <a:lnTo>
                    <a:pt x="21600" y="0"/>
                  </a:lnTo>
                  <a:close/>
                </a:path>
              </a:pathLst>
            </a:custGeom>
            <a:noFill/>
            <a:ln w="9525">
              <a:solidFill>
                <a:schemeClr val="tx1"/>
              </a:solidFill>
              <a:miter lim="800000"/>
              <a:headEnd/>
              <a:tailEnd/>
            </a:ln>
          </p:spPr>
          <p:txBody>
            <a:bodyPr wrap="none" anchor="ctr"/>
            <a:lstStyle/>
            <a:p>
              <a:endParaRPr lang="cs-CZ"/>
            </a:p>
          </p:txBody>
        </p:sp>
        <p:sp>
          <p:nvSpPr>
            <p:cNvPr id="59" name="Line 59"/>
            <p:cNvSpPr>
              <a:spLocks noChangeShapeType="1"/>
            </p:cNvSpPr>
            <p:nvPr/>
          </p:nvSpPr>
          <p:spPr bwMode="auto">
            <a:xfrm>
              <a:off x="2835" y="1525"/>
              <a:ext cx="90" cy="91"/>
            </a:xfrm>
            <a:prstGeom prst="line">
              <a:avLst/>
            </a:prstGeom>
            <a:noFill/>
            <a:ln w="9525">
              <a:solidFill>
                <a:schemeClr val="tx1"/>
              </a:solidFill>
              <a:round/>
              <a:headEnd/>
              <a:tailEnd/>
            </a:ln>
          </p:spPr>
          <p:txBody>
            <a:bodyPr/>
            <a:lstStyle/>
            <a:p>
              <a:endParaRPr lang="cs-CZ"/>
            </a:p>
          </p:txBody>
        </p:sp>
        <p:sp>
          <p:nvSpPr>
            <p:cNvPr id="60" name="Line 60"/>
            <p:cNvSpPr>
              <a:spLocks noChangeShapeType="1"/>
            </p:cNvSpPr>
            <p:nvPr/>
          </p:nvSpPr>
          <p:spPr bwMode="auto">
            <a:xfrm flipH="1">
              <a:off x="2835" y="1616"/>
              <a:ext cx="90" cy="90"/>
            </a:xfrm>
            <a:prstGeom prst="line">
              <a:avLst/>
            </a:prstGeom>
            <a:noFill/>
            <a:ln w="9525">
              <a:solidFill>
                <a:schemeClr val="tx1"/>
              </a:solidFill>
              <a:round/>
              <a:headEnd/>
              <a:tailEnd/>
            </a:ln>
          </p:spPr>
          <p:txBody>
            <a:bodyPr/>
            <a:lstStyle/>
            <a:p>
              <a:endParaRPr lang="cs-CZ"/>
            </a:p>
          </p:txBody>
        </p:sp>
        <p:sp>
          <p:nvSpPr>
            <p:cNvPr id="61" name="Line 61"/>
            <p:cNvSpPr>
              <a:spLocks noChangeShapeType="1"/>
            </p:cNvSpPr>
            <p:nvPr/>
          </p:nvSpPr>
          <p:spPr bwMode="auto">
            <a:xfrm>
              <a:off x="2835" y="1752"/>
              <a:ext cx="136" cy="136"/>
            </a:xfrm>
            <a:prstGeom prst="line">
              <a:avLst/>
            </a:prstGeom>
            <a:noFill/>
            <a:ln w="9525">
              <a:solidFill>
                <a:schemeClr val="tx1"/>
              </a:solidFill>
              <a:round/>
              <a:headEnd/>
              <a:tailEnd/>
            </a:ln>
          </p:spPr>
          <p:txBody>
            <a:bodyPr/>
            <a:lstStyle/>
            <a:p>
              <a:endParaRPr lang="cs-CZ"/>
            </a:p>
          </p:txBody>
        </p:sp>
        <p:sp>
          <p:nvSpPr>
            <p:cNvPr id="62" name="Line 62"/>
            <p:cNvSpPr>
              <a:spLocks noChangeShapeType="1"/>
            </p:cNvSpPr>
            <p:nvPr/>
          </p:nvSpPr>
          <p:spPr bwMode="auto">
            <a:xfrm flipV="1">
              <a:off x="2880" y="1434"/>
              <a:ext cx="0" cy="91"/>
            </a:xfrm>
            <a:prstGeom prst="line">
              <a:avLst/>
            </a:prstGeom>
            <a:noFill/>
            <a:ln w="9525">
              <a:solidFill>
                <a:schemeClr val="tx1"/>
              </a:solidFill>
              <a:round/>
              <a:headEnd/>
              <a:tailEnd/>
            </a:ln>
          </p:spPr>
          <p:txBody>
            <a:bodyPr/>
            <a:lstStyle/>
            <a:p>
              <a:endParaRPr lang="cs-CZ"/>
            </a:p>
          </p:txBody>
        </p:sp>
        <p:sp>
          <p:nvSpPr>
            <p:cNvPr id="63" name="Line 63"/>
            <p:cNvSpPr>
              <a:spLocks noChangeShapeType="1"/>
            </p:cNvSpPr>
            <p:nvPr/>
          </p:nvSpPr>
          <p:spPr bwMode="auto">
            <a:xfrm>
              <a:off x="2789" y="1434"/>
              <a:ext cx="182" cy="0"/>
            </a:xfrm>
            <a:prstGeom prst="line">
              <a:avLst/>
            </a:prstGeom>
            <a:noFill/>
            <a:ln w="9525">
              <a:solidFill>
                <a:schemeClr val="tx1"/>
              </a:solidFill>
              <a:round/>
              <a:headEnd/>
              <a:tailEnd/>
            </a:ln>
          </p:spPr>
          <p:txBody>
            <a:bodyPr/>
            <a:lstStyle/>
            <a:p>
              <a:endParaRPr lang="cs-CZ"/>
            </a:p>
          </p:txBody>
        </p:sp>
        <p:sp>
          <p:nvSpPr>
            <p:cNvPr id="64" name="Line 64"/>
            <p:cNvSpPr>
              <a:spLocks noChangeShapeType="1"/>
            </p:cNvSpPr>
            <p:nvPr/>
          </p:nvSpPr>
          <p:spPr bwMode="auto">
            <a:xfrm>
              <a:off x="2789" y="1344"/>
              <a:ext cx="0" cy="181"/>
            </a:xfrm>
            <a:prstGeom prst="line">
              <a:avLst/>
            </a:prstGeom>
            <a:noFill/>
            <a:ln w="28575">
              <a:solidFill>
                <a:schemeClr val="tx1"/>
              </a:solidFill>
              <a:round/>
              <a:headEnd/>
              <a:tailEnd/>
            </a:ln>
          </p:spPr>
          <p:txBody>
            <a:bodyPr/>
            <a:lstStyle/>
            <a:p>
              <a:endParaRPr lang="cs-CZ"/>
            </a:p>
          </p:txBody>
        </p:sp>
        <p:sp>
          <p:nvSpPr>
            <p:cNvPr id="65" name="Line 65"/>
            <p:cNvSpPr>
              <a:spLocks noChangeShapeType="1"/>
            </p:cNvSpPr>
            <p:nvPr/>
          </p:nvSpPr>
          <p:spPr bwMode="auto">
            <a:xfrm>
              <a:off x="2971" y="1344"/>
              <a:ext cx="0" cy="181"/>
            </a:xfrm>
            <a:prstGeom prst="line">
              <a:avLst/>
            </a:prstGeom>
            <a:noFill/>
            <a:ln w="28575">
              <a:solidFill>
                <a:schemeClr val="tx1"/>
              </a:solidFill>
              <a:round/>
              <a:headEnd/>
              <a:tailEnd/>
            </a:ln>
          </p:spPr>
          <p:txBody>
            <a:bodyPr/>
            <a:lstStyle/>
            <a:p>
              <a:endParaRPr lang="cs-CZ"/>
            </a:p>
          </p:txBody>
        </p:sp>
      </p:grpSp>
      <p:sp>
        <p:nvSpPr>
          <p:cNvPr id="66" name="Rectangle 66"/>
          <p:cNvSpPr>
            <a:spLocks noChangeArrowheads="1"/>
          </p:cNvSpPr>
          <p:nvPr/>
        </p:nvSpPr>
        <p:spPr bwMode="auto">
          <a:xfrm>
            <a:off x="3851275" y="3141663"/>
            <a:ext cx="936625" cy="792162"/>
          </a:xfrm>
          <a:prstGeom prst="rect">
            <a:avLst/>
          </a:prstGeom>
          <a:solidFill>
            <a:srgbClr val="CCFFFF"/>
          </a:solidFill>
          <a:ln w="9525">
            <a:solidFill>
              <a:schemeClr val="tx1"/>
            </a:solidFill>
            <a:miter lim="800000"/>
            <a:headEnd/>
            <a:tailEnd/>
          </a:ln>
        </p:spPr>
        <p:txBody>
          <a:bodyPr wrap="none" anchor="ctr"/>
          <a:lstStyle/>
          <a:p>
            <a:endParaRPr lang="cs-CZ"/>
          </a:p>
        </p:txBody>
      </p:sp>
      <p:sp>
        <p:nvSpPr>
          <p:cNvPr id="67" name="Text Box 67"/>
          <p:cNvSpPr txBox="1">
            <a:spLocks noChangeArrowheads="1"/>
          </p:cNvSpPr>
          <p:nvPr/>
        </p:nvSpPr>
        <p:spPr bwMode="auto">
          <a:xfrm>
            <a:off x="4067175" y="3357563"/>
            <a:ext cx="504825" cy="274637"/>
          </a:xfrm>
          <a:prstGeom prst="rect">
            <a:avLst/>
          </a:prstGeom>
          <a:noFill/>
          <a:ln w="9525">
            <a:noFill/>
            <a:miter lim="800000"/>
            <a:headEnd/>
            <a:tailEnd/>
          </a:ln>
        </p:spPr>
        <p:txBody>
          <a:bodyPr wrap="none">
            <a:spAutoFit/>
          </a:bodyPr>
          <a:lstStyle/>
          <a:p>
            <a:r>
              <a:rPr lang="cs-CZ" sz="1200" b="1"/>
              <a:t>BSC</a:t>
            </a:r>
          </a:p>
        </p:txBody>
      </p:sp>
      <p:sp>
        <p:nvSpPr>
          <p:cNvPr id="68" name="Rectangle 68"/>
          <p:cNvSpPr>
            <a:spLocks noChangeArrowheads="1"/>
          </p:cNvSpPr>
          <p:nvPr/>
        </p:nvSpPr>
        <p:spPr bwMode="auto">
          <a:xfrm>
            <a:off x="3708400" y="3141663"/>
            <a:ext cx="142875" cy="792162"/>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69" name="Rectangle 69"/>
          <p:cNvSpPr>
            <a:spLocks noChangeArrowheads="1"/>
          </p:cNvSpPr>
          <p:nvPr/>
        </p:nvSpPr>
        <p:spPr bwMode="auto">
          <a:xfrm>
            <a:off x="4787900" y="3141663"/>
            <a:ext cx="142875" cy="792162"/>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70" name="Text Box 70"/>
          <p:cNvSpPr txBox="1">
            <a:spLocks noChangeArrowheads="1"/>
          </p:cNvSpPr>
          <p:nvPr/>
        </p:nvSpPr>
        <p:spPr bwMode="auto">
          <a:xfrm>
            <a:off x="3419475" y="2781300"/>
            <a:ext cx="1973263" cy="274638"/>
          </a:xfrm>
          <a:prstGeom prst="rect">
            <a:avLst/>
          </a:prstGeom>
          <a:noFill/>
          <a:ln w="9525">
            <a:noFill/>
            <a:miter lim="800000"/>
            <a:headEnd/>
            <a:tailEnd/>
          </a:ln>
        </p:spPr>
        <p:txBody>
          <a:bodyPr wrap="none">
            <a:spAutoFit/>
          </a:bodyPr>
          <a:lstStyle/>
          <a:p>
            <a:r>
              <a:rPr lang="cs-CZ" sz="1200" dirty="0"/>
              <a:t>Řadič základnových stanic</a:t>
            </a:r>
          </a:p>
        </p:txBody>
      </p:sp>
      <p:sp>
        <p:nvSpPr>
          <p:cNvPr id="71" name="Text Box 71"/>
          <p:cNvSpPr txBox="1">
            <a:spLocks noChangeArrowheads="1"/>
          </p:cNvSpPr>
          <p:nvPr/>
        </p:nvSpPr>
        <p:spPr bwMode="auto">
          <a:xfrm>
            <a:off x="2051050" y="3789363"/>
            <a:ext cx="1492250" cy="274637"/>
          </a:xfrm>
          <a:prstGeom prst="rect">
            <a:avLst/>
          </a:prstGeom>
          <a:noFill/>
          <a:ln w="9525">
            <a:noFill/>
            <a:miter lim="800000"/>
            <a:headEnd/>
            <a:tailEnd/>
          </a:ln>
        </p:spPr>
        <p:txBody>
          <a:bodyPr wrap="none">
            <a:spAutoFit/>
          </a:bodyPr>
          <a:lstStyle/>
          <a:p>
            <a:r>
              <a:rPr lang="cs-CZ" sz="1200" dirty="0"/>
              <a:t>Základnová stanice</a:t>
            </a:r>
          </a:p>
        </p:txBody>
      </p:sp>
      <p:sp>
        <p:nvSpPr>
          <p:cNvPr id="72" name="Line 72"/>
          <p:cNvSpPr>
            <a:spLocks noChangeShapeType="1"/>
          </p:cNvSpPr>
          <p:nvPr/>
        </p:nvSpPr>
        <p:spPr bwMode="auto">
          <a:xfrm>
            <a:off x="3203575" y="2636838"/>
            <a:ext cx="504825" cy="647700"/>
          </a:xfrm>
          <a:prstGeom prst="line">
            <a:avLst/>
          </a:prstGeom>
          <a:noFill/>
          <a:ln w="9525">
            <a:solidFill>
              <a:schemeClr val="tx1"/>
            </a:solidFill>
            <a:round/>
            <a:headEnd type="triangle" w="med" len="med"/>
            <a:tailEnd type="triangle" w="med" len="med"/>
          </a:ln>
        </p:spPr>
        <p:txBody>
          <a:bodyPr/>
          <a:lstStyle/>
          <a:p>
            <a:endParaRPr lang="cs-CZ"/>
          </a:p>
        </p:txBody>
      </p:sp>
      <p:sp>
        <p:nvSpPr>
          <p:cNvPr id="73" name="Line 73"/>
          <p:cNvSpPr>
            <a:spLocks noChangeShapeType="1"/>
          </p:cNvSpPr>
          <p:nvPr/>
        </p:nvSpPr>
        <p:spPr bwMode="auto">
          <a:xfrm>
            <a:off x="3203575" y="3500438"/>
            <a:ext cx="504825" cy="0"/>
          </a:xfrm>
          <a:prstGeom prst="line">
            <a:avLst/>
          </a:prstGeom>
          <a:noFill/>
          <a:ln w="9525">
            <a:solidFill>
              <a:schemeClr val="tx1"/>
            </a:solidFill>
            <a:round/>
            <a:headEnd type="triangle" w="med" len="med"/>
            <a:tailEnd type="triangle" w="med" len="med"/>
          </a:ln>
        </p:spPr>
        <p:txBody>
          <a:bodyPr/>
          <a:lstStyle/>
          <a:p>
            <a:endParaRPr lang="cs-CZ"/>
          </a:p>
        </p:txBody>
      </p:sp>
      <p:sp>
        <p:nvSpPr>
          <p:cNvPr id="74" name="Line 74"/>
          <p:cNvSpPr>
            <a:spLocks noChangeShapeType="1"/>
          </p:cNvSpPr>
          <p:nvPr/>
        </p:nvSpPr>
        <p:spPr bwMode="auto">
          <a:xfrm flipV="1">
            <a:off x="3203575" y="3789363"/>
            <a:ext cx="504825" cy="935037"/>
          </a:xfrm>
          <a:prstGeom prst="line">
            <a:avLst/>
          </a:prstGeom>
          <a:noFill/>
          <a:ln w="9525">
            <a:solidFill>
              <a:schemeClr val="tx1"/>
            </a:solidFill>
            <a:round/>
            <a:headEnd type="triangle" w="med" len="med"/>
            <a:tailEnd type="triangle" w="med" len="med"/>
          </a:ln>
        </p:spPr>
        <p:txBody>
          <a:bodyPr/>
          <a:lstStyle/>
          <a:p>
            <a:endParaRPr lang="cs-CZ"/>
          </a:p>
        </p:txBody>
      </p:sp>
      <p:sp>
        <p:nvSpPr>
          <p:cNvPr id="75" name="Rectangle 75"/>
          <p:cNvSpPr>
            <a:spLocks noChangeArrowheads="1"/>
          </p:cNvSpPr>
          <p:nvPr/>
        </p:nvSpPr>
        <p:spPr bwMode="auto">
          <a:xfrm>
            <a:off x="5580063" y="3068638"/>
            <a:ext cx="1368425" cy="1079500"/>
          </a:xfrm>
          <a:prstGeom prst="rect">
            <a:avLst/>
          </a:prstGeom>
          <a:solidFill>
            <a:schemeClr val="folHlink"/>
          </a:solidFill>
          <a:ln w="9525">
            <a:solidFill>
              <a:schemeClr val="tx1"/>
            </a:solidFill>
            <a:miter lim="800000"/>
            <a:headEnd/>
            <a:tailEnd/>
          </a:ln>
        </p:spPr>
        <p:txBody>
          <a:bodyPr wrap="none" anchor="ctr"/>
          <a:lstStyle/>
          <a:p>
            <a:endParaRPr lang="cs-CZ"/>
          </a:p>
        </p:txBody>
      </p:sp>
      <p:sp>
        <p:nvSpPr>
          <p:cNvPr id="76" name="Text Box 76"/>
          <p:cNvSpPr txBox="1">
            <a:spLocks noChangeArrowheads="1"/>
          </p:cNvSpPr>
          <p:nvPr/>
        </p:nvSpPr>
        <p:spPr bwMode="auto">
          <a:xfrm>
            <a:off x="6011863" y="3429000"/>
            <a:ext cx="522287" cy="274638"/>
          </a:xfrm>
          <a:prstGeom prst="rect">
            <a:avLst/>
          </a:prstGeom>
          <a:noFill/>
          <a:ln w="9525">
            <a:noFill/>
            <a:miter lim="800000"/>
            <a:headEnd/>
            <a:tailEnd/>
          </a:ln>
        </p:spPr>
        <p:txBody>
          <a:bodyPr wrap="none">
            <a:spAutoFit/>
          </a:bodyPr>
          <a:lstStyle/>
          <a:p>
            <a:r>
              <a:rPr lang="cs-CZ" sz="1200" b="1"/>
              <a:t>MSC</a:t>
            </a:r>
          </a:p>
        </p:txBody>
      </p:sp>
      <p:sp>
        <p:nvSpPr>
          <p:cNvPr id="77" name="Text Box 77"/>
          <p:cNvSpPr txBox="1">
            <a:spLocks noChangeArrowheads="1"/>
          </p:cNvSpPr>
          <p:nvPr/>
        </p:nvSpPr>
        <p:spPr bwMode="auto">
          <a:xfrm>
            <a:off x="5508104" y="4221088"/>
            <a:ext cx="1460500" cy="457200"/>
          </a:xfrm>
          <a:prstGeom prst="rect">
            <a:avLst/>
          </a:prstGeom>
          <a:noFill/>
          <a:ln w="9525">
            <a:noFill/>
            <a:miter lim="800000"/>
            <a:headEnd/>
            <a:tailEnd/>
          </a:ln>
        </p:spPr>
        <p:txBody>
          <a:bodyPr>
            <a:spAutoFit/>
          </a:bodyPr>
          <a:lstStyle/>
          <a:p>
            <a:pPr algn="ctr"/>
            <a:r>
              <a:rPr lang="cs-CZ" sz="1200" dirty="0"/>
              <a:t>Mobilní spojovací ústředna</a:t>
            </a:r>
          </a:p>
        </p:txBody>
      </p:sp>
      <p:sp>
        <p:nvSpPr>
          <p:cNvPr id="78" name="Rectangle 78"/>
          <p:cNvSpPr>
            <a:spLocks noChangeArrowheads="1"/>
          </p:cNvSpPr>
          <p:nvPr/>
        </p:nvSpPr>
        <p:spPr bwMode="auto">
          <a:xfrm>
            <a:off x="5580063" y="3357563"/>
            <a:ext cx="144462" cy="503237"/>
          </a:xfrm>
          <a:prstGeom prst="rect">
            <a:avLst/>
          </a:prstGeom>
          <a:solidFill>
            <a:schemeClr val="accent2"/>
          </a:solidFill>
          <a:ln w="9525">
            <a:solidFill>
              <a:schemeClr val="tx1"/>
            </a:solidFill>
            <a:miter lim="800000"/>
            <a:headEnd/>
            <a:tailEnd/>
          </a:ln>
        </p:spPr>
        <p:txBody>
          <a:bodyPr wrap="none" anchor="ctr"/>
          <a:lstStyle/>
          <a:p>
            <a:endParaRPr lang="cs-CZ"/>
          </a:p>
        </p:txBody>
      </p:sp>
      <p:sp>
        <p:nvSpPr>
          <p:cNvPr id="79" name="Line 79"/>
          <p:cNvSpPr>
            <a:spLocks noChangeShapeType="1"/>
          </p:cNvSpPr>
          <p:nvPr/>
        </p:nvSpPr>
        <p:spPr bwMode="auto">
          <a:xfrm>
            <a:off x="4932363" y="3500438"/>
            <a:ext cx="647700" cy="0"/>
          </a:xfrm>
          <a:prstGeom prst="line">
            <a:avLst/>
          </a:prstGeom>
          <a:noFill/>
          <a:ln w="9525">
            <a:solidFill>
              <a:schemeClr val="tx1"/>
            </a:solidFill>
            <a:round/>
            <a:headEnd type="triangle" w="med" len="med"/>
            <a:tailEnd type="triangle" w="med" len="med"/>
          </a:ln>
        </p:spPr>
        <p:txBody>
          <a:bodyPr/>
          <a:lstStyle/>
          <a:p>
            <a:endParaRPr lang="cs-CZ"/>
          </a:p>
        </p:txBody>
      </p:sp>
      <p:grpSp>
        <p:nvGrpSpPr>
          <p:cNvPr id="80" name="Group 80"/>
          <p:cNvGrpSpPr>
            <a:grpSpLocks/>
          </p:cNvGrpSpPr>
          <p:nvPr/>
        </p:nvGrpSpPr>
        <p:grpSpPr bwMode="auto">
          <a:xfrm>
            <a:off x="4787900" y="4508500"/>
            <a:ext cx="649288" cy="576263"/>
            <a:chOff x="2925" y="2886"/>
            <a:chExt cx="409" cy="363"/>
          </a:xfrm>
        </p:grpSpPr>
        <p:sp>
          <p:nvSpPr>
            <p:cNvPr id="81" name="Rectangle 81"/>
            <p:cNvSpPr>
              <a:spLocks noChangeArrowheads="1"/>
            </p:cNvSpPr>
            <p:nvPr/>
          </p:nvSpPr>
          <p:spPr bwMode="auto">
            <a:xfrm>
              <a:off x="2925" y="2886"/>
              <a:ext cx="409" cy="363"/>
            </a:xfrm>
            <a:prstGeom prst="rect">
              <a:avLst/>
            </a:prstGeom>
            <a:solidFill>
              <a:schemeClr val="accent1"/>
            </a:solidFill>
            <a:ln w="9525">
              <a:solidFill>
                <a:schemeClr val="tx1"/>
              </a:solidFill>
              <a:miter lim="800000"/>
              <a:headEnd/>
              <a:tailEnd/>
            </a:ln>
          </p:spPr>
          <p:txBody>
            <a:bodyPr wrap="none" anchor="ctr"/>
            <a:lstStyle/>
            <a:p>
              <a:endParaRPr lang="cs-CZ"/>
            </a:p>
          </p:txBody>
        </p:sp>
        <p:sp>
          <p:nvSpPr>
            <p:cNvPr id="82" name="Text Box 82"/>
            <p:cNvSpPr txBox="1">
              <a:spLocks noChangeArrowheads="1"/>
            </p:cNvSpPr>
            <p:nvPr/>
          </p:nvSpPr>
          <p:spPr bwMode="auto">
            <a:xfrm>
              <a:off x="3016" y="2976"/>
              <a:ext cx="249" cy="173"/>
            </a:xfrm>
            <a:prstGeom prst="rect">
              <a:avLst/>
            </a:prstGeom>
            <a:noFill/>
            <a:ln w="9525">
              <a:noFill/>
              <a:miter lim="800000"/>
              <a:headEnd/>
              <a:tailEnd/>
            </a:ln>
          </p:spPr>
          <p:txBody>
            <a:bodyPr wrap="none">
              <a:spAutoFit/>
            </a:bodyPr>
            <a:lstStyle/>
            <a:p>
              <a:r>
                <a:rPr lang="cs-CZ" sz="1200" b="1" dirty="0">
                  <a:solidFill>
                    <a:schemeClr val="bg1"/>
                  </a:solidFill>
                </a:rPr>
                <a:t>SC</a:t>
              </a:r>
            </a:p>
          </p:txBody>
        </p:sp>
      </p:grpSp>
      <p:sp>
        <p:nvSpPr>
          <p:cNvPr id="83" name="Text Box 83"/>
          <p:cNvSpPr txBox="1">
            <a:spLocks noChangeArrowheads="1"/>
          </p:cNvSpPr>
          <p:nvPr/>
        </p:nvSpPr>
        <p:spPr bwMode="auto">
          <a:xfrm>
            <a:off x="4408488" y="5178425"/>
            <a:ext cx="1384300" cy="274638"/>
          </a:xfrm>
          <a:prstGeom prst="rect">
            <a:avLst/>
          </a:prstGeom>
          <a:noFill/>
          <a:ln w="9525">
            <a:noFill/>
            <a:miter lim="800000"/>
            <a:headEnd/>
            <a:tailEnd/>
          </a:ln>
        </p:spPr>
        <p:txBody>
          <a:bodyPr wrap="none">
            <a:spAutoFit/>
          </a:bodyPr>
          <a:lstStyle/>
          <a:p>
            <a:r>
              <a:rPr lang="cs-CZ" sz="1200"/>
              <a:t>Servisní středisko</a:t>
            </a:r>
          </a:p>
        </p:txBody>
      </p:sp>
      <p:cxnSp>
        <p:nvCxnSpPr>
          <p:cNvPr id="84" name="AutoShape 84"/>
          <p:cNvCxnSpPr>
            <a:cxnSpLocks noChangeShapeType="1"/>
            <a:stCxn id="81" idx="0"/>
            <a:endCxn id="78" idx="1"/>
          </p:cNvCxnSpPr>
          <p:nvPr/>
        </p:nvCxnSpPr>
        <p:spPr bwMode="auto">
          <a:xfrm rot="16200000">
            <a:off x="4897438" y="3825875"/>
            <a:ext cx="898525" cy="466725"/>
          </a:xfrm>
          <a:prstGeom prst="bentConnector2">
            <a:avLst/>
          </a:prstGeom>
          <a:noFill/>
          <a:ln w="9525">
            <a:solidFill>
              <a:schemeClr val="tx1"/>
            </a:solidFill>
            <a:miter lim="800000"/>
            <a:headEnd type="triangle" w="med" len="med"/>
            <a:tailEnd type="triangle" w="med" len="med"/>
          </a:ln>
        </p:spPr>
      </p:cxnSp>
      <p:sp>
        <p:nvSpPr>
          <p:cNvPr id="85" name="Rectangle 85"/>
          <p:cNvSpPr>
            <a:spLocks noChangeArrowheads="1"/>
          </p:cNvSpPr>
          <p:nvPr/>
        </p:nvSpPr>
        <p:spPr bwMode="auto">
          <a:xfrm>
            <a:off x="7308850" y="3141663"/>
            <a:ext cx="647700" cy="503237"/>
          </a:xfrm>
          <a:prstGeom prst="rect">
            <a:avLst/>
          </a:prstGeom>
          <a:solidFill>
            <a:schemeClr val="folHlink"/>
          </a:solidFill>
          <a:ln w="9525">
            <a:solidFill>
              <a:schemeClr val="tx1"/>
            </a:solidFill>
            <a:miter lim="800000"/>
            <a:headEnd/>
            <a:tailEnd/>
          </a:ln>
        </p:spPr>
        <p:txBody>
          <a:bodyPr wrap="none" anchor="ctr"/>
          <a:lstStyle/>
          <a:p>
            <a:endParaRPr lang="cs-CZ"/>
          </a:p>
        </p:txBody>
      </p:sp>
      <p:sp>
        <p:nvSpPr>
          <p:cNvPr id="86" name="Rectangle 86"/>
          <p:cNvSpPr>
            <a:spLocks noChangeArrowheads="1"/>
          </p:cNvSpPr>
          <p:nvPr/>
        </p:nvSpPr>
        <p:spPr bwMode="auto">
          <a:xfrm>
            <a:off x="7308850" y="4005263"/>
            <a:ext cx="647700" cy="503237"/>
          </a:xfrm>
          <a:prstGeom prst="rect">
            <a:avLst/>
          </a:prstGeom>
          <a:solidFill>
            <a:schemeClr val="folHlink"/>
          </a:solidFill>
          <a:ln w="9525">
            <a:solidFill>
              <a:schemeClr val="tx1"/>
            </a:solidFill>
            <a:miter lim="800000"/>
            <a:headEnd/>
            <a:tailEnd/>
          </a:ln>
        </p:spPr>
        <p:txBody>
          <a:bodyPr wrap="none" anchor="ctr"/>
          <a:lstStyle/>
          <a:p>
            <a:endParaRPr lang="cs-CZ"/>
          </a:p>
        </p:txBody>
      </p:sp>
      <p:sp>
        <p:nvSpPr>
          <p:cNvPr id="87" name="Rectangle 87"/>
          <p:cNvSpPr>
            <a:spLocks noChangeArrowheads="1"/>
          </p:cNvSpPr>
          <p:nvPr/>
        </p:nvSpPr>
        <p:spPr bwMode="auto">
          <a:xfrm>
            <a:off x="7308850" y="4868863"/>
            <a:ext cx="647700" cy="503237"/>
          </a:xfrm>
          <a:prstGeom prst="rect">
            <a:avLst/>
          </a:prstGeom>
          <a:solidFill>
            <a:schemeClr val="folHlink"/>
          </a:solidFill>
          <a:ln w="9525">
            <a:solidFill>
              <a:schemeClr val="tx1"/>
            </a:solidFill>
            <a:miter lim="800000"/>
            <a:headEnd/>
            <a:tailEnd/>
          </a:ln>
        </p:spPr>
        <p:txBody>
          <a:bodyPr wrap="none" anchor="ctr"/>
          <a:lstStyle/>
          <a:p>
            <a:endParaRPr lang="cs-CZ"/>
          </a:p>
        </p:txBody>
      </p:sp>
      <p:sp>
        <p:nvSpPr>
          <p:cNvPr id="88" name="Text Box 88"/>
          <p:cNvSpPr txBox="1">
            <a:spLocks noChangeArrowheads="1"/>
          </p:cNvSpPr>
          <p:nvPr/>
        </p:nvSpPr>
        <p:spPr bwMode="auto">
          <a:xfrm>
            <a:off x="7380288" y="3284538"/>
            <a:ext cx="488950" cy="274637"/>
          </a:xfrm>
          <a:prstGeom prst="rect">
            <a:avLst/>
          </a:prstGeom>
          <a:noFill/>
          <a:ln w="9525">
            <a:noFill/>
            <a:miter lim="800000"/>
            <a:headEnd/>
            <a:tailEnd/>
          </a:ln>
        </p:spPr>
        <p:txBody>
          <a:bodyPr wrap="none">
            <a:spAutoFit/>
          </a:bodyPr>
          <a:lstStyle/>
          <a:p>
            <a:r>
              <a:rPr lang="cs-CZ" sz="1200" b="1"/>
              <a:t>VLR</a:t>
            </a:r>
          </a:p>
        </p:txBody>
      </p:sp>
      <p:sp>
        <p:nvSpPr>
          <p:cNvPr id="89" name="Text Box 89"/>
          <p:cNvSpPr txBox="1">
            <a:spLocks noChangeArrowheads="1"/>
          </p:cNvSpPr>
          <p:nvPr/>
        </p:nvSpPr>
        <p:spPr bwMode="auto">
          <a:xfrm>
            <a:off x="7380288" y="4149725"/>
            <a:ext cx="496887" cy="274638"/>
          </a:xfrm>
          <a:prstGeom prst="rect">
            <a:avLst/>
          </a:prstGeom>
          <a:noFill/>
          <a:ln w="9525">
            <a:noFill/>
            <a:miter lim="800000"/>
            <a:headEnd/>
            <a:tailEnd/>
          </a:ln>
        </p:spPr>
        <p:txBody>
          <a:bodyPr wrap="none">
            <a:spAutoFit/>
          </a:bodyPr>
          <a:lstStyle/>
          <a:p>
            <a:r>
              <a:rPr lang="cs-CZ" sz="1200" b="1"/>
              <a:t>HLR</a:t>
            </a:r>
          </a:p>
        </p:txBody>
      </p:sp>
      <p:sp>
        <p:nvSpPr>
          <p:cNvPr id="90" name="Text Box 90"/>
          <p:cNvSpPr txBox="1">
            <a:spLocks noChangeArrowheads="1"/>
          </p:cNvSpPr>
          <p:nvPr/>
        </p:nvSpPr>
        <p:spPr bwMode="auto">
          <a:xfrm>
            <a:off x="7380288" y="5013325"/>
            <a:ext cx="438150" cy="274638"/>
          </a:xfrm>
          <a:prstGeom prst="rect">
            <a:avLst/>
          </a:prstGeom>
          <a:noFill/>
          <a:ln w="9525">
            <a:noFill/>
            <a:miter lim="800000"/>
            <a:headEnd/>
            <a:tailEnd/>
          </a:ln>
        </p:spPr>
        <p:txBody>
          <a:bodyPr wrap="none">
            <a:spAutoFit/>
          </a:bodyPr>
          <a:lstStyle/>
          <a:p>
            <a:r>
              <a:rPr lang="cs-CZ" sz="1200" b="1"/>
              <a:t>EIR</a:t>
            </a:r>
          </a:p>
        </p:txBody>
      </p:sp>
      <p:sp>
        <p:nvSpPr>
          <p:cNvPr id="91" name="Line 91"/>
          <p:cNvSpPr>
            <a:spLocks noChangeShapeType="1"/>
          </p:cNvSpPr>
          <p:nvPr/>
        </p:nvSpPr>
        <p:spPr bwMode="auto">
          <a:xfrm>
            <a:off x="6948488" y="3357563"/>
            <a:ext cx="360362" cy="0"/>
          </a:xfrm>
          <a:prstGeom prst="line">
            <a:avLst/>
          </a:prstGeom>
          <a:noFill/>
          <a:ln w="9525">
            <a:solidFill>
              <a:schemeClr val="tx1"/>
            </a:solidFill>
            <a:round/>
            <a:headEnd/>
            <a:tailEnd/>
          </a:ln>
        </p:spPr>
        <p:txBody>
          <a:bodyPr/>
          <a:lstStyle/>
          <a:p>
            <a:endParaRPr lang="cs-CZ"/>
          </a:p>
        </p:txBody>
      </p:sp>
      <p:sp>
        <p:nvSpPr>
          <p:cNvPr id="92" name="Line 92"/>
          <p:cNvSpPr>
            <a:spLocks noChangeShapeType="1"/>
          </p:cNvSpPr>
          <p:nvPr/>
        </p:nvSpPr>
        <p:spPr bwMode="auto">
          <a:xfrm>
            <a:off x="7092950" y="3357563"/>
            <a:ext cx="0" cy="1800225"/>
          </a:xfrm>
          <a:prstGeom prst="line">
            <a:avLst/>
          </a:prstGeom>
          <a:noFill/>
          <a:ln w="9525">
            <a:solidFill>
              <a:schemeClr val="tx1"/>
            </a:solidFill>
            <a:round/>
            <a:headEnd/>
            <a:tailEnd/>
          </a:ln>
        </p:spPr>
        <p:txBody>
          <a:bodyPr/>
          <a:lstStyle/>
          <a:p>
            <a:endParaRPr lang="cs-CZ"/>
          </a:p>
        </p:txBody>
      </p:sp>
      <p:sp>
        <p:nvSpPr>
          <p:cNvPr id="93" name="Line 93"/>
          <p:cNvSpPr>
            <a:spLocks noChangeShapeType="1"/>
          </p:cNvSpPr>
          <p:nvPr/>
        </p:nvSpPr>
        <p:spPr bwMode="auto">
          <a:xfrm>
            <a:off x="7092950" y="5157788"/>
            <a:ext cx="215900" cy="0"/>
          </a:xfrm>
          <a:prstGeom prst="line">
            <a:avLst/>
          </a:prstGeom>
          <a:noFill/>
          <a:ln w="9525">
            <a:solidFill>
              <a:schemeClr val="tx1"/>
            </a:solidFill>
            <a:round/>
            <a:headEnd/>
            <a:tailEnd/>
          </a:ln>
        </p:spPr>
        <p:txBody>
          <a:bodyPr/>
          <a:lstStyle/>
          <a:p>
            <a:endParaRPr lang="cs-CZ"/>
          </a:p>
        </p:txBody>
      </p:sp>
      <p:sp>
        <p:nvSpPr>
          <p:cNvPr id="94" name="Line 94"/>
          <p:cNvSpPr>
            <a:spLocks noChangeShapeType="1"/>
          </p:cNvSpPr>
          <p:nvPr/>
        </p:nvSpPr>
        <p:spPr bwMode="auto">
          <a:xfrm>
            <a:off x="7092950" y="4292600"/>
            <a:ext cx="215900" cy="0"/>
          </a:xfrm>
          <a:prstGeom prst="line">
            <a:avLst/>
          </a:prstGeom>
          <a:noFill/>
          <a:ln w="9525">
            <a:solidFill>
              <a:schemeClr val="tx1"/>
            </a:solidFill>
            <a:round/>
            <a:headEnd/>
            <a:tailEnd/>
          </a:ln>
        </p:spPr>
        <p:txBody>
          <a:bodyPr/>
          <a:lstStyle/>
          <a:p>
            <a:endParaRPr lang="cs-CZ"/>
          </a:p>
        </p:txBody>
      </p:sp>
      <p:sp>
        <p:nvSpPr>
          <p:cNvPr id="95" name="Text Box 95"/>
          <p:cNvSpPr txBox="1">
            <a:spLocks noChangeArrowheads="1"/>
          </p:cNvSpPr>
          <p:nvPr/>
        </p:nvSpPr>
        <p:spPr bwMode="auto">
          <a:xfrm>
            <a:off x="7019925" y="2420938"/>
            <a:ext cx="1655763" cy="639762"/>
          </a:xfrm>
          <a:prstGeom prst="rect">
            <a:avLst/>
          </a:prstGeom>
          <a:noFill/>
          <a:ln w="9525">
            <a:noFill/>
            <a:miter lim="800000"/>
            <a:headEnd/>
            <a:tailEnd/>
          </a:ln>
        </p:spPr>
        <p:txBody>
          <a:bodyPr>
            <a:spAutoFit/>
          </a:bodyPr>
          <a:lstStyle/>
          <a:p>
            <a:r>
              <a:rPr lang="cs-CZ" sz="1200" dirty="0"/>
              <a:t>Účastnická databáze a databáze mobilních terminálů</a:t>
            </a:r>
          </a:p>
        </p:txBody>
      </p:sp>
      <p:grpSp>
        <p:nvGrpSpPr>
          <p:cNvPr id="105" name="Skupina 104"/>
          <p:cNvGrpSpPr/>
          <p:nvPr/>
        </p:nvGrpSpPr>
        <p:grpSpPr>
          <a:xfrm>
            <a:off x="468313" y="1557338"/>
            <a:ext cx="412750" cy="2794000"/>
            <a:chOff x="468313" y="1557338"/>
            <a:chExt cx="412750" cy="2794000"/>
          </a:xfrm>
        </p:grpSpPr>
        <p:sp>
          <p:nvSpPr>
            <p:cNvPr id="96" name="Text Box 98"/>
            <p:cNvSpPr txBox="1">
              <a:spLocks noChangeArrowheads="1"/>
            </p:cNvSpPr>
            <p:nvPr/>
          </p:nvSpPr>
          <p:spPr bwMode="auto">
            <a:xfrm>
              <a:off x="468313" y="1557338"/>
              <a:ext cx="412750" cy="274637"/>
            </a:xfrm>
            <a:prstGeom prst="rect">
              <a:avLst/>
            </a:prstGeom>
            <a:noFill/>
            <a:ln w="9525">
              <a:noFill/>
              <a:miter lim="800000"/>
              <a:headEnd/>
              <a:tailEnd/>
            </a:ln>
          </p:spPr>
          <p:txBody>
            <a:bodyPr wrap="none">
              <a:spAutoFit/>
            </a:bodyPr>
            <a:lstStyle/>
            <a:p>
              <a:r>
                <a:rPr lang="cs-CZ" sz="1200" b="1" dirty="0"/>
                <a:t>MS</a:t>
              </a:r>
            </a:p>
          </p:txBody>
        </p:sp>
        <p:sp>
          <p:nvSpPr>
            <p:cNvPr id="97" name="Rectangle 99"/>
            <p:cNvSpPr>
              <a:spLocks noChangeArrowheads="1"/>
            </p:cNvSpPr>
            <p:nvPr/>
          </p:nvSpPr>
          <p:spPr bwMode="auto">
            <a:xfrm>
              <a:off x="468313" y="2781300"/>
              <a:ext cx="412750" cy="274638"/>
            </a:xfrm>
            <a:prstGeom prst="rect">
              <a:avLst/>
            </a:prstGeom>
            <a:noFill/>
            <a:ln w="9525">
              <a:noFill/>
              <a:miter lim="800000"/>
              <a:headEnd/>
              <a:tailEnd/>
            </a:ln>
          </p:spPr>
          <p:txBody>
            <a:bodyPr>
              <a:spAutoFit/>
            </a:bodyPr>
            <a:lstStyle/>
            <a:p>
              <a:r>
                <a:rPr lang="cs-CZ" sz="1200" b="1"/>
                <a:t>MS</a:t>
              </a:r>
            </a:p>
          </p:txBody>
        </p:sp>
        <p:sp>
          <p:nvSpPr>
            <p:cNvPr id="98" name="Text Box 100"/>
            <p:cNvSpPr txBox="1">
              <a:spLocks noChangeArrowheads="1"/>
            </p:cNvSpPr>
            <p:nvPr/>
          </p:nvSpPr>
          <p:spPr bwMode="auto">
            <a:xfrm>
              <a:off x="468313" y="4076700"/>
              <a:ext cx="412750" cy="274638"/>
            </a:xfrm>
            <a:prstGeom prst="rect">
              <a:avLst/>
            </a:prstGeom>
            <a:noFill/>
            <a:ln w="9525">
              <a:noFill/>
              <a:miter lim="800000"/>
              <a:headEnd/>
              <a:tailEnd/>
            </a:ln>
          </p:spPr>
          <p:txBody>
            <a:bodyPr wrap="none">
              <a:spAutoFit/>
            </a:bodyPr>
            <a:lstStyle/>
            <a:p>
              <a:r>
                <a:rPr lang="cs-CZ" sz="1200" b="1"/>
                <a:t>MS</a:t>
              </a:r>
            </a:p>
          </p:txBody>
        </p:sp>
      </p:grpSp>
      <p:sp>
        <p:nvSpPr>
          <p:cNvPr id="99" name="Text Box 101"/>
          <p:cNvSpPr txBox="1">
            <a:spLocks noChangeArrowheads="1"/>
          </p:cNvSpPr>
          <p:nvPr/>
        </p:nvSpPr>
        <p:spPr bwMode="auto">
          <a:xfrm>
            <a:off x="3563888" y="1196752"/>
            <a:ext cx="5400600" cy="1169551"/>
          </a:xfrm>
          <a:prstGeom prst="rect">
            <a:avLst/>
          </a:prstGeom>
          <a:solidFill>
            <a:srgbClr val="CCFFFF"/>
          </a:solidFill>
          <a:ln w="9525">
            <a:noFill/>
            <a:miter lim="800000"/>
            <a:headEnd/>
            <a:tailEnd/>
          </a:ln>
        </p:spPr>
        <p:txBody>
          <a:bodyPr wrap="square">
            <a:spAutoFit/>
          </a:bodyPr>
          <a:lstStyle/>
          <a:p>
            <a:r>
              <a:rPr lang="cs-CZ" sz="1400" dirty="0"/>
              <a:t>- mobilní stanice		MS   (Mobile Station)</a:t>
            </a:r>
          </a:p>
          <a:p>
            <a:r>
              <a:rPr lang="cs-CZ" sz="1400" dirty="0"/>
              <a:t>- základnové stanice 		BTS (Base Transceiver Station)</a:t>
            </a:r>
          </a:p>
          <a:p>
            <a:r>
              <a:rPr lang="cs-CZ" sz="1400" dirty="0"/>
              <a:t>- řadič základnových stanic 	</a:t>
            </a:r>
            <a:r>
              <a:rPr lang="cs-CZ" sz="1400" dirty="0" smtClean="0"/>
              <a:t>BSC </a:t>
            </a:r>
            <a:r>
              <a:rPr lang="cs-CZ" sz="1400" dirty="0"/>
              <a:t>(Base Station </a:t>
            </a:r>
            <a:r>
              <a:rPr lang="cs-CZ" sz="1400" dirty="0" err="1"/>
              <a:t>Controler</a:t>
            </a:r>
            <a:r>
              <a:rPr lang="cs-CZ" sz="1400" dirty="0"/>
              <a:t>)</a:t>
            </a:r>
          </a:p>
          <a:p>
            <a:pPr>
              <a:buFontTx/>
              <a:buChar char="-"/>
            </a:pPr>
            <a:r>
              <a:rPr lang="cs-CZ" sz="1400" dirty="0"/>
              <a:t>síťový subsystém (</a:t>
            </a:r>
            <a:r>
              <a:rPr lang="cs-CZ" sz="1400" dirty="0" err="1"/>
              <a:t>Switching</a:t>
            </a:r>
            <a:r>
              <a:rPr lang="cs-CZ" sz="1400" dirty="0"/>
              <a:t> Systém)	MSC (Mobile </a:t>
            </a:r>
            <a:r>
              <a:rPr lang="cs-CZ" sz="1400" dirty="0" err="1"/>
              <a:t>Switching</a:t>
            </a:r>
            <a:r>
              <a:rPr lang="cs-CZ" sz="1400" dirty="0"/>
              <a:t> Center)</a:t>
            </a:r>
          </a:p>
          <a:p>
            <a:pPr>
              <a:buFontTx/>
              <a:buChar char="-"/>
            </a:pPr>
            <a:r>
              <a:rPr lang="cs-CZ" sz="1400" dirty="0"/>
              <a:t> subsystém řízení a údržby sítě</a:t>
            </a:r>
          </a:p>
        </p:txBody>
      </p:sp>
      <p:sp>
        <p:nvSpPr>
          <p:cNvPr id="100" name="Obdélník 99"/>
          <p:cNvSpPr/>
          <p:nvPr/>
        </p:nvSpPr>
        <p:spPr>
          <a:xfrm>
            <a:off x="6876256" y="5517232"/>
            <a:ext cx="1728192" cy="1169551"/>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r>
              <a:rPr lang="cs-CZ" sz="1400" dirty="0" smtClean="0"/>
              <a:t>síť</a:t>
            </a:r>
            <a:r>
              <a:rPr lang="cs-CZ" sz="1400" dirty="0"/>
              <a:t> GPRS (volitelná část která umožňuje internetové spojení na bázi paketů).</a:t>
            </a:r>
          </a:p>
        </p:txBody>
      </p:sp>
      <p:cxnSp>
        <p:nvCxnSpPr>
          <p:cNvPr id="102" name="Přímá spojovací čára 101"/>
          <p:cNvCxnSpPr>
            <a:stCxn id="92" idx="1"/>
          </p:cNvCxnSpPr>
          <p:nvPr/>
        </p:nvCxnSpPr>
        <p:spPr>
          <a:xfrm flipH="1">
            <a:off x="7092280" y="5157788"/>
            <a:ext cx="670" cy="359444"/>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04" name="Text Box 20"/>
          <p:cNvSpPr txBox="1">
            <a:spLocks noChangeArrowheads="1"/>
          </p:cNvSpPr>
          <p:nvPr/>
        </p:nvSpPr>
        <p:spPr bwMode="auto">
          <a:xfrm>
            <a:off x="1115616" y="5517232"/>
            <a:ext cx="5256386" cy="1169551"/>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r>
              <a:rPr lang="cs-CZ" sz="1400" dirty="0"/>
              <a:t>GSM používá pro komunikaci s MS tzv. </a:t>
            </a:r>
            <a:r>
              <a:rPr lang="cs-CZ" sz="1400" b="1" dirty="0"/>
              <a:t>rádiový kanál</a:t>
            </a:r>
            <a:r>
              <a:rPr lang="cs-CZ" sz="1400" dirty="0"/>
              <a:t>, jehož šířka pásma je 200 kHz. U GSM 900 je k dispozici 175 rádiových kanálů, u GSM 1800 jich je 375. V naší republice je tedy celkem 550 rádiových kanálů o které se dělí </a:t>
            </a:r>
            <a:r>
              <a:rPr lang="cs-CZ" sz="1400" dirty="0" smtClean="0"/>
              <a:t>mobilní operátoři. </a:t>
            </a:r>
            <a:endParaRPr lang="cs-CZ" sz="1400" dirty="0"/>
          </a:p>
        </p:txBody>
      </p:sp>
      <p:sp>
        <p:nvSpPr>
          <p:cNvPr id="103" name="Obdélník 102"/>
          <p:cNvSpPr/>
          <p:nvPr/>
        </p:nvSpPr>
        <p:spPr>
          <a:xfrm>
            <a:off x="3347864" y="1052736"/>
            <a:ext cx="5616624" cy="136815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Popište obrázek </a:t>
            </a:r>
          </a:p>
          <a:p>
            <a:pPr marL="342900" indent="-342900">
              <a:buFont typeface="+mj-lt"/>
              <a:buAutoNum type="arabicPeriod"/>
            </a:pPr>
            <a:r>
              <a:rPr lang="cs-CZ" dirty="0" smtClean="0"/>
              <a:t>Jak velkou šířku pásma má radiový kanál MS?</a:t>
            </a:r>
            <a:endParaRPr lang="cs-CZ" dirty="0"/>
          </a:p>
        </p:txBody>
      </p:sp>
      <p:sp>
        <p:nvSpPr>
          <p:cNvPr id="106" name="Tlačítko akce: Dopředu nebo Další 105">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5"/>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8" presetClass="entr" presetSubtype="16" fill="hold" grpId="0" nodeType="clickEffect">
                                  <p:stCondLst>
                                    <p:cond delay="0"/>
                                  </p:stCondLst>
                                  <p:childTnLst>
                                    <p:set>
                                      <p:cBhvr>
                                        <p:cTn id="26" dur="1" fill="hold">
                                          <p:stCondLst>
                                            <p:cond delay="0"/>
                                          </p:stCondLst>
                                        </p:cTn>
                                        <p:tgtEl>
                                          <p:spTgt spid="104"/>
                                        </p:tgtEl>
                                        <p:attrNameLst>
                                          <p:attrName>style.visibility</p:attrName>
                                        </p:attrNameLst>
                                      </p:cBhvr>
                                      <p:to>
                                        <p:strVal val="visible"/>
                                      </p:to>
                                    </p:set>
                                    <p:animEffect transition="in" filter="diamond(in)">
                                      <p:cBhvr>
                                        <p:cTn id="27" dur="2000"/>
                                        <p:tgtEl>
                                          <p:spTgt spid="104"/>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xit" presetSubtype="4" fill="hold" grpId="0" nodeType="clickEffect">
                                  <p:stCondLst>
                                    <p:cond delay="0"/>
                                  </p:stCondLst>
                                  <p:childTnLst>
                                    <p:anim calcmode="lin" valueType="num">
                                      <p:cBhvr additive="base">
                                        <p:cTn id="31" dur="500"/>
                                        <p:tgtEl>
                                          <p:spTgt spid="103"/>
                                        </p:tgtEl>
                                        <p:attrNameLst>
                                          <p:attrName>ppt_x</p:attrName>
                                        </p:attrNameLst>
                                      </p:cBhvr>
                                      <p:tavLst>
                                        <p:tav tm="0">
                                          <p:val>
                                            <p:strVal val="ppt_x"/>
                                          </p:val>
                                        </p:tav>
                                        <p:tav tm="100000">
                                          <p:val>
                                            <p:strVal val="ppt_x"/>
                                          </p:val>
                                        </p:tav>
                                      </p:tavLst>
                                    </p:anim>
                                    <p:anim calcmode="lin" valueType="num">
                                      <p:cBhvr additive="base">
                                        <p:cTn id="32" dur="500"/>
                                        <p:tgtEl>
                                          <p:spTgt spid="103"/>
                                        </p:tgtEl>
                                        <p:attrNameLst>
                                          <p:attrName>ppt_y</p:attrName>
                                        </p:attrNameLst>
                                      </p:cBhvr>
                                      <p:tavLst>
                                        <p:tav tm="0">
                                          <p:val>
                                            <p:strVal val="ppt_y"/>
                                          </p:val>
                                        </p:tav>
                                        <p:tav tm="100000">
                                          <p:val>
                                            <p:strVal val="1+ppt_h/2"/>
                                          </p:val>
                                        </p:tav>
                                      </p:tavLst>
                                    </p:anim>
                                    <p:set>
                                      <p:cBhvr>
                                        <p:cTn id="33" dur="1" fill="hold">
                                          <p:stCondLst>
                                            <p:cond delay="499"/>
                                          </p:stCondLst>
                                        </p:cTn>
                                        <p:tgtEl>
                                          <p:spTgt spid="10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 grpId="0"/>
      <p:bldP spid="71" grpId="0"/>
      <p:bldP spid="77" grpId="0"/>
      <p:bldP spid="95" grpId="0"/>
      <p:bldP spid="104" grpId="0" animBg="1"/>
      <p:bldP spid="10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Seznamy účastníků</a:t>
            </a:r>
            <a:endParaRPr lang="cs-CZ" dirty="0"/>
          </a:p>
        </p:txBody>
      </p:sp>
      <p:graphicFrame>
        <p:nvGraphicFramePr>
          <p:cNvPr id="3" name="Diagram 2"/>
          <p:cNvGraphicFramePr/>
          <p:nvPr/>
        </p:nvGraphicFramePr>
        <p:xfrm>
          <a:off x="683568" y="1196752"/>
          <a:ext cx="4464496" cy="23762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4" name="Group 39"/>
          <p:cNvGrpSpPr>
            <a:grpSpLocks/>
          </p:cNvGrpSpPr>
          <p:nvPr/>
        </p:nvGrpSpPr>
        <p:grpSpPr bwMode="auto">
          <a:xfrm>
            <a:off x="4860032" y="1124744"/>
            <a:ext cx="1331912" cy="2447925"/>
            <a:chOff x="635" y="1253"/>
            <a:chExt cx="1111" cy="2041"/>
          </a:xfrm>
        </p:grpSpPr>
        <p:sp>
          <p:nvSpPr>
            <p:cNvPr id="5" name="Oval 5"/>
            <p:cNvSpPr>
              <a:spLocks noChangeArrowheads="1"/>
            </p:cNvSpPr>
            <p:nvPr/>
          </p:nvSpPr>
          <p:spPr bwMode="auto">
            <a:xfrm>
              <a:off x="1111" y="1344"/>
              <a:ext cx="408" cy="498"/>
            </a:xfrm>
            <a:prstGeom prst="ellipse">
              <a:avLst/>
            </a:prstGeom>
            <a:solidFill>
              <a:srgbClr val="FDFEE8"/>
            </a:solidFill>
            <a:ln w="9525">
              <a:solidFill>
                <a:schemeClr val="tx1"/>
              </a:solidFill>
              <a:round/>
              <a:headEnd/>
              <a:tailEnd/>
            </a:ln>
            <a:effectLst/>
          </p:spPr>
          <p:txBody>
            <a:bodyPr wrap="none" anchor="ctr"/>
            <a:lstStyle/>
            <a:p>
              <a:endParaRPr lang="cs-CZ"/>
            </a:p>
          </p:txBody>
        </p:sp>
        <p:grpSp>
          <p:nvGrpSpPr>
            <p:cNvPr id="6" name="Group 8"/>
            <p:cNvGrpSpPr>
              <a:grpSpLocks/>
            </p:cNvGrpSpPr>
            <p:nvPr/>
          </p:nvGrpSpPr>
          <p:grpSpPr bwMode="auto">
            <a:xfrm>
              <a:off x="1156" y="1525"/>
              <a:ext cx="90" cy="90"/>
              <a:chOff x="1202" y="2750"/>
              <a:chExt cx="90" cy="90"/>
            </a:xfrm>
          </p:grpSpPr>
          <p:sp>
            <p:nvSpPr>
              <p:cNvPr id="35" name="Oval 7"/>
              <p:cNvSpPr>
                <a:spLocks noChangeArrowheads="1"/>
              </p:cNvSpPr>
              <p:nvPr/>
            </p:nvSpPr>
            <p:spPr bwMode="auto">
              <a:xfrm>
                <a:off x="1202" y="2750"/>
                <a:ext cx="90" cy="90"/>
              </a:xfrm>
              <a:prstGeom prst="ellipse">
                <a:avLst/>
              </a:prstGeom>
              <a:solidFill>
                <a:schemeClr val="bg1"/>
              </a:solidFill>
              <a:ln w="9525">
                <a:solidFill>
                  <a:schemeClr val="tx1"/>
                </a:solidFill>
                <a:round/>
                <a:headEnd/>
                <a:tailEnd/>
              </a:ln>
              <a:effectLst/>
            </p:spPr>
            <p:txBody>
              <a:bodyPr wrap="none" anchor="ctr"/>
              <a:lstStyle/>
              <a:p>
                <a:endParaRPr lang="cs-CZ"/>
              </a:p>
            </p:txBody>
          </p:sp>
          <p:sp>
            <p:nvSpPr>
              <p:cNvPr id="36" name="Oval 6"/>
              <p:cNvSpPr>
                <a:spLocks noChangeArrowheads="1"/>
              </p:cNvSpPr>
              <p:nvPr/>
            </p:nvSpPr>
            <p:spPr bwMode="auto">
              <a:xfrm>
                <a:off x="1202" y="2750"/>
                <a:ext cx="46" cy="46"/>
              </a:xfrm>
              <a:prstGeom prst="ellipse">
                <a:avLst/>
              </a:prstGeom>
              <a:solidFill>
                <a:srgbClr val="000000"/>
              </a:solidFill>
              <a:ln w="9525">
                <a:solidFill>
                  <a:schemeClr val="tx1"/>
                </a:solidFill>
                <a:round/>
                <a:headEnd/>
                <a:tailEnd/>
              </a:ln>
              <a:effectLst/>
            </p:spPr>
            <p:txBody>
              <a:bodyPr wrap="none" anchor="ctr"/>
              <a:lstStyle/>
              <a:p>
                <a:endParaRPr lang="cs-CZ"/>
              </a:p>
            </p:txBody>
          </p:sp>
        </p:grpSp>
        <p:grpSp>
          <p:nvGrpSpPr>
            <p:cNvPr id="7" name="Group 9"/>
            <p:cNvGrpSpPr>
              <a:grpSpLocks/>
            </p:cNvGrpSpPr>
            <p:nvPr/>
          </p:nvGrpSpPr>
          <p:grpSpPr bwMode="auto">
            <a:xfrm>
              <a:off x="1338" y="1525"/>
              <a:ext cx="90" cy="90"/>
              <a:chOff x="1202" y="2750"/>
              <a:chExt cx="90" cy="90"/>
            </a:xfrm>
          </p:grpSpPr>
          <p:sp>
            <p:nvSpPr>
              <p:cNvPr id="33" name="Oval 10"/>
              <p:cNvSpPr>
                <a:spLocks noChangeArrowheads="1"/>
              </p:cNvSpPr>
              <p:nvPr/>
            </p:nvSpPr>
            <p:spPr bwMode="auto">
              <a:xfrm>
                <a:off x="1202" y="2750"/>
                <a:ext cx="90" cy="90"/>
              </a:xfrm>
              <a:prstGeom prst="ellipse">
                <a:avLst/>
              </a:prstGeom>
              <a:solidFill>
                <a:schemeClr val="bg1"/>
              </a:solidFill>
              <a:ln w="9525">
                <a:solidFill>
                  <a:schemeClr val="tx1"/>
                </a:solidFill>
                <a:round/>
                <a:headEnd/>
                <a:tailEnd/>
              </a:ln>
              <a:effectLst/>
            </p:spPr>
            <p:txBody>
              <a:bodyPr wrap="none" anchor="ctr"/>
              <a:lstStyle/>
              <a:p>
                <a:endParaRPr lang="cs-CZ"/>
              </a:p>
            </p:txBody>
          </p:sp>
          <p:sp>
            <p:nvSpPr>
              <p:cNvPr id="34" name="Oval 11"/>
              <p:cNvSpPr>
                <a:spLocks noChangeArrowheads="1"/>
              </p:cNvSpPr>
              <p:nvPr/>
            </p:nvSpPr>
            <p:spPr bwMode="auto">
              <a:xfrm>
                <a:off x="1202" y="2750"/>
                <a:ext cx="46" cy="46"/>
              </a:xfrm>
              <a:prstGeom prst="ellipse">
                <a:avLst/>
              </a:prstGeom>
              <a:solidFill>
                <a:srgbClr val="000000"/>
              </a:solidFill>
              <a:ln w="9525">
                <a:solidFill>
                  <a:schemeClr val="tx1"/>
                </a:solidFill>
                <a:round/>
                <a:headEnd/>
                <a:tailEnd/>
              </a:ln>
              <a:effectLst/>
            </p:spPr>
            <p:txBody>
              <a:bodyPr wrap="none" anchor="ctr"/>
              <a:lstStyle/>
              <a:p>
                <a:endParaRPr lang="cs-CZ"/>
              </a:p>
            </p:txBody>
          </p:sp>
        </p:grpSp>
        <p:sp>
          <p:nvSpPr>
            <p:cNvPr id="8" name="AutoShape 13"/>
            <p:cNvSpPr>
              <a:spLocks noChangeArrowheads="1"/>
            </p:cNvSpPr>
            <p:nvPr/>
          </p:nvSpPr>
          <p:spPr bwMode="auto">
            <a:xfrm rot="10800000">
              <a:off x="1202" y="1570"/>
              <a:ext cx="182" cy="181"/>
            </a:xfrm>
            <a:custGeom>
              <a:avLst/>
              <a:gdLst>
                <a:gd name="G0" fmla="+- 5400 0 0"/>
                <a:gd name="G1" fmla="+- 11796480 0 0"/>
                <a:gd name="G2" fmla="+- 0 0 11796480"/>
                <a:gd name="T0" fmla="*/ 0 256 1"/>
                <a:gd name="T1" fmla="*/ 180 256 1"/>
                <a:gd name="G3" fmla="+- 11796480 T0 T1"/>
                <a:gd name="T2" fmla="*/ 0 256 1"/>
                <a:gd name="T3" fmla="*/ 90 256 1"/>
                <a:gd name="G4" fmla="+- 11796480 T2 T3"/>
                <a:gd name="G5" fmla="*/ G4 2 1"/>
                <a:gd name="T4" fmla="*/ 90 256 1"/>
                <a:gd name="T5" fmla="*/ 0 256 1"/>
                <a:gd name="G6" fmla="+- 11796480 T4 T5"/>
                <a:gd name="G7" fmla="*/ G6 2 1"/>
                <a:gd name="G8" fmla="abs 11796480"/>
                <a:gd name="T6" fmla="*/ 0 256 1"/>
                <a:gd name="T7" fmla="*/ 90 256 1"/>
                <a:gd name="G9" fmla="+- G8 T6 T7"/>
                <a:gd name="G10" fmla="?: G9 G7 G5"/>
                <a:gd name="T8" fmla="*/ 0 256 1"/>
                <a:gd name="T9" fmla="*/ 360 256 1"/>
                <a:gd name="G11" fmla="+- G10 T8 T9"/>
                <a:gd name="G12" fmla="?: G10 G11 G10"/>
                <a:gd name="T10" fmla="*/ 0 256 1"/>
                <a:gd name="T11" fmla="*/ 360 256 1"/>
                <a:gd name="G13" fmla="+- G12 T10 T11"/>
                <a:gd name="G14" fmla="?: G12 G13 G12"/>
                <a:gd name="G15" fmla="+- 0 0 G14"/>
                <a:gd name="G16" fmla="+- 10800 0 0"/>
                <a:gd name="G17" fmla="+- 10800 0 5400"/>
                <a:gd name="G18" fmla="*/ 5400 1 2"/>
                <a:gd name="G19" fmla="+- G18 5400 0"/>
                <a:gd name="G20" fmla="cos G19 11796480"/>
                <a:gd name="G21" fmla="sin G19 11796480"/>
                <a:gd name="G22" fmla="+- G20 10800 0"/>
                <a:gd name="G23" fmla="+- G21 10800 0"/>
                <a:gd name="G24" fmla="+- 10800 0 G20"/>
                <a:gd name="G25" fmla="+- 5400 10800 0"/>
                <a:gd name="G26" fmla="?: G9 G17 G25"/>
                <a:gd name="G27" fmla="?: G9 0 21600"/>
                <a:gd name="G28" fmla="cos 10800 11796480"/>
                <a:gd name="G29" fmla="sin 10800 11796480"/>
                <a:gd name="G30" fmla="sin 5400 11796480"/>
                <a:gd name="G31" fmla="+- G28 10800 0"/>
                <a:gd name="G32" fmla="+- G29 10800 0"/>
                <a:gd name="G33" fmla="+- G30 10800 0"/>
                <a:gd name="G34" fmla="?: G4 0 G31"/>
                <a:gd name="G35" fmla="?: 11796480 G34 0"/>
                <a:gd name="G36" fmla="?: G6 G35 G31"/>
                <a:gd name="G37" fmla="+- 21600 0 G36"/>
                <a:gd name="G38" fmla="?: G4 0 G33"/>
                <a:gd name="G39" fmla="?: 11796480 G38 G32"/>
                <a:gd name="G40" fmla="?: G6 G39 0"/>
                <a:gd name="G41" fmla="?: G4 G32 21600"/>
                <a:gd name="G42" fmla="?: G6 G41 G33"/>
                <a:gd name="T12" fmla="*/ 10800 w 21600"/>
                <a:gd name="T13" fmla="*/ 0 h 21600"/>
                <a:gd name="T14" fmla="*/ 2700 w 21600"/>
                <a:gd name="T15" fmla="*/ 10800 h 21600"/>
                <a:gd name="T16" fmla="*/ 10800 w 21600"/>
                <a:gd name="T17" fmla="*/ 5400 h 21600"/>
                <a:gd name="T18" fmla="*/ 18900 w 21600"/>
                <a:gd name="T19" fmla="*/ 10800 h 21600"/>
                <a:gd name="T20" fmla="*/ G36 w 21600"/>
                <a:gd name="T21" fmla="*/ G40 h 21600"/>
                <a:gd name="T22" fmla="*/ G37 w 21600"/>
                <a:gd name="T23" fmla="*/ G42 h 21600"/>
              </a:gdLst>
              <a:ahLst/>
              <a:cxnLst>
                <a:cxn ang="0">
                  <a:pos x="T12" y="T13"/>
                </a:cxn>
                <a:cxn ang="0">
                  <a:pos x="T14" y="T15"/>
                </a:cxn>
                <a:cxn ang="0">
                  <a:pos x="T16" y="T17"/>
                </a:cxn>
                <a:cxn ang="0">
                  <a:pos x="T18" y="T19"/>
                </a:cxn>
              </a:cxnLst>
              <a:rect l="T20" t="T21" r="T22" b="T23"/>
              <a:pathLst>
                <a:path w="21600" h="21600">
                  <a:moveTo>
                    <a:pt x="5400" y="10800"/>
                  </a:moveTo>
                  <a:cubicBezTo>
                    <a:pt x="5400" y="7817"/>
                    <a:pt x="7817" y="5400"/>
                    <a:pt x="10800" y="5400"/>
                  </a:cubicBezTo>
                  <a:cubicBezTo>
                    <a:pt x="13782" y="5399"/>
                    <a:pt x="16199" y="7817"/>
                    <a:pt x="16200" y="10799"/>
                  </a:cubicBezTo>
                  <a:lnTo>
                    <a:pt x="21600" y="10800"/>
                  </a:lnTo>
                  <a:cubicBezTo>
                    <a:pt x="21600" y="4835"/>
                    <a:pt x="16764" y="0"/>
                    <a:pt x="10800" y="0"/>
                  </a:cubicBezTo>
                  <a:cubicBezTo>
                    <a:pt x="4835" y="0"/>
                    <a:pt x="0" y="4835"/>
                    <a:pt x="0" y="10800"/>
                  </a:cubicBezTo>
                  <a:close/>
                </a:path>
              </a:pathLst>
            </a:custGeom>
            <a:solidFill>
              <a:srgbClr val="FFCC99"/>
            </a:solidFill>
            <a:ln w="9525">
              <a:solidFill>
                <a:schemeClr val="tx1"/>
              </a:solidFill>
              <a:miter lim="800000"/>
              <a:headEnd/>
              <a:tailEnd/>
            </a:ln>
            <a:effectLst/>
          </p:spPr>
          <p:txBody>
            <a:bodyPr wrap="none" anchor="ctr"/>
            <a:lstStyle/>
            <a:p>
              <a:endParaRPr lang="cs-CZ"/>
            </a:p>
          </p:txBody>
        </p:sp>
        <p:sp>
          <p:nvSpPr>
            <p:cNvPr id="9" name="AutoShape 14"/>
            <p:cNvSpPr>
              <a:spLocks noChangeArrowheads="1"/>
            </p:cNvSpPr>
            <p:nvPr/>
          </p:nvSpPr>
          <p:spPr bwMode="auto">
            <a:xfrm>
              <a:off x="1156" y="1253"/>
              <a:ext cx="363" cy="272"/>
            </a:xfrm>
            <a:prstGeom prst="irregularSeal1">
              <a:avLst/>
            </a:prstGeom>
            <a:solidFill>
              <a:srgbClr val="993300"/>
            </a:solidFill>
            <a:ln w="9525">
              <a:solidFill>
                <a:schemeClr val="tx1"/>
              </a:solidFill>
              <a:miter lim="800000"/>
              <a:headEnd/>
              <a:tailEnd/>
            </a:ln>
            <a:effectLst/>
          </p:spPr>
          <p:txBody>
            <a:bodyPr wrap="none" anchor="ctr"/>
            <a:lstStyle/>
            <a:p>
              <a:endParaRPr lang="cs-CZ"/>
            </a:p>
          </p:txBody>
        </p:sp>
        <p:grpSp>
          <p:nvGrpSpPr>
            <p:cNvPr id="10" name="Group 15"/>
            <p:cNvGrpSpPr>
              <a:grpSpLocks/>
            </p:cNvGrpSpPr>
            <p:nvPr/>
          </p:nvGrpSpPr>
          <p:grpSpPr bwMode="auto">
            <a:xfrm>
              <a:off x="657" y="1253"/>
              <a:ext cx="273" cy="726"/>
              <a:chOff x="1429" y="1661"/>
              <a:chExt cx="227" cy="545"/>
            </a:xfrm>
          </p:grpSpPr>
          <p:sp>
            <p:nvSpPr>
              <p:cNvPr id="25" name="Rectangle 16"/>
              <p:cNvSpPr>
                <a:spLocks noChangeArrowheads="1"/>
              </p:cNvSpPr>
              <p:nvPr/>
            </p:nvSpPr>
            <p:spPr bwMode="auto">
              <a:xfrm>
                <a:off x="1429" y="1752"/>
                <a:ext cx="227" cy="454"/>
              </a:xfrm>
              <a:prstGeom prst="rect">
                <a:avLst/>
              </a:prstGeom>
              <a:solidFill>
                <a:schemeClr val="accent1"/>
              </a:solidFill>
              <a:ln w="9525">
                <a:solidFill>
                  <a:schemeClr val="tx1"/>
                </a:solidFill>
                <a:miter lim="800000"/>
                <a:headEnd/>
                <a:tailEnd/>
              </a:ln>
              <a:effectLst/>
            </p:spPr>
            <p:txBody>
              <a:bodyPr wrap="none" anchor="ctr"/>
              <a:lstStyle/>
              <a:p>
                <a:endParaRPr lang="cs-CZ"/>
              </a:p>
            </p:txBody>
          </p:sp>
          <p:grpSp>
            <p:nvGrpSpPr>
              <p:cNvPr id="26" name="Group 17"/>
              <p:cNvGrpSpPr>
                <a:grpSpLocks/>
              </p:cNvGrpSpPr>
              <p:nvPr/>
            </p:nvGrpSpPr>
            <p:grpSpPr bwMode="auto">
              <a:xfrm>
                <a:off x="1474" y="1933"/>
                <a:ext cx="136" cy="227"/>
                <a:chOff x="793" y="1797"/>
                <a:chExt cx="136" cy="227"/>
              </a:xfrm>
            </p:grpSpPr>
            <p:sp>
              <p:nvSpPr>
                <p:cNvPr id="29" name="Rectangle 18"/>
                <p:cNvSpPr>
                  <a:spLocks noChangeArrowheads="1"/>
                </p:cNvSpPr>
                <p:nvPr/>
              </p:nvSpPr>
              <p:spPr bwMode="auto">
                <a:xfrm>
                  <a:off x="793" y="1797"/>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30" name="Rectangle 19"/>
                <p:cNvSpPr>
                  <a:spLocks noChangeArrowheads="1"/>
                </p:cNvSpPr>
                <p:nvPr/>
              </p:nvSpPr>
              <p:spPr bwMode="auto">
                <a:xfrm>
                  <a:off x="884" y="1797"/>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31" name="Rectangle 20"/>
                <p:cNvSpPr>
                  <a:spLocks noChangeArrowheads="1"/>
                </p:cNvSpPr>
                <p:nvPr/>
              </p:nvSpPr>
              <p:spPr bwMode="auto">
                <a:xfrm>
                  <a:off x="793" y="1933"/>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32" name="Rectangle 21"/>
                <p:cNvSpPr>
                  <a:spLocks noChangeArrowheads="1"/>
                </p:cNvSpPr>
                <p:nvPr/>
              </p:nvSpPr>
              <p:spPr bwMode="auto">
                <a:xfrm>
                  <a:off x="884" y="1933"/>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grpSp>
          <p:sp>
            <p:nvSpPr>
              <p:cNvPr id="27" name="Rectangle 22"/>
              <p:cNvSpPr>
                <a:spLocks noChangeArrowheads="1"/>
              </p:cNvSpPr>
              <p:nvPr/>
            </p:nvSpPr>
            <p:spPr bwMode="auto">
              <a:xfrm>
                <a:off x="1474" y="1797"/>
                <a:ext cx="136"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28" name="Rectangle 23"/>
              <p:cNvSpPr>
                <a:spLocks noChangeArrowheads="1"/>
              </p:cNvSpPr>
              <p:nvPr/>
            </p:nvSpPr>
            <p:spPr bwMode="auto">
              <a:xfrm>
                <a:off x="1610" y="1661"/>
                <a:ext cx="45" cy="91"/>
              </a:xfrm>
              <a:prstGeom prst="rect">
                <a:avLst/>
              </a:prstGeom>
              <a:solidFill>
                <a:schemeClr val="accent1"/>
              </a:solidFill>
              <a:ln w="9525">
                <a:solidFill>
                  <a:schemeClr val="tx1"/>
                </a:solidFill>
                <a:miter lim="800000"/>
                <a:headEnd/>
                <a:tailEnd/>
              </a:ln>
              <a:effectLst/>
            </p:spPr>
            <p:txBody>
              <a:bodyPr wrap="none" anchor="ctr"/>
              <a:lstStyle/>
              <a:p>
                <a:endParaRPr lang="cs-CZ"/>
              </a:p>
            </p:txBody>
          </p:sp>
        </p:grpSp>
        <p:sp>
          <p:nvSpPr>
            <p:cNvPr id="11" name="Line 24"/>
            <p:cNvSpPr>
              <a:spLocks noChangeShapeType="1"/>
            </p:cNvSpPr>
            <p:nvPr/>
          </p:nvSpPr>
          <p:spPr bwMode="auto">
            <a:xfrm>
              <a:off x="1292" y="1842"/>
              <a:ext cx="0" cy="681"/>
            </a:xfrm>
            <a:prstGeom prst="line">
              <a:avLst/>
            </a:prstGeom>
            <a:noFill/>
            <a:ln w="9525">
              <a:solidFill>
                <a:schemeClr val="tx1"/>
              </a:solidFill>
              <a:round/>
              <a:headEnd/>
              <a:tailEnd/>
            </a:ln>
            <a:effectLst/>
          </p:spPr>
          <p:txBody>
            <a:bodyPr/>
            <a:lstStyle/>
            <a:p>
              <a:endParaRPr lang="cs-CZ"/>
            </a:p>
          </p:txBody>
        </p:sp>
        <p:sp>
          <p:nvSpPr>
            <p:cNvPr id="12" name="Line 25"/>
            <p:cNvSpPr>
              <a:spLocks noChangeShapeType="1"/>
            </p:cNvSpPr>
            <p:nvPr/>
          </p:nvSpPr>
          <p:spPr bwMode="auto">
            <a:xfrm flipH="1">
              <a:off x="839" y="2523"/>
              <a:ext cx="453" cy="771"/>
            </a:xfrm>
            <a:prstGeom prst="line">
              <a:avLst/>
            </a:prstGeom>
            <a:noFill/>
            <a:ln w="9525">
              <a:solidFill>
                <a:schemeClr val="tx1"/>
              </a:solidFill>
              <a:round/>
              <a:headEnd/>
              <a:tailEnd/>
            </a:ln>
            <a:effectLst/>
          </p:spPr>
          <p:txBody>
            <a:bodyPr/>
            <a:lstStyle/>
            <a:p>
              <a:endParaRPr lang="cs-CZ"/>
            </a:p>
          </p:txBody>
        </p:sp>
        <p:sp>
          <p:nvSpPr>
            <p:cNvPr id="13" name="Line 26"/>
            <p:cNvSpPr>
              <a:spLocks noChangeShapeType="1"/>
            </p:cNvSpPr>
            <p:nvPr/>
          </p:nvSpPr>
          <p:spPr bwMode="auto">
            <a:xfrm flipH="1" flipV="1">
              <a:off x="657" y="3203"/>
              <a:ext cx="182" cy="91"/>
            </a:xfrm>
            <a:prstGeom prst="line">
              <a:avLst/>
            </a:prstGeom>
            <a:noFill/>
            <a:ln w="9525">
              <a:solidFill>
                <a:schemeClr val="tx1"/>
              </a:solidFill>
              <a:round/>
              <a:headEnd/>
              <a:tailEnd/>
            </a:ln>
            <a:effectLst/>
          </p:spPr>
          <p:txBody>
            <a:bodyPr/>
            <a:lstStyle/>
            <a:p>
              <a:endParaRPr lang="cs-CZ"/>
            </a:p>
          </p:txBody>
        </p:sp>
        <p:sp>
          <p:nvSpPr>
            <p:cNvPr id="14" name="Line 27"/>
            <p:cNvSpPr>
              <a:spLocks noChangeShapeType="1"/>
            </p:cNvSpPr>
            <p:nvPr/>
          </p:nvSpPr>
          <p:spPr bwMode="auto">
            <a:xfrm>
              <a:off x="1292" y="2523"/>
              <a:ext cx="273" cy="771"/>
            </a:xfrm>
            <a:prstGeom prst="line">
              <a:avLst/>
            </a:prstGeom>
            <a:noFill/>
            <a:ln w="9525">
              <a:solidFill>
                <a:schemeClr val="tx1"/>
              </a:solidFill>
              <a:round/>
              <a:headEnd/>
              <a:tailEnd/>
            </a:ln>
            <a:effectLst/>
          </p:spPr>
          <p:txBody>
            <a:bodyPr/>
            <a:lstStyle/>
            <a:p>
              <a:endParaRPr lang="cs-CZ"/>
            </a:p>
          </p:txBody>
        </p:sp>
        <p:sp>
          <p:nvSpPr>
            <p:cNvPr id="15" name="Line 28"/>
            <p:cNvSpPr>
              <a:spLocks noChangeShapeType="1"/>
            </p:cNvSpPr>
            <p:nvPr/>
          </p:nvSpPr>
          <p:spPr bwMode="auto">
            <a:xfrm flipV="1">
              <a:off x="1565" y="3203"/>
              <a:ext cx="181" cy="91"/>
            </a:xfrm>
            <a:prstGeom prst="line">
              <a:avLst/>
            </a:prstGeom>
            <a:noFill/>
            <a:ln w="9525">
              <a:solidFill>
                <a:schemeClr val="tx1"/>
              </a:solidFill>
              <a:round/>
              <a:headEnd/>
              <a:tailEnd/>
            </a:ln>
            <a:effectLst/>
          </p:spPr>
          <p:txBody>
            <a:bodyPr/>
            <a:lstStyle/>
            <a:p>
              <a:endParaRPr lang="cs-CZ"/>
            </a:p>
          </p:txBody>
        </p:sp>
        <p:sp>
          <p:nvSpPr>
            <p:cNvPr id="16" name="Freeform 29"/>
            <p:cNvSpPr>
              <a:spLocks/>
            </p:cNvSpPr>
            <p:nvPr/>
          </p:nvSpPr>
          <p:spPr bwMode="auto">
            <a:xfrm>
              <a:off x="635" y="1933"/>
              <a:ext cx="657" cy="416"/>
            </a:xfrm>
            <a:custGeom>
              <a:avLst/>
              <a:gdLst/>
              <a:ahLst/>
              <a:cxnLst>
                <a:cxn ang="0">
                  <a:pos x="657" y="91"/>
                </a:cxn>
                <a:cxn ang="0">
                  <a:pos x="431" y="318"/>
                </a:cxn>
                <a:cxn ang="0">
                  <a:pos x="68" y="363"/>
                </a:cxn>
                <a:cxn ang="0">
                  <a:pos x="22" y="0"/>
                </a:cxn>
              </a:cxnLst>
              <a:rect l="0" t="0" r="r" b="b"/>
              <a:pathLst>
                <a:path w="657" h="416">
                  <a:moveTo>
                    <a:pt x="657" y="91"/>
                  </a:moveTo>
                  <a:cubicBezTo>
                    <a:pt x="593" y="182"/>
                    <a:pt x="529" y="273"/>
                    <a:pt x="431" y="318"/>
                  </a:cubicBezTo>
                  <a:cubicBezTo>
                    <a:pt x="333" y="363"/>
                    <a:pt x="136" y="416"/>
                    <a:pt x="68" y="363"/>
                  </a:cubicBezTo>
                  <a:cubicBezTo>
                    <a:pt x="0" y="310"/>
                    <a:pt x="30" y="60"/>
                    <a:pt x="22" y="0"/>
                  </a:cubicBezTo>
                </a:path>
              </a:pathLst>
            </a:custGeom>
            <a:noFill/>
            <a:ln w="9525">
              <a:solidFill>
                <a:schemeClr val="tx1"/>
              </a:solidFill>
              <a:round/>
              <a:headEnd/>
              <a:tailEnd/>
            </a:ln>
            <a:effectLst/>
          </p:spPr>
          <p:txBody>
            <a:bodyPr/>
            <a:lstStyle/>
            <a:p>
              <a:endParaRPr lang="cs-CZ"/>
            </a:p>
          </p:txBody>
        </p:sp>
        <p:sp>
          <p:nvSpPr>
            <p:cNvPr id="17" name="Freeform 30"/>
            <p:cNvSpPr>
              <a:spLocks/>
            </p:cNvSpPr>
            <p:nvPr/>
          </p:nvSpPr>
          <p:spPr bwMode="auto">
            <a:xfrm>
              <a:off x="1292" y="2017"/>
              <a:ext cx="447" cy="597"/>
            </a:xfrm>
            <a:custGeom>
              <a:avLst/>
              <a:gdLst/>
              <a:ahLst/>
              <a:cxnLst>
                <a:cxn ang="0">
                  <a:pos x="0" y="7"/>
                </a:cxn>
                <a:cxn ang="0">
                  <a:pos x="409" y="98"/>
                </a:cxn>
                <a:cxn ang="0">
                  <a:pos x="227" y="597"/>
                </a:cxn>
              </a:cxnLst>
              <a:rect l="0" t="0" r="r" b="b"/>
              <a:pathLst>
                <a:path w="447" h="597">
                  <a:moveTo>
                    <a:pt x="0" y="7"/>
                  </a:moveTo>
                  <a:cubicBezTo>
                    <a:pt x="185" y="3"/>
                    <a:pt x="371" y="0"/>
                    <a:pt x="409" y="98"/>
                  </a:cubicBezTo>
                  <a:cubicBezTo>
                    <a:pt x="447" y="196"/>
                    <a:pt x="257" y="514"/>
                    <a:pt x="227" y="597"/>
                  </a:cubicBezTo>
                </a:path>
              </a:pathLst>
            </a:custGeom>
            <a:noFill/>
            <a:ln w="9525">
              <a:solidFill>
                <a:schemeClr val="tx1"/>
              </a:solidFill>
              <a:round/>
              <a:headEnd/>
              <a:tailEnd/>
            </a:ln>
            <a:effectLst/>
          </p:spPr>
          <p:txBody>
            <a:bodyPr/>
            <a:lstStyle/>
            <a:p>
              <a:endParaRPr lang="cs-CZ"/>
            </a:p>
          </p:txBody>
        </p:sp>
        <p:sp>
          <p:nvSpPr>
            <p:cNvPr id="18" name="Line 31"/>
            <p:cNvSpPr>
              <a:spLocks noChangeShapeType="1"/>
            </p:cNvSpPr>
            <p:nvPr/>
          </p:nvSpPr>
          <p:spPr bwMode="auto">
            <a:xfrm flipH="1" flipV="1">
              <a:off x="1338" y="2523"/>
              <a:ext cx="181" cy="91"/>
            </a:xfrm>
            <a:prstGeom prst="line">
              <a:avLst/>
            </a:prstGeom>
            <a:noFill/>
            <a:ln w="9525">
              <a:solidFill>
                <a:schemeClr val="tx1"/>
              </a:solidFill>
              <a:round/>
              <a:headEnd/>
              <a:tailEnd/>
            </a:ln>
            <a:effectLst/>
          </p:spPr>
          <p:txBody>
            <a:bodyPr/>
            <a:lstStyle/>
            <a:p>
              <a:endParaRPr lang="cs-CZ"/>
            </a:p>
          </p:txBody>
        </p:sp>
        <p:sp>
          <p:nvSpPr>
            <p:cNvPr id="19" name="Line 32"/>
            <p:cNvSpPr>
              <a:spLocks noChangeShapeType="1"/>
            </p:cNvSpPr>
            <p:nvPr/>
          </p:nvSpPr>
          <p:spPr bwMode="auto">
            <a:xfrm flipH="1">
              <a:off x="1474" y="2659"/>
              <a:ext cx="45" cy="181"/>
            </a:xfrm>
            <a:prstGeom prst="line">
              <a:avLst/>
            </a:prstGeom>
            <a:noFill/>
            <a:ln w="9525">
              <a:solidFill>
                <a:schemeClr val="tx1"/>
              </a:solidFill>
              <a:round/>
              <a:headEnd/>
              <a:tailEnd/>
            </a:ln>
            <a:effectLst/>
          </p:spPr>
          <p:txBody>
            <a:bodyPr/>
            <a:lstStyle/>
            <a:p>
              <a:endParaRPr lang="cs-CZ"/>
            </a:p>
          </p:txBody>
        </p:sp>
        <p:sp>
          <p:nvSpPr>
            <p:cNvPr id="20" name="Line 33"/>
            <p:cNvSpPr>
              <a:spLocks noChangeShapeType="1"/>
            </p:cNvSpPr>
            <p:nvPr/>
          </p:nvSpPr>
          <p:spPr bwMode="auto">
            <a:xfrm>
              <a:off x="1519" y="2614"/>
              <a:ext cx="91" cy="226"/>
            </a:xfrm>
            <a:prstGeom prst="line">
              <a:avLst/>
            </a:prstGeom>
            <a:noFill/>
            <a:ln w="9525">
              <a:solidFill>
                <a:schemeClr val="tx1"/>
              </a:solidFill>
              <a:round/>
              <a:headEnd/>
              <a:tailEnd/>
            </a:ln>
            <a:effectLst/>
          </p:spPr>
          <p:txBody>
            <a:bodyPr/>
            <a:lstStyle/>
            <a:p>
              <a:endParaRPr lang="cs-CZ"/>
            </a:p>
          </p:txBody>
        </p:sp>
        <p:sp>
          <p:nvSpPr>
            <p:cNvPr id="21" name="Line 34"/>
            <p:cNvSpPr>
              <a:spLocks noChangeShapeType="1"/>
            </p:cNvSpPr>
            <p:nvPr/>
          </p:nvSpPr>
          <p:spPr bwMode="auto">
            <a:xfrm>
              <a:off x="1565" y="2614"/>
              <a:ext cx="90" cy="136"/>
            </a:xfrm>
            <a:prstGeom prst="line">
              <a:avLst/>
            </a:prstGeom>
            <a:noFill/>
            <a:ln w="9525">
              <a:solidFill>
                <a:schemeClr val="tx1"/>
              </a:solidFill>
              <a:round/>
              <a:headEnd/>
              <a:tailEnd/>
            </a:ln>
            <a:effectLst/>
          </p:spPr>
          <p:txBody>
            <a:bodyPr/>
            <a:lstStyle/>
            <a:p>
              <a:endParaRPr lang="cs-CZ"/>
            </a:p>
          </p:txBody>
        </p:sp>
        <p:grpSp>
          <p:nvGrpSpPr>
            <p:cNvPr id="22" name="Group 38"/>
            <p:cNvGrpSpPr>
              <a:grpSpLocks/>
            </p:cNvGrpSpPr>
            <p:nvPr/>
          </p:nvGrpSpPr>
          <p:grpSpPr bwMode="auto">
            <a:xfrm>
              <a:off x="975" y="1752"/>
              <a:ext cx="136" cy="226"/>
              <a:chOff x="658" y="937"/>
              <a:chExt cx="136" cy="364"/>
            </a:xfrm>
          </p:grpSpPr>
          <p:sp>
            <p:nvSpPr>
              <p:cNvPr id="23" name="Arc 36"/>
              <p:cNvSpPr>
                <a:spLocks/>
              </p:cNvSpPr>
              <p:nvPr/>
            </p:nvSpPr>
            <p:spPr bwMode="auto">
              <a:xfrm flipH="1">
                <a:off x="658" y="937"/>
                <a:ext cx="136" cy="364"/>
              </a:xfrm>
              <a:custGeom>
                <a:avLst/>
                <a:gdLst>
                  <a:gd name="G0" fmla="+- 55 0 0"/>
                  <a:gd name="G1" fmla="+- 21600 0 0"/>
                  <a:gd name="G2" fmla="+- 21600 0 0"/>
                  <a:gd name="T0" fmla="*/ 55 w 21655"/>
                  <a:gd name="T1" fmla="*/ 0 h 43200"/>
                  <a:gd name="T2" fmla="*/ 0 w 21655"/>
                  <a:gd name="T3" fmla="*/ 43200 h 43200"/>
                  <a:gd name="T4" fmla="*/ 55 w 21655"/>
                  <a:gd name="T5" fmla="*/ 21600 h 43200"/>
                </a:gdLst>
                <a:ahLst/>
                <a:cxnLst>
                  <a:cxn ang="0">
                    <a:pos x="T0" y="T1"/>
                  </a:cxn>
                  <a:cxn ang="0">
                    <a:pos x="T2" y="T3"/>
                  </a:cxn>
                  <a:cxn ang="0">
                    <a:pos x="T4" y="T5"/>
                  </a:cxn>
                </a:cxnLst>
                <a:rect l="0" t="0" r="r" b="b"/>
                <a:pathLst>
                  <a:path w="21655" h="43200" fill="none" extrusionOk="0">
                    <a:moveTo>
                      <a:pt x="54" y="0"/>
                    </a:moveTo>
                    <a:cubicBezTo>
                      <a:pt x="11984" y="0"/>
                      <a:pt x="21655" y="9670"/>
                      <a:pt x="21655" y="21600"/>
                    </a:cubicBezTo>
                    <a:cubicBezTo>
                      <a:pt x="21655" y="33529"/>
                      <a:pt x="11984" y="43200"/>
                      <a:pt x="55" y="43200"/>
                    </a:cubicBezTo>
                    <a:cubicBezTo>
                      <a:pt x="36" y="43200"/>
                      <a:pt x="18" y="43199"/>
                      <a:pt x="0" y="43199"/>
                    </a:cubicBezTo>
                  </a:path>
                  <a:path w="21655" h="43200" stroke="0" extrusionOk="0">
                    <a:moveTo>
                      <a:pt x="54" y="0"/>
                    </a:moveTo>
                    <a:cubicBezTo>
                      <a:pt x="11984" y="0"/>
                      <a:pt x="21655" y="9670"/>
                      <a:pt x="21655" y="21600"/>
                    </a:cubicBezTo>
                    <a:cubicBezTo>
                      <a:pt x="21655" y="33529"/>
                      <a:pt x="11984" y="43200"/>
                      <a:pt x="55" y="43200"/>
                    </a:cubicBezTo>
                    <a:cubicBezTo>
                      <a:pt x="36" y="43200"/>
                      <a:pt x="18" y="43199"/>
                      <a:pt x="0" y="43199"/>
                    </a:cubicBezTo>
                    <a:lnTo>
                      <a:pt x="55" y="21600"/>
                    </a:lnTo>
                    <a:close/>
                  </a:path>
                </a:pathLst>
              </a:custGeom>
              <a:noFill/>
              <a:ln w="9525">
                <a:solidFill>
                  <a:schemeClr val="tx1"/>
                </a:solidFill>
                <a:round/>
                <a:headEnd/>
                <a:tailEnd/>
              </a:ln>
              <a:effectLst/>
            </p:spPr>
            <p:txBody>
              <a:bodyPr wrap="none" anchor="ctr"/>
              <a:lstStyle/>
              <a:p>
                <a:endParaRPr lang="cs-CZ"/>
              </a:p>
            </p:txBody>
          </p:sp>
          <p:sp>
            <p:nvSpPr>
              <p:cNvPr id="24" name="Arc 37"/>
              <p:cNvSpPr>
                <a:spLocks/>
              </p:cNvSpPr>
              <p:nvPr/>
            </p:nvSpPr>
            <p:spPr bwMode="auto">
              <a:xfrm flipH="1">
                <a:off x="748" y="1026"/>
                <a:ext cx="45" cy="181"/>
              </a:xfrm>
              <a:custGeom>
                <a:avLst/>
                <a:gdLst>
                  <a:gd name="G0" fmla="+- 0 0 0"/>
                  <a:gd name="G1" fmla="+- 21600 0 0"/>
                  <a:gd name="G2" fmla="+- 21600 0 0"/>
                  <a:gd name="T0" fmla="*/ 0 w 21600"/>
                  <a:gd name="T1" fmla="*/ 0 h 42747"/>
                  <a:gd name="T2" fmla="*/ 4399 w 21600"/>
                  <a:gd name="T3" fmla="*/ 42747 h 42747"/>
                  <a:gd name="T4" fmla="*/ 0 w 21600"/>
                  <a:gd name="T5" fmla="*/ 21600 h 42747"/>
                </a:gdLst>
                <a:ahLst/>
                <a:cxnLst>
                  <a:cxn ang="0">
                    <a:pos x="T0" y="T1"/>
                  </a:cxn>
                  <a:cxn ang="0">
                    <a:pos x="T2" y="T3"/>
                  </a:cxn>
                  <a:cxn ang="0">
                    <a:pos x="T4" y="T5"/>
                  </a:cxn>
                </a:cxnLst>
                <a:rect l="0" t="0" r="r" b="b"/>
                <a:pathLst>
                  <a:path w="21600" h="42747" fill="none" extrusionOk="0">
                    <a:moveTo>
                      <a:pt x="-1" y="0"/>
                    </a:moveTo>
                    <a:cubicBezTo>
                      <a:pt x="11929" y="0"/>
                      <a:pt x="21600" y="9670"/>
                      <a:pt x="21600" y="21600"/>
                    </a:cubicBezTo>
                    <a:cubicBezTo>
                      <a:pt x="21600" y="31833"/>
                      <a:pt x="14418" y="40663"/>
                      <a:pt x="4399" y="42747"/>
                    </a:cubicBezTo>
                  </a:path>
                  <a:path w="21600" h="42747" stroke="0" extrusionOk="0">
                    <a:moveTo>
                      <a:pt x="-1" y="0"/>
                    </a:moveTo>
                    <a:cubicBezTo>
                      <a:pt x="11929" y="0"/>
                      <a:pt x="21600" y="9670"/>
                      <a:pt x="21600" y="21600"/>
                    </a:cubicBezTo>
                    <a:cubicBezTo>
                      <a:pt x="21600" y="31833"/>
                      <a:pt x="14418" y="40663"/>
                      <a:pt x="4399" y="42747"/>
                    </a:cubicBezTo>
                    <a:lnTo>
                      <a:pt x="0" y="21600"/>
                    </a:lnTo>
                    <a:close/>
                  </a:path>
                </a:pathLst>
              </a:custGeom>
              <a:noFill/>
              <a:ln w="9525">
                <a:solidFill>
                  <a:schemeClr val="tx1"/>
                </a:solidFill>
                <a:round/>
                <a:headEnd/>
                <a:tailEnd/>
              </a:ln>
              <a:effectLst/>
            </p:spPr>
            <p:txBody>
              <a:bodyPr wrap="none" anchor="ctr"/>
              <a:lstStyle/>
              <a:p>
                <a:endParaRPr lang="cs-CZ"/>
              </a:p>
            </p:txBody>
          </p:sp>
        </p:grpSp>
      </p:grpSp>
      <p:sp>
        <p:nvSpPr>
          <p:cNvPr id="37" name="Text Box 40"/>
          <p:cNvSpPr txBox="1">
            <a:spLocks noChangeArrowheads="1"/>
          </p:cNvSpPr>
          <p:nvPr/>
        </p:nvSpPr>
        <p:spPr bwMode="auto">
          <a:xfrm>
            <a:off x="1043608" y="4077072"/>
            <a:ext cx="7848872" cy="2462213"/>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wrap="square">
            <a:spAutoFit/>
          </a:bodyPr>
          <a:lstStyle/>
          <a:p>
            <a:pPr marL="342900" indent="-342900">
              <a:buFontTx/>
              <a:buChar char="•"/>
            </a:pPr>
            <a:r>
              <a:rPr lang="cs-CZ" sz="1400" dirty="0"/>
              <a:t>MS požádá síť o přidělení oprávnění použít signalizační kanál.</a:t>
            </a:r>
          </a:p>
          <a:p>
            <a:pPr marL="342900" indent="-342900">
              <a:buFontTx/>
              <a:buChar char="•"/>
            </a:pPr>
            <a:r>
              <a:rPr lang="cs-CZ" sz="1400" dirty="0"/>
              <a:t>BSC přidělí MS signalizační kanál, na kterém očekává další instrukce.</a:t>
            </a:r>
          </a:p>
          <a:p>
            <a:pPr marL="342900" indent="-342900">
              <a:buFontTx/>
              <a:buChar char="•"/>
            </a:pPr>
            <a:r>
              <a:rPr lang="cs-CZ" sz="1400" dirty="0"/>
              <a:t>MS pošle požadavek na sestavení hovoru:</a:t>
            </a:r>
          </a:p>
          <a:p>
            <a:pPr marL="800100" lvl="1" indent="-342900">
              <a:buFontTx/>
              <a:buChar char="•"/>
            </a:pPr>
            <a:r>
              <a:rPr lang="cs-CZ" sz="1400" dirty="0"/>
              <a:t>Ve VLR se označí daná MS jako aktivní – tedy momentálně připojená k síti</a:t>
            </a:r>
          </a:p>
          <a:p>
            <a:pPr marL="800100" lvl="1" indent="-342900">
              <a:buFontTx/>
              <a:buChar char="•"/>
            </a:pPr>
            <a:r>
              <a:rPr lang="cs-CZ" sz="1400" dirty="0"/>
              <a:t>Proběhne autentizace MS (síť zjistí jestli daná MS má oprávnění požadovat hovor)</a:t>
            </a:r>
          </a:p>
          <a:p>
            <a:pPr marL="800100" lvl="1" indent="-342900">
              <a:buFontTx/>
              <a:buChar char="•"/>
            </a:pPr>
            <a:r>
              <a:rPr lang="cs-CZ" sz="1400" dirty="0"/>
              <a:t>Spustí se šifrování</a:t>
            </a:r>
          </a:p>
          <a:p>
            <a:pPr marL="800100" lvl="1" indent="-342900">
              <a:buFontTx/>
              <a:buChar char="•"/>
            </a:pPr>
            <a:r>
              <a:rPr lang="cs-CZ" sz="1400" dirty="0"/>
              <a:t>MS pošle síti vytáčené telefonní číslo</a:t>
            </a:r>
          </a:p>
          <a:p>
            <a:pPr marL="800100" lvl="1" indent="-342900">
              <a:buFontTx/>
              <a:buChar char="•"/>
            </a:pPr>
            <a:r>
              <a:rPr lang="cs-CZ" sz="1400" dirty="0"/>
              <a:t>Síť zjistí jestli nemá MS nastavenou službu Blokování odchozích hovorů.</a:t>
            </a:r>
          </a:p>
          <a:p>
            <a:pPr marL="342900" indent="-342900">
              <a:buFontTx/>
              <a:buChar char="•"/>
            </a:pPr>
            <a:r>
              <a:rPr lang="cs-CZ" sz="1400" dirty="0"/>
              <a:t>MSC přikáže BSC, aby daná BTS, kde se MS nachází přidělila této MS jeden hovorový </a:t>
            </a:r>
            <a:r>
              <a:rPr lang="cs-CZ" sz="1400" dirty="0" err="1"/>
              <a:t>timeslot</a:t>
            </a:r>
            <a:endParaRPr lang="cs-CZ" sz="1400" dirty="0"/>
          </a:p>
          <a:p>
            <a:pPr marL="342900" indent="-342900">
              <a:buFontTx/>
              <a:buChar char="•"/>
            </a:pPr>
            <a:r>
              <a:rPr lang="cs-CZ" sz="1400" dirty="0"/>
              <a:t>V okamžiku, kdy volaný účastník přijme hovor, tak se naváže spojení.</a:t>
            </a:r>
          </a:p>
        </p:txBody>
      </p:sp>
      <p:sp>
        <p:nvSpPr>
          <p:cNvPr id="39" name="Text Box 41"/>
          <p:cNvSpPr txBox="1">
            <a:spLocks noChangeArrowheads="1"/>
          </p:cNvSpPr>
          <p:nvPr/>
        </p:nvSpPr>
        <p:spPr bwMode="auto">
          <a:xfrm>
            <a:off x="6228184" y="1124744"/>
            <a:ext cx="2678108" cy="2893100"/>
          </a:xfrm>
          <a:prstGeom prst="rect">
            <a:avLst/>
          </a:prstGeom>
          <a:solidFill>
            <a:srgbClr val="CCFFFF"/>
          </a:solidFill>
          <a:ln w="9525">
            <a:noFill/>
            <a:miter lim="800000"/>
            <a:headEnd/>
            <a:tailEnd/>
          </a:ln>
          <a:effectLst/>
        </p:spPr>
        <p:txBody>
          <a:bodyPr wrap="square">
            <a:spAutoFit/>
          </a:bodyPr>
          <a:lstStyle/>
          <a:p>
            <a:r>
              <a:rPr lang="cs-CZ" sz="1400" dirty="0"/>
              <a:t>Každý rádiový kanál se rozdělí do dalších 8 časových úseků – </a:t>
            </a:r>
            <a:r>
              <a:rPr lang="cs-CZ" sz="1400" dirty="0" err="1"/>
              <a:t>timeslotů</a:t>
            </a:r>
            <a:r>
              <a:rPr lang="cs-CZ" sz="1400" dirty="0"/>
              <a:t>, které jsou očíslovány od 0 do 7. Jeden </a:t>
            </a:r>
            <a:r>
              <a:rPr lang="cs-CZ" sz="1400" dirty="0" err="1"/>
              <a:t>timeslot</a:t>
            </a:r>
            <a:r>
              <a:rPr lang="cs-CZ" sz="1400" dirty="0"/>
              <a:t> má časovou délku 0,577 </a:t>
            </a:r>
            <a:r>
              <a:rPr lang="cs-CZ" sz="1400" dirty="0" err="1"/>
              <a:t>ms</a:t>
            </a:r>
            <a:r>
              <a:rPr lang="cs-CZ" sz="1400" dirty="0"/>
              <a:t>, čili než se na můj mobilní přístroj znovu v čase dostane řada, uplyne 8 x 0,577 = 4,616 </a:t>
            </a:r>
            <a:r>
              <a:rPr lang="cs-CZ" sz="1400" dirty="0" err="1"/>
              <a:t>ms</a:t>
            </a:r>
            <a:r>
              <a:rPr lang="cs-CZ" sz="1400" dirty="0"/>
              <a:t>. To také znamená že se hovor uskutečňuje 216x za sekundu. Lidské ucho je natolik nedokonalé, že si tohoto přerušení vůbec nedokáže všimnout.</a:t>
            </a:r>
          </a:p>
        </p:txBody>
      </p:sp>
      <p:sp>
        <p:nvSpPr>
          <p:cNvPr id="38" name="Nadpis 1"/>
          <p:cNvSpPr txBox="1">
            <a:spLocks/>
          </p:cNvSpPr>
          <p:nvPr/>
        </p:nvSpPr>
        <p:spPr>
          <a:xfrm>
            <a:off x="6012160" y="332656"/>
            <a:ext cx="1954560" cy="706090"/>
          </a:xfrm>
          <a:prstGeom prst="wedgeRoundRectCallout">
            <a:avLst>
              <a:gd name="adj1" fmla="val -21553"/>
              <a:gd name="adj2" fmla="val 82423"/>
              <a:gd name="adj3" fmla="val 16667"/>
            </a:avLst>
          </a:prstGeom>
        </p:spPr>
        <p:style>
          <a:lnRef idx="2">
            <a:schemeClr val="accent1"/>
          </a:lnRef>
          <a:fillRef idx="1">
            <a:schemeClr val="lt1"/>
          </a:fillRef>
          <a:effectRef idx="0">
            <a:schemeClr val="accent1"/>
          </a:effectRef>
          <a:fontRef idx="minor">
            <a:schemeClr val="dk1"/>
          </a:fontRef>
        </p:style>
        <p:txBody>
          <a:bodyPr anchor="ctr">
            <a:normAutofit fontScale="70000" lnSpcReduction="20000"/>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cs-CZ" sz="2800" b="0" i="0" u="none" strike="noStrike" kern="1200" cap="none" spc="0" normalizeH="0" baseline="0" noProof="0" dirty="0" smtClean="0">
                <a:ln>
                  <a:noFill/>
                </a:ln>
                <a:solidFill>
                  <a:schemeClr val="dk1"/>
                </a:solidFill>
                <a:effectLst>
                  <a:outerShdw blurRad="50000" dist="30000" dir="5400000" algn="tl" rotWithShape="0">
                    <a:srgbClr val="000000">
                      <a:alpha val="30000"/>
                    </a:srgbClr>
                  </a:outerShdw>
                </a:effectLst>
                <a:uLnTx/>
                <a:uFillTx/>
                <a:latin typeface="+mn-lt"/>
                <a:ea typeface="+mn-ea"/>
                <a:cs typeface="+mn-cs"/>
              </a:rPr>
              <a:t>Co se děje, když voláme?</a:t>
            </a:r>
            <a:endParaRPr kumimoji="0" lang="cs-CZ" sz="2800" b="0" i="0" u="none" strike="noStrike" kern="1200" cap="none" spc="0" normalizeH="0" baseline="0" noProof="0" dirty="0">
              <a:ln>
                <a:noFill/>
              </a:ln>
              <a:solidFill>
                <a:schemeClr val="dk1"/>
              </a:solidFill>
              <a:effectLst>
                <a:outerShdw blurRad="50000" dist="30000" dir="5400000" algn="tl" rotWithShape="0">
                  <a:srgbClr val="000000">
                    <a:alpha val="30000"/>
                  </a:srgbClr>
                </a:outerShdw>
              </a:effectLst>
              <a:uLnTx/>
              <a:uFillTx/>
              <a:latin typeface="+mn-lt"/>
              <a:ea typeface="+mn-ea"/>
              <a:cs typeface="+mn-cs"/>
            </a:endParaRPr>
          </a:p>
        </p:txBody>
      </p:sp>
      <p:sp>
        <p:nvSpPr>
          <p:cNvPr id="40" name="Obdélník 39"/>
          <p:cNvSpPr/>
          <p:nvPr/>
        </p:nvSpPr>
        <p:spPr>
          <a:xfrm>
            <a:off x="1043608" y="4149080"/>
            <a:ext cx="7848872" cy="2304256"/>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dirty="0" smtClean="0"/>
              <a:t>Z jakých částí se skládá účastnická databáze?</a:t>
            </a:r>
          </a:p>
          <a:p>
            <a:pPr marL="800100" lvl="1" indent="-342900">
              <a:buFont typeface="+mj-lt"/>
              <a:buAutoNum type="alphaLcParenR"/>
            </a:pPr>
            <a:r>
              <a:rPr lang="cs-CZ" dirty="0" smtClean="0"/>
              <a:t>Vedle zkratek napište stručnou charakteristiku</a:t>
            </a:r>
          </a:p>
          <a:p>
            <a:pPr marL="342900" indent="-342900">
              <a:buFont typeface="+mj-lt"/>
              <a:buAutoNum type="arabicPeriod"/>
            </a:pPr>
            <a:r>
              <a:rPr lang="cs-CZ" dirty="0" smtClean="0"/>
              <a:t>Co to je </a:t>
            </a:r>
            <a:r>
              <a:rPr lang="cs-CZ" dirty="0" err="1" smtClean="0"/>
              <a:t>timeslot</a:t>
            </a:r>
            <a:r>
              <a:rPr lang="cs-CZ" dirty="0" smtClean="0"/>
              <a:t> a kolik jich používá jeden radiový kanál?</a:t>
            </a:r>
            <a:endParaRPr lang="cs-CZ" dirty="0"/>
          </a:p>
        </p:txBody>
      </p:sp>
      <p:sp>
        <p:nvSpPr>
          <p:cNvPr id="41" name="Tlačítko akce: Dopředu nebo Další 40">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graphicEl>
                                              <a:dgm id="{534B83BF-5D21-410F-9F0F-F1D5CA7175B5}"/>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graphicEl>
                                              <a:dgm id="{0659EA23-61F4-471B-8FE7-6B39FBDA130F}"/>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graphicEl>
                                              <a:dgm id="{ACAFDA2E-D695-433D-A3F0-37621C42CEBB}"/>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graphicEl>
                                              <a:dgm id="{83CE2CFD-5F6E-41BE-BAD9-C297C587A64F}"/>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graphicEl>
                                              <a:dgm id="{C99E4293-031D-4645-A5C9-1604605E967F}"/>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graphicEl>
                                              <a:dgm id="{F23A08F6-7CD2-42C8-89FF-7C23C73523C0}"/>
                                            </p:graphic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4" presetClass="entr" presetSubtype="16" fill="hold" grpId="0" nodeType="clickEffect">
                                  <p:stCondLst>
                                    <p:cond delay="0"/>
                                  </p:stCondLst>
                                  <p:childTnLst>
                                    <p:set>
                                      <p:cBhvr>
                                        <p:cTn id="30" dur="1" fill="hold">
                                          <p:stCondLst>
                                            <p:cond delay="0"/>
                                          </p:stCondLst>
                                        </p:cTn>
                                        <p:tgtEl>
                                          <p:spTgt spid="39"/>
                                        </p:tgtEl>
                                        <p:attrNameLst>
                                          <p:attrName>style.visibility</p:attrName>
                                        </p:attrNameLst>
                                      </p:cBhvr>
                                      <p:to>
                                        <p:strVal val="visible"/>
                                      </p:to>
                                    </p:set>
                                    <p:animEffect transition="in" filter="box(in)">
                                      <p:cBhvr>
                                        <p:cTn id="31" dur="500"/>
                                        <p:tgtEl>
                                          <p:spTgt spid="39"/>
                                        </p:tgtEl>
                                      </p:cBhvr>
                                    </p:animEffect>
                                  </p:childTnLst>
                                </p:cTn>
                              </p:par>
                            </p:childTnLst>
                          </p:cTn>
                        </p:par>
                      </p:childTnLst>
                    </p:cTn>
                  </p:par>
                  <p:par>
                    <p:cTn id="32" fill="hold">
                      <p:stCondLst>
                        <p:cond delay="indefinite"/>
                      </p:stCondLst>
                      <p:childTnLst>
                        <p:par>
                          <p:cTn id="33" fill="hold">
                            <p:stCondLst>
                              <p:cond delay="0"/>
                            </p:stCondLst>
                            <p:childTnLst>
                              <p:par>
                                <p:cTn id="34" presetID="2" presetClass="exit" presetSubtype="4" fill="hold" grpId="0" nodeType="clickEffect">
                                  <p:stCondLst>
                                    <p:cond delay="0"/>
                                  </p:stCondLst>
                                  <p:childTnLst>
                                    <p:anim calcmode="lin" valueType="num">
                                      <p:cBhvr additive="base">
                                        <p:cTn id="35" dur="500"/>
                                        <p:tgtEl>
                                          <p:spTgt spid="40"/>
                                        </p:tgtEl>
                                        <p:attrNameLst>
                                          <p:attrName>ppt_x</p:attrName>
                                        </p:attrNameLst>
                                      </p:cBhvr>
                                      <p:tavLst>
                                        <p:tav tm="0">
                                          <p:val>
                                            <p:strVal val="ppt_x"/>
                                          </p:val>
                                        </p:tav>
                                        <p:tav tm="100000">
                                          <p:val>
                                            <p:strVal val="ppt_x"/>
                                          </p:val>
                                        </p:tav>
                                      </p:tavLst>
                                    </p:anim>
                                    <p:anim calcmode="lin" valueType="num">
                                      <p:cBhvr additive="base">
                                        <p:cTn id="36" dur="500"/>
                                        <p:tgtEl>
                                          <p:spTgt spid="40"/>
                                        </p:tgtEl>
                                        <p:attrNameLst>
                                          <p:attrName>ppt_y</p:attrName>
                                        </p:attrNameLst>
                                      </p:cBhvr>
                                      <p:tavLst>
                                        <p:tav tm="0">
                                          <p:val>
                                            <p:strVal val="ppt_y"/>
                                          </p:val>
                                        </p:tav>
                                        <p:tav tm="100000">
                                          <p:val>
                                            <p:strVal val="1+ppt_h/2"/>
                                          </p:val>
                                        </p:tav>
                                      </p:tavLst>
                                    </p:anim>
                                    <p:set>
                                      <p:cBhvr>
                                        <p:cTn id="37" dur="1" fill="hold">
                                          <p:stCondLst>
                                            <p:cond delay="499"/>
                                          </p:stCondLst>
                                        </p:cTn>
                                        <p:tgtEl>
                                          <p:spTgt spid="4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P spid="39" grpId="0" animBg="1"/>
      <p:bldP spid="40"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a:bodyPr>
          <a:lstStyle/>
          <a:p>
            <a:r>
              <a:rPr lang="cs-CZ" sz="3200" dirty="0" smtClean="0"/>
              <a:t>Mobilní stanice</a:t>
            </a:r>
            <a:endParaRPr lang="cs-CZ" sz="3200" dirty="0"/>
          </a:p>
        </p:txBody>
      </p:sp>
      <p:grpSp>
        <p:nvGrpSpPr>
          <p:cNvPr id="40" name="Group 5"/>
          <p:cNvGrpSpPr>
            <a:grpSpLocks/>
          </p:cNvGrpSpPr>
          <p:nvPr/>
        </p:nvGrpSpPr>
        <p:grpSpPr bwMode="auto">
          <a:xfrm>
            <a:off x="1259632" y="1628800"/>
            <a:ext cx="649287" cy="1655762"/>
            <a:chOff x="1429" y="1661"/>
            <a:chExt cx="227" cy="545"/>
          </a:xfrm>
        </p:grpSpPr>
        <p:sp>
          <p:nvSpPr>
            <p:cNvPr id="41" name="Rectangle 6"/>
            <p:cNvSpPr>
              <a:spLocks noChangeArrowheads="1"/>
            </p:cNvSpPr>
            <p:nvPr/>
          </p:nvSpPr>
          <p:spPr bwMode="auto">
            <a:xfrm>
              <a:off x="1429" y="1752"/>
              <a:ext cx="227" cy="454"/>
            </a:xfrm>
            <a:prstGeom prst="rect">
              <a:avLst/>
            </a:prstGeom>
            <a:solidFill>
              <a:schemeClr val="accent2"/>
            </a:solidFill>
            <a:ln w="9525">
              <a:solidFill>
                <a:schemeClr val="tx1"/>
              </a:solidFill>
              <a:miter lim="800000"/>
              <a:headEnd/>
              <a:tailEnd/>
            </a:ln>
            <a:effectLst/>
          </p:spPr>
          <p:txBody>
            <a:bodyPr wrap="none" anchor="ctr"/>
            <a:lstStyle/>
            <a:p>
              <a:endParaRPr lang="cs-CZ"/>
            </a:p>
          </p:txBody>
        </p:sp>
        <p:grpSp>
          <p:nvGrpSpPr>
            <p:cNvPr id="42" name="Group 7"/>
            <p:cNvGrpSpPr>
              <a:grpSpLocks/>
            </p:cNvGrpSpPr>
            <p:nvPr/>
          </p:nvGrpSpPr>
          <p:grpSpPr bwMode="auto">
            <a:xfrm>
              <a:off x="1474" y="1933"/>
              <a:ext cx="136" cy="227"/>
              <a:chOff x="793" y="1797"/>
              <a:chExt cx="136" cy="227"/>
            </a:xfrm>
          </p:grpSpPr>
          <p:sp>
            <p:nvSpPr>
              <p:cNvPr id="45" name="Rectangle 8"/>
              <p:cNvSpPr>
                <a:spLocks noChangeArrowheads="1"/>
              </p:cNvSpPr>
              <p:nvPr/>
            </p:nvSpPr>
            <p:spPr bwMode="auto">
              <a:xfrm>
                <a:off x="793" y="1797"/>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46" name="Rectangle 9"/>
              <p:cNvSpPr>
                <a:spLocks noChangeArrowheads="1"/>
              </p:cNvSpPr>
              <p:nvPr/>
            </p:nvSpPr>
            <p:spPr bwMode="auto">
              <a:xfrm>
                <a:off x="884" y="1797"/>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47" name="Rectangle 10"/>
              <p:cNvSpPr>
                <a:spLocks noChangeArrowheads="1"/>
              </p:cNvSpPr>
              <p:nvPr/>
            </p:nvSpPr>
            <p:spPr bwMode="auto">
              <a:xfrm>
                <a:off x="793" y="1933"/>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48" name="Rectangle 11"/>
              <p:cNvSpPr>
                <a:spLocks noChangeArrowheads="1"/>
              </p:cNvSpPr>
              <p:nvPr/>
            </p:nvSpPr>
            <p:spPr bwMode="auto">
              <a:xfrm>
                <a:off x="884" y="1933"/>
                <a:ext cx="45" cy="91"/>
              </a:xfrm>
              <a:prstGeom prst="rect">
                <a:avLst/>
              </a:prstGeom>
              <a:solidFill>
                <a:schemeClr val="bg1"/>
              </a:solidFill>
              <a:ln w="9525">
                <a:solidFill>
                  <a:schemeClr val="tx1"/>
                </a:solidFill>
                <a:miter lim="800000"/>
                <a:headEnd/>
                <a:tailEnd/>
              </a:ln>
              <a:effectLst/>
            </p:spPr>
            <p:txBody>
              <a:bodyPr wrap="none" anchor="ctr"/>
              <a:lstStyle/>
              <a:p>
                <a:endParaRPr lang="cs-CZ"/>
              </a:p>
            </p:txBody>
          </p:sp>
        </p:grpSp>
        <p:sp>
          <p:nvSpPr>
            <p:cNvPr id="43" name="Rectangle 12"/>
            <p:cNvSpPr>
              <a:spLocks noChangeArrowheads="1"/>
            </p:cNvSpPr>
            <p:nvPr/>
          </p:nvSpPr>
          <p:spPr bwMode="auto">
            <a:xfrm>
              <a:off x="1474" y="1797"/>
              <a:ext cx="136" cy="91"/>
            </a:xfrm>
            <a:prstGeom prst="rect">
              <a:avLst/>
            </a:prstGeom>
            <a:solidFill>
              <a:schemeClr val="bg1"/>
            </a:solidFill>
            <a:ln w="9525">
              <a:solidFill>
                <a:schemeClr val="tx1"/>
              </a:solidFill>
              <a:miter lim="800000"/>
              <a:headEnd/>
              <a:tailEnd/>
            </a:ln>
            <a:effectLst/>
          </p:spPr>
          <p:txBody>
            <a:bodyPr wrap="none" anchor="ctr"/>
            <a:lstStyle/>
            <a:p>
              <a:endParaRPr lang="cs-CZ"/>
            </a:p>
          </p:txBody>
        </p:sp>
        <p:sp>
          <p:nvSpPr>
            <p:cNvPr id="44" name="Rectangle 13"/>
            <p:cNvSpPr>
              <a:spLocks noChangeArrowheads="1"/>
            </p:cNvSpPr>
            <p:nvPr/>
          </p:nvSpPr>
          <p:spPr bwMode="auto">
            <a:xfrm>
              <a:off x="1610" y="1661"/>
              <a:ext cx="45" cy="91"/>
            </a:xfrm>
            <a:prstGeom prst="rect">
              <a:avLst/>
            </a:prstGeom>
            <a:solidFill>
              <a:schemeClr val="accent5">
                <a:lumMod val="60000"/>
                <a:lumOff val="40000"/>
              </a:schemeClr>
            </a:solidFill>
            <a:ln w="9525">
              <a:solidFill>
                <a:schemeClr val="tx1"/>
              </a:solidFill>
              <a:miter lim="800000"/>
              <a:headEnd/>
              <a:tailEnd/>
            </a:ln>
            <a:effectLst/>
          </p:spPr>
          <p:txBody>
            <a:bodyPr wrap="none" anchor="ctr"/>
            <a:lstStyle/>
            <a:p>
              <a:endParaRPr lang="cs-CZ"/>
            </a:p>
          </p:txBody>
        </p:sp>
      </p:grpSp>
      <p:sp>
        <p:nvSpPr>
          <p:cNvPr id="49" name="Text Box 14"/>
          <p:cNvSpPr txBox="1">
            <a:spLocks noChangeArrowheads="1"/>
          </p:cNvSpPr>
          <p:nvPr/>
        </p:nvSpPr>
        <p:spPr bwMode="auto">
          <a:xfrm>
            <a:off x="2493861" y="1283162"/>
            <a:ext cx="6142037" cy="3385542"/>
          </a:xfrm>
          <a:prstGeom prst="rect">
            <a:avLst/>
          </a:prstGeom>
          <a:ln>
            <a:headEnd/>
            <a:tailEnd/>
          </a:ln>
        </p:spPr>
        <p:style>
          <a:lnRef idx="1">
            <a:schemeClr val="accent2"/>
          </a:lnRef>
          <a:fillRef idx="2">
            <a:schemeClr val="accent2"/>
          </a:fillRef>
          <a:effectRef idx="1">
            <a:schemeClr val="accent2"/>
          </a:effectRef>
          <a:fontRef idx="minor">
            <a:schemeClr val="dk1"/>
          </a:fontRef>
        </p:style>
        <p:txBody>
          <a:bodyPr>
            <a:spAutoFit/>
          </a:bodyPr>
          <a:lstStyle/>
          <a:p>
            <a:r>
              <a:rPr lang="cs-CZ" sz="1600" b="1" dirty="0"/>
              <a:t>Mobilní stanice</a:t>
            </a:r>
            <a:endParaRPr lang="cs-CZ" sz="1600" dirty="0"/>
          </a:p>
          <a:p>
            <a:r>
              <a:rPr lang="cs-CZ" sz="1600" dirty="0"/>
              <a:t>	představují zařízení, která jsou přímo obsluhována koncovými uživateli. Obsahují radiovou část a část číslicového zpracování signálů. Rozdělují se podle způsobu použití, velikosti a podle výstupní výkonové úrovně.</a:t>
            </a:r>
          </a:p>
          <a:p>
            <a:r>
              <a:rPr lang="cs-CZ" sz="1600" dirty="0"/>
              <a:t>	Mobilní stanice třídy 1 mají výstupní výkon 20W, třída 2 má výstupní výkon 8W a třída 3 má výstupní výkon 5W. Tyto typy mají využití především ve vozidlech. Mobilní stanice třídy 4 (výstupní výkon 2W), které jsou dnes </a:t>
            </a:r>
            <a:r>
              <a:rPr lang="cs-CZ" sz="1600" dirty="0" smtClean="0"/>
              <a:t>nejznámější </a:t>
            </a:r>
            <a:r>
              <a:rPr lang="cs-CZ" sz="1600" dirty="0"/>
              <a:t>a třídy 5 (výstupní úroveň 0,8W) jsou určeny pro provoz v sítích s vysokým pokrytím.</a:t>
            </a:r>
          </a:p>
          <a:p>
            <a:r>
              <a:rPr lang="cs-CZ" sz="1600" dirty="0"/>
              <a:t>	Mobilní stanice se dále skládá z koncového mobilního terminálu (slangově řečeno mobilního telefonu) a účastnické karty nazývané SIM (</a:t>
            </a:r>
            <a:r>
              <a:rPr lang="cs-CZ" sz="1600" dirty="0" err="1"/>
              <a:t>Subscriber</a:t>
            </a:r>
            <a:r>
              <a:rPr lang="cs-CZ" sz="1600" dirty="0"/>
              <a:t> Identity Module). </a:t>
            </a:r>
          </a:p>
        </p:txBody>
      </p:sp>
      <p:sp>
        <p:nvSpPr>
          <p:cNvPr id="50" name="Text Box 15"/>
          <p:cNvSpPr txBox="1">
            <a:spLocks noChangeArrowheads="1"/>
          </p:cNvSpPr>
          <p:nvPr/>
        </p:nvSpPr>
        <p:spPr bwMode="auto">
          <a:xfrm>
            <a:off x="501444" y="5081894"/>
            <a:ext cx="8259097" cy="1371441"/>
          </a:xfrm>
          <a:prstGeom prst="rect">
            <a:avLst/>
          </a:prstGeom>
          <a:ln>
            <a:headEnd/>
            <a:tailEnd/>
          </a:ln>
        </p:spPr>
        <p:style>
          <a:lnRef idx="1">
            <a:schemeClr val="accent4"/>
          </a:lnRef>
          <a:fillRef idx="2">
            <a:schemeClr val="accent4"/>
          </a:fillRef>
          <a:effectRef idx="1">
            <a:schemeClr val="accent4"/>
          </a:effectRef>
          <a:fontRef idx="minor">
            <a:schemeClr val="dk1"/>
          </a:fontRef>
        </p:style>
        <p:txBody>
          <a:bodyPr wrap="square">
            <a:spAutoFit/>
          </a:bodyPr>
          <a:lstStyle/>
          <a:p>
            <a:r>
              <a:rPr lang="cs-CZ" sz="1600" dirty="0"/>
              <a:t>Stanice je identifikována podle dat, které jsou uloženy v </a:t>
            </a:r>
            <a:r>
              <a:rPr lang="cs-CZ" sz="1600" b="1" dirty="0"/>
              <a:t>SIM kartě</a:t>
            </a:r>
            <a:r>
              <a:rPr lang="cs-CZ" sz="1600" dirty="0"/>
              <a:t>. Jsou to identifikační znaky uživatele - identifikační číslo účastníka (</a:t>
            </a:r>
            <a:r>
              <a:rPr lang="cs-CZ" sz="1600" b="1" dirty="0"/>
              <a:t>PIN, PUK</a:t>
            </a:r>
            <a:r>
              <a:rPr lang="cs-CZ" sz="1600" dirty="0"/>
              <a:t>) a číslo mezinárodní mobilní stanice, které je složeno z identifikace země (v naší zemi +42) a vlastního telefonního čísla uživatele. Kromě toho se sem ukládají i </a:t>
            </a:r>
            <a:r>
              <a:rPr lang="cs-CZ" sz="1600" b="1" dirty="0"/>
              <a:t>telefonní čísla</a:t>
            </a:r>
            <a:r>
              <a:rPr lang="cs-CZ" sz="1600" dirty="0"/>
              <a:t>, krátké zprávy (</a:t>
            </a:r>
            <a:r>
              <a:rPr lang="cs-CZ" sz="1600" b="1" dirty="0"/>
              <a:t>SMS</a:t>
            </a:r>
            <a:r>
              <a:rPr lang="cs-CZ" sz="1600" dirty="0" smtClean="0"/>
              <a:t>), MMS </a:t>
            </a:r>
            <a:r>
              <a:rPr lang="cs-CZ" sz="1600" dirty="0"/>
              <a:t>a adresy pro používané služby.</a:t>
            </a:r>
            <a:r>
              <a:rPr lang="cs-CZ" dirty="0"/>
              <a:t> </a:t>
            </a:r>
          </a:p>
        </p:txBody>
      </p:sp>
      <p:sp>
        <p:nvSpPr>
          <p:cNvPr id="51" name="Text Box 16"/>
          <p:cNvSpPr txBox="1">
            <a:spLocks noChangeArrowheads="1"/>
          </p:cNvSpPr>
          <p:nvPr/>
        </p:nvSpPr>
        <p:spPr bwMode="auto">
          <a:xfrm>
            <a:off x="1331640" y="3429000"/>
            <a:ext cx="527050" cy="366712"/>
          </a:xfrm>
          <a:prstGeom prst="rect">
            <a:avLst/>
          </a:prstGeom>
          <a:noFill/>
          <a:ln w="9525">
            <a:noFill/>
            <a:miter lim="800000"/>
            <a:headEnd/>
            <a:tailEnd/>
          </a:ln>
          <a:effectLst/>
        </p:spPr>
        <p:txBody>
          <a:bodyPr wrap="none">
            <a:spAutoFit/>
          </a:bodyPr>
          <a:lstStyle/>
          <a:p>
            <a:r>
              <a:rPr lang="cs-CZ" sz="1800" b="1" dirty="0"/>
              <a:t>MS</a:t>
            </a:r>
          </a:p>
        </p:txBody>
      </p:sp>
      <p:sp>
        <p:nvSpPr>
          <p:cNvPr id="15" name="Obdélník 14"/>
          <p:cNvSpPr/>
          <p:nvPr/>
        </p:nvSpPr>
        <p:spPr>
          <a:xfrm>
            <a:off x="2411760" y="1196752"/>
            <a:ext cx="6264696" cy="3528392"/>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buFont typeface="+mj-lt"/>
              <a:buAutoNum type="arabicPeriod"/>
            </a:pPr>
            <a:r>
              <a:rPr lang="cs-CZ" sz="2400" dirty="0" smtClean="0"/>
              <a:t>Vyjmenujte základní části mobilní stanice</a:t>
            </a:r>
          </a:p>
          <a:p>
            <a:pPr marL="342900" indent="-342900">
              <a:buFont typeface="+mj-lt"/>
              <a:buAutoNum type="arabicPeriod"/>
            </a:pPr>
            <a:r>
              <a:rPr lang="cs-CZ" sz="2400" dirty="0" smtClean="0"/>
              <a:t>Jaké jsou identifikační znaky uživatele MS?</a:t>
            </a:r>
          </a:p>
          <a:p>
            <a:pPr marL="342900" indent="-342900">
              <a:buFont typeface="+mj-lt"/>
              <a:buAutoNum type="arabicPeriod"/>
            </a:pPr>
            <a:r>
              <a:rPr lang="cs-CZ" sz="2400" dirty="0" smtClean="0"/>
              <a:t>Co se ještě ukládá do SIM karty?</a:t>
            </a:r>
            <a:endParaRPr lang="cs-CZ" sz="2400" dirty="0"/>
          </a:p>
        </p:txBody>
      </p:sp>
      <p:sp>
        <p:nvSpPr>
          <p:cNvPr id="16" name="Tlačítko akce: Dopředu nebo Další 15">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50"/>
                                        </p:tgtEl>
                                        <p:attrNameLst>
                                          <p:attrName>style.visibility</p:attrName>
                                        </p:attrNameLst>
                                      </p:cBhvr>
                                      <p:to>
                                        <p:strVal val="visible"/>
                                      </p:to>
                                    </p:set>
                                    <p:animEffect transition="in" filter="box(in)">
                                      <p:cBhvr>
                                        <p:cTn id="7" dur="500"/>
                                        <p:tgtEl>
                                          <p:spTgt spid="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xit" presetSubtype="4" fill="hold" grpId="0" nodeType="clickEffect">
                                  <p:stCondLst>
                                    <p:cond delay="0"/>
                                  </p:stCondLst>
                                  <p:childTnLst>
                                    <p:anim calcmode="lin" valueType="num">
                                      <p:cBhvr additive="base">
                                        <p:cTn id="11" dur="500"/>
                                        <p:tgtEl>
                                          <p:spTgt spid="15"/>
                                        </p:tgtEl>
                                        <p:attrNameLst>
                                          <p:attrName>ppt_x</p:attrName>
                                        </p:attrNameLst>
                                      </p:cBhvr>
                                      <p:tavLst>
                                        <p:tav tm="0">
                                          <p:val>
                                            <p:strVal val="ppt_x"/>
                                          </p:val>
                                        </p:tav>
                                        <p:tav tm="100000">
                                          <p:val>
                                            <p:strVal val="ppt_x"/>
                                          </p:val>
                                        </p:tav>
                                      </p:tavLst>
                                    </p:anim>
                                    <p:anim calcmode="lin" valueType="num">
                                      <p:cBhvr additive="base">
                                        <p:cTn id="12" dur="500"/>
                                        <p:tgtEl>
                                          <p:spTgt spid="15"/>
                                        </p:tgtEl>
                                        <p:attrNameLst>
                                          <p:attrName>ppt_y</p:attrName>
                                        </p:attrNameLst>
                                      </p:cBhvr>
                                      <p:tavLst>
                                        <p:tav tm="0">
                                          <p:val>
                                            <p:strVal val="ppt_y"/>
                                          </p:val>
                                        </p:tav>
                                        <p:tav tm="100000">
                                          <p:val>
                                            <p:strVal val="1+ppt_h/2"/>
                                          </p:val>
                                        </p:tav>
                                      </p:tavLst>
                                    </p:anim>
                                    <p:set>
                                      <p:cBhvr>
                                        <p:cTn id="13" dur="1" fill="hold">
                                          <p:stCondLst>
                                            <p:cond delay="499"/>
                                          </p:stCondLst>
                                        </p:cTn>
                                        <p:tgtEl>
                                          <p:spTgt spid="1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0" grpId="0" animBg="1"/>
      <p:bldP spid="1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706408"/>
          </a:xfrm>
        </p:spPr>
        <p:txBody>
          <a:bodyPr>
            <a:normAutofit fontScale="90000"/>
          </a:bodyPr>
          <a:lstStyle/>
          <a:p>
            <a:r>
              <a:rPr lang="cs-CZ" dirty="0" smtClean="0"/>
              <a:t>Datové přenosy</a:t>
            </a:r>
            <a:endParaRPr lang="cs-CZ" dirty="0"/>
          </a:p>
        </p:txBody>
      </p:sp>
      <p:graphicFrame>
        <p:nvGraphicFramePr>
          <p:cNvPr id="6" name="Diagram 5"/>
          <p:cNvGraphicFramePr/>
          <p:nvPr/>
        </p:nvGraphicFramePr>
        <p:xfrm>
          <a:off x="1475656" y="1196752"/>
          <a:ext cx="4320480" cy="792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Šipka doprava 6"/>
          <p:cNvSpPr/>
          <p:nvPr/>
        </p:nvSpPr>
        <p:spPr>
          <a:xfrm>
            <a:off x="1475656" y="2060848"/>
            <a:ext cx="3096344" cy="1161633"/>
          </a:xfrm>
          <a:prstGeom prst="rightArrow">
            <a:avLst>
              <a:gd name="adj1" fmla="val 50000"/>
              <a:gd name="adj2" fmla="val 54037"/>
            </a:avLst>
          </a:prstGeom>
          <a:ln>
            <a:solidFill>
              <a:srgbClr val="FFC000"/>
            </a:solidFill>
          </a:ln>
        </p:spPr>
        <p:txBody>
          <a:bodyPr wrap="square">
            <a:spAutoFit/>
          </a:bodyPr>
          <a:lstStyle/>
          <a:p>
            <a:r>
              <a:rPr lang="en-US" sz="1600" b="1" dirty="0" smtClean="0"/>
              <a:t>General Packet Radio Service</a:t>
            </a:r>
            <a:r>
              <a:rPr lang="en-US" sz="1600" dirty="0" smtClean="0"/>
              <a:t> (GPRS)</a:t>
            </a:r>
            <a:r>
              <a:rPr lang="cs-CZ" sz="1600" dirty="0" smtClean="0"/>
              <a:t> - 80 </a:t>
            </a:r>
            <a:r>
              <a:rPr lang="cs-CZ" sz="1600" dirty="0" err="1" smtClean="0"/>
              <a:t>kbit</a:t>
            </a:r>
            <a:r>
              <a:rPr lang="cs-CZ" sz="1600" dirty="0" smtClean="0"/>
              <a:t>/s</a:t>
            </a:r>
            <a:endParaRPr lang="cs-CZ" sz="1600" dirty="0"/>
          </a:p>
        </p:txBody>
      </p:sp>
      <p:sp>
        <p:nvSpPr>
          <p:cNvPr id="8" name="Šipka doprava 7"/>
          <p:cNvSpPr/>
          <p:nvPr/>
        </p:nvSpPr>
        <p:spPr>
          <a:xfrm>
            <a:off x="1475656" y="3284984"/>
            <a:ext cx="3096344" cy="1161633"/>
          </a:xfrm>
          <a:prstGeom prst="rightArrow">
            <a:avLst>
              <a:gd name="adj1" fmla="val 50000"/>
              <a:gd name="adj2" fmla="val 52752"/>
            </a:avLst>
          </a:prstGeom>
          <a:ln>
            <a:solidFill>
              <a:srgbClr val="FFC000"/>
            </a:solidFill>
          </a:ln>
        </p:spPr>
        <p:txBody>
          <a:bodyPr wrap="square">
            <a:spAutoFit/>
          </a:bodyPr>
          <a:lstStyle/>
          <a:p>
            <a:r>
              <a:rPr lang="en-US" sz="1600" b="1" dirty="0" smtClean="0"/>
              <a:t>Enhanced Data rates for Global Evolution</a:t>
            </a:r>
            <a:r>
              <a:rPr lang="cs-CZ" sz="1600" b="1" dirty="0" smtClean="0"/>
              <a:t> </a:t>
            </a:r>
            <a:r>
              <a:rPr lang="cs-CZ" sz="1600" dirty="0" smtClean="0"/>
              <a:t>(EDGE)</a:t>
            </a:r>
            <a:endParaRPr lang="cs-CZ" sz="1600" dirty="0"/>
          </a:p>
        </p:txBody>
      </p:sp>
      <p:sp>
        <p:nvSpPr>
          <p:cNvPr id="9" name="TextovéPole 8"/>
          <p:cNvSpPr txBox="1"/>
          <p:nvPr/>
        </p:nvSpPr>
        <p:spPr>
          <a:xfrm>
            <a:off x="4860032" y="2276872"/>
            <a:ext cx="3816424" cy="954107"/>
          </a:xfrm>
          <a:prstGeom prst="rect">
            <a:avLst/>
          </a:prstGeom>
          <a:noFill/>
        </p:spPr>
        <p:txBody>
          <a:bodyPr wrap="square" rtlCol="0">
            <a:spAutoFit/>
          </a:bodyPr>
          <a:lstStyle/>
          <a:p>
            <a:r>
              <a:rPr lang="cs-CZ" sz="1400" dirty="0" smtClean="0"/>
              <a:t>Zavádí datové přenosy (pakety dat), které umí oddělit od hlasových přenosů. Dovoluje přenést pouze jeden informační bit na jeden symbol na rádiové vrstvě.</a:t>
            </a:r>
            <a:endParaRPr lang="cs-CZ" sz="1400" dirty="0"/>
          </a:p>
        </p:txBody>
      </p:sp>
      <p:sp>
        <p:nvSpPr>
          <p:cNvPr id="10" name="Obdélník 9"/>
          <p:cNvSpPr/>
          <p:nvPr/>
        </p:nvSpPr>
        <p:spPr>
          <a:xfrm>
            <a:off x="4860032" y="3429000"/>
            <a:ext cx="3744416" cy="954107"/>
          </a:xfrm>
          <a:prstGeom prst="rect">
            <a:avLst/>
          </a:prstGeom>
        </p:spPr>
        <p:txBody>
          <a:bodyPr wrap="square">
            <a:spAutoFit/>
          </a:bodyPr>
          <a:lstStyle/>
          <a:p>
            <a:r>
              <a:rPr lang="cs-CZ" sz="1400" dirty="0" smtClean="0"/>
              <a:t>dovoluje přenést tři informační bity pomocí jednoho symbolu na rádiové vrstvě. Rychlost – prakticky- </a:t>
            </a:r>
            <a:r>
              <a:rPr lang="en-US" sz="1400" dirty="0" smtClean="0"/>
              <a:t>200 </a:t>
            </a:r>
            <a:r>
              <a:rPr lang="en-US" sz="1400" dirty="0" err="1" smtClean="0"/>
              <a:t>kbit</a:t>
            </a:r>
            <a:r>
              <a:rPr lang="en-US" sz="1400" dirty="0" smtClean="0"/>
              <a:t>/s pro downlink a </a:t>
            </a:r>
            <a:r>
              <a:rPr lang="en-US" sz="1400" dirty="0" err="1" smtClean="0"/>
              <a:t>kolem</a:t>
            </a:r>
            <a:r>
              <a:rPr lang="en-US" sz="1400" dirty="0" smtClean="0"/>
              <a:t> 100 </a:t>
            </a:r>
            <a:r>
              <a:rPr lang="en-US" sz="1400" dirty="0" err="1" smtClean="0"/>
              <a:t>kbit</a:t>
            </a:r>
            <a:r>
              <a:rPr lang="en-US" sz="1400" dirty="0" smtClean="0"/>
              <a:t>/s pro uplink</a:t>
            </a:r>
            <a:endParaRPr lang="cs-CZ" sz="1400" dirty="0"/>
          </a:p>
        </p:txBody>
      </p:sp>
      <p:sp>
        <p:nvSpPr>
          <p:cNvPr id="11" name="Šipka doprava 10"/>
          <p:cNvSpPr/>
          <p:nvPr/>
        </p:nvSpPr>
        <p:spPr>
          <a:xfrm>
            <a:off x="1475656" y="4653136"/>
            <a:ext cx="3096344" cy="1467326"/>
          </a:xfrm>
          <a:prstGeom prst="rightArrow">
            <a:avLst>
              <a:gd name="adj1" fmla="val 50000"/>
              <a:gd name="adj2" fmla="val 42538"/>
            </a:avLst>
          </a:prstGeom>
          <a:ln>
            <a:solidFill>
              <a:srgbClr val="FFC000"/>
            </a:solidFill>
          </a:ln>
        </p:spPr>
        <p:txBody>
          <a:bodyPr wrap="square">
            <a:spAutoFit/>
          </a:bodyPr>
          <a:lstStyle/>
          <a:p>
            <a:r>
              <a:rPr lang="fr-FR" sz="1400" b="1" dirty="0" smtClean="0"/>
              <a:t>UMTS - Universal Mobile Telecommunication Systém</a:t>
            </a:r>
            <a:r>
              <a:rPr lang="cs-CZ" sz="1400" b="1" dirty="0" smtClean="0"/>
              <a:t> </a:t>
            </a:r>
            <a:r>
              <a:rPr lang="cs-CZ" sz="1400" dirty="0" smtClean="0"/>
              <a:t>(UMTS)</a:t>
            </a:r>
            <a:endParaRPr lang="cs-CZ" sz="1400" dirty="0"/>
          </a:p>
        </p:txBody>
      </p:sp>
      <p:sp>
        <p:nvSpPr>
          <p:cNvPr id="12" name="TextovéPole 11"/>
          <p:cNvSpPr txBox="1"/>
          <p:nvPr/>
        </p:nvSpPr>
        <p:spPr>
          <a:xfrm>
            <a:off x="4860032" y="4725144"/>
            <a:ext cx="3672408" cy="1169551"/>
          </a:xfrm>
          <a:prstGeom prst="rect">
            <a:avLst/>
          </a:prstGeom>
          <a:noFill/>
        </p:spPr>
        <p:txBody>
          <a:bodyPr wrap="square" rtlCol="0">
            <a:spAutoFit/>
          </a:bodyPr>
          <a:lstStyle/>
          <a:p>
            <a:r>
              <a:rPr lang="cs-CZ" sz="1400" dirty="0" smtClean="0"/>
              <a:t>Třetí generace systémů mobilní telefonie – 3G, </a:t>
            </a:r>
            <a:r>
              <a:rPr lang="cs-CZ" sz="1400" dirty="0" err="1" smtClean="0"/>
              <a:t>nástupník</a:t>
            </a:r>
            <a:r>
              <a:rPr lang="cs-CZ" sz="1400" dirty="0" smtClean="0"/>
              <a:t> systému GSM.  Převážná část přenosu se provádí v </a:t>
            </a:r>
            <a:r>
              <a:rPr lang="cs-CZ" sz="1400" dirty="0" err="1" smtClean="0"/>
              <a:t>paketově</a:t>
            </a:r>
            <a:r>
              <a:rPr lang="cs-CZ" sz="1400" dirty="0" smtClean="0"/>
              <a:t> spínané části sítě. Nabízí především vyšší provozní kapacitu.  Rychlost je 384 </a:t>
            </a:r>
            <a:r>
              <a:rPr lang="cs-CZ" sz="1400" dirty="0" err="1" smtClean="0"/>
              <a:t>kbit</a:t>
            </a:r>
            <a:r>
              <a:rPr lang="cs-CZ" sz="1400" dirty="0" smtClean="0"/>
              <a:t>/s až 1000 </a:t>
            </a:r>
            <a:r>
              <a:rPr lang="cs-CZ" sz="1400" dirty="0" err="1" smtClean="0"/>
              <a:t>kbit</a:t>
            </a:r>
            <a:r>
              <a:rPr lang="cs-CZ" sz="1400" dirty="0" smtClean="0"/>
              <a:t>/s pro </a:t>
            </a:r>
            <a:r>
              <a:rPr lang="cs-CZ" sz="1400" dirty="0" err="1" smtClean="0"/>
              <a:t>downlink</a:t>
            </a:r>
            <a:r>
              <a:rPr lang="cs-CZ" sz="1400" dirty="0" smtClean="0"/>
              <a:t>.</a:t>
            </a:r>
            <a:endParaRPr lang="cs-CZ" sz="1400" dirty="0"/>
          </a:p>
        </p:txBody>
      </p:sp>
      <p:sp>
        <p:nvSpPr>
          <p:cNvPr id="13" name="Obdélník 12"/>
          <p:cNvSpPr/>
          <p:nvPr/>
        </p:nvSpPr>
        <p:spPr>
          <a:xfrm>
            <a:off x="4788024" y="2132856"/>
            <a:ext cx="3888432" cy="3960440"/>
          </a:xfrm>
          <a:prstGeom prst="rect">
            <a:avLst/>
          </a:prstGeom>
        </p:spPr>
        <p:style>
          <a:lnRef idx="2">
            <a:schemeClr val="accent2"/>
          </a:lnRef>
          <a:fillRef idx="1">
            <a:schemeClr val="lt1"/>
          </a:fillRef>
          <a:effectRef idx="0">
            <a:schemeClr val="accent2"/>
          </a:effectRef>
          <a:fontRef idx="minor">
            <a:schemeClr val="dk1"/>
          </a:fontRef>
        </p:style>
        <p:txBody>
          <a:bodyPr rtlCol="0" anchor="ctr"/>
          <a:lstStyle/>
          <a:p>
            <a:pPr marL="342900" indent="-342900"/>
            <a:r>
              <a:rPr lang="cs-CZ" sz="2000" i="1" dirty="0" smtClean="0"/>
              <a:t>Vedlejší šipky ukazují anglické názvy pro datové přenosy, tak jak se postupně zaváděly a zavádějí v GSM systému.</a:t>
            </a:r>
          </a:p>
          <a:p>
            <a:pPr marL="342900" indent="-342900"/>
            <a:endParaRPr lang="cs-CZ" dirty="0" smtClean="0"/>
          </a:p>
          <a:p>
            <a:pPr marL="342900" indent="-342900"/>
            <a:r>
              <a:rPr lang="cs-CZ" dirty="0" smtClean="0"/>
              <a:t>Napište vedle každého způsobu datového přenosu jeho stručnou charakteristiku. </a:t>
            </a:r>
            <a:endParaRPr lang="cs-CZ" dirty="0"/>
          </a:p>
        </p:txBody>
      </p:sp>
      <p:sp>
        <p:nvSpPr>
          <p:cNvPr id="14" name="Tlačítko akce: Dopředu nebo Další 13">
            <a:hlinkClick r:id="" action="ppaction://hlinkshowjump?jump=nextslide" highlightClick="1"/>
          </p:cNvPr>
          <p:cNvSpPr/>
          <p:nvPr/>
        </p:nvSpPr>
        <p:spPr>
          <a:xfrm>
            <a:off x="8028384" y="404664"/>
            <a:ext cx="648072" cy="504056"/>
          </a:xfrm>
          <a:prstGeom prst="actionButtonForwardNex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cs-CZ"/>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xit" presetSubtype="4" fill="hold" grpId="0" nodeType="clickEffect">
                                  <p:stCondLst>
                                    <p:cond delay="0"/>
                                  </p:stCondLst>
                                  <p:childTnLst>
                                    <p:anim calcmode="lin" valueType="num">
                                      <p:cBhvr additive="base">
                                        <p:cTn id="6" dur="500"/>
                                        <p:tgtEl>
                                          <p:spTgt spid="13"/>
                                        </p:tgtEl>
                                        <p:attrNameLst>
                                          <p:attrName>ppt_x</p:attrName>
                                        </p:attrNameLst>
                                      </p:cBhvr>
                                      <p:tavLst>
                                        <p:tav tm="0">
                                          <p:val>
                                            <p:strVal val="ppt_x"/>
                                          </p:val>
                                        </p:tav>
                                        <p:tav tm="100000">
                                          <p:val>
                                            <p:strVal val="ppt_x"/>
                                          </p:val>
                                        </p:tav>
                                      </p:tavLst>
                                    </p:anim>
                                    <p:anim calcmode="lin" valueType="num">
                                      <p:cBhvr additive="base">
                                        <p:cTn id="7" dur="500"/>
                                        <p:tgtEl>
                                          <p:spTgt spid="13"/>
                                        </p:tgtEl>
                                        <p:attrNameLst>
                                          <p:attrName>ppt_y</p:attrName>
                                        </p:attrNameLst>
                                      </p:cBhvr>
                                      <p:tavLst>
                                        <p:tav tm="0">
                                          <p:val>
                                            <p:strVal val="ppt_y"/>
                                          </p:val>
                                        </p:tav>
                                        <p:tav tm="100000">
                                          <p:val>
                                            <p:strVal val="1+ppt_h/2"/>
                                          </p:val>
                                        </p:tav>
                                      </p:tavLst>
                                    </p:anim>
                                    <p:set>
                                      <p:cBhvr>
                                        <p:cTn id="8"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435608" y="274320"/>
            <a:ext cx="7498080" cy="418376"/>
          </a:xfrm>
        </p:spPr>
        <p:txBody>
          <a:bodyPr>
            <a:normAutofit fontScale="90000"/>
          </a:bodyPr>
          <a:lstStyle/>
          <a:p>
            <a:r>
              <a:rPr lang="cs-CZ" sz="2800" dirty="0" smtClean="0"/>
              <a:t>Ukázka pracovního listu</a:t>
            </a:r>
            <a:endParaRPr lang="cs-CZ" sz="2800" dirty="0"/>
          </a:p>
        </p:txBody>
      </p:sp>
      <p:pic>
        <p:nvPicPr>
          <p:cNvPr id="3" name="Obrázek 2" descr="TEST RZ systém GSM.JPG"/>
          <p:cNvPicPr>
            <a:picLocks noChangeAspect="1"/>
          </p:cNvPicPr>
          <p:nvPr/>
        </p:nvPicPr>
        <p:blipFill>
          <a:blip r:embed="rId2" cstate="print">
            <a:lum bright="-10000" contrast="10000"/>
          </a:blip>
          <a:stretch>
            <a:fillRect/>
          </a:stretch>
        </p:blipFill>
        <p:spPr>
          <a:xfrm>
            <a:off x="467544" y="764704"/>
            <a:ext cx="8518029" cy="5832648"/>
          </a:xfrm>
          <a:prstGeom prst="rect">
            <a:avLst/>
          </a:prstGeom>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54050"/>
          </a:xfrm>
          <a:solidFill>
            <a:srgbClr val="FFC000"/>
          </a:solidFill>
          <a:ln>
            <a:solidFill>
              <a:srgbClr val="FFC000"/>
            </a:solidFill>
          </a:ln>
        </p:spPr>
        <p:txBody>
          <a:bodyPr rtlCol="0">
            <a:normAutofit fontScale="90000"/>
          </a:bodyPr>
          <a:lstStyle/>
          <a:p>
            <a:pPr eaLnBrk="1" fontAlgn="auto" hangingPunct="1">
              <a:spcAft>
                <a:spcPts val="0"/>
              </a:spcAft>
              <a:defRPr/>
            </a:pPr>
            <a:r>
              <a:rPr lang="cs-CZ" dirty="0" smtClean="0"/>
              <a:t>Konec prezentace</a:t>
            </a:r>
          </a:p>
        </p:txBody>
      </p:sp>
      <p:sp>
        <p:nvSpPr>
          <p:cNvPr id="3" name="Zástupný symbol pro zápatí 2"/>
          <p:cNvSpPr>
            <a:spLocks noGrp="1"/>
          </p:cNvSpPr>
          <p:nvPr>
            <p:ph type="ftr" sz="quarter" idx="11"/>
          </p:nvPr>
        </p:nvSpPr>
        <p:spPr>
          <a:xfrm>
            <a:off x="3347864" y="6309320"/>
            <a:ext cx="2895600" cy="328464"/>
          </a:xfrm>
        </p:spPr>
        <p:txBody>
          <a:bodyPr/>
          <a:lstStyle/>
          <a:p>
            <a:pPr algn="ctr">
              <a:defRPr/>
            </a:pPr>
            <a:r>
              <a:rPr lang="cs-CZ" dirty="0">
                <a:solidFill>
                  <a:schemeClr val="bg2">
                    <a:lumMod val="25000"/>
                  </a:schemeClr>
                </a:solidFill>
              </a:rPr>
              <a:t>© Ing. Václav Opatrný</a:t>
            </a:r>
          </a:p>
        </p:txBody>
      </p:sp>
      <p:sp>
        <p:nvSpPr>
          <p:cNvPr id="4" name="Zástupný symbol pro číslo snímku 3"/>
          <p:cNvSpPr>
            <a:spLocks noGrp="1"/>
          </p:cNvSpPr>
          <p:nvPr>
            <p:ph type="sldNum" sz="quarter" idx="12"/>
          </p:nvPr>
        </p:nvSpPr>
        <p:spPr/>
        <p:txBody>
          <a:bodyPr/>
          <a:lstStyle/>
          <a:p>
            <a:pPr>
              <a:defRPr/>
            </a:pPr>
            <a:fld id="{11316118-264D-4ECA-8664-2C8822758154}" type="slidenum">
              <a:rPr lang="cs-CZ"/>
              <a:pPr>
                <a:defRPr/>
              </a:pPr>
              <a:t>10</a:t>
            </a:fld>
            <a:endParaRPr lang="cs-CZ"/>
          </a:p>
        </p:txBody>
      </p:sp>
      <p:sp>
        <p:nvSpPr>
          <p:cNvPr id="5" name="TextovéPole 4"/>
          <p:cNvSpPr txBox="1"/>
          <p:nvPr/>
        </p:nvSpPr>
        <p:spPr>
          <a:xfrm>
            <a:off x="498475" y="5805488"/>
            <a:ext cx="8355013" cy="461962"/>
          </a:xfrm>
          <a:prstGeom prst="rect">
            <a:avLst/>
          </a:prstGeom>
          <a:noFill/>
        </p:spPr>
        <p:txBody>
          <a:bodyPr>
            <a:spAutoFit/>
          </a:bodyPr>
          <a:lstStyle/>
          <a:p>
            <a:pPr algn="ctr">
              <a:defRPr/>
            </a:pPr>
            <a:r>
              <a:rPr lang="cs-CZ" sz="2400" dirty="0">
                <a:solidFill>
                  <a:schemeClr val="accent3">
                    <a:lumMod val="75000"/>
                  </a:schemeClr>
                </a:solidFill>
              </a:rPr>
              <a:t>Všechny </a:t>
            </a:r>
            <a:r>
              <a:rPr lang="cs-CZ" sz="2400" dirty="0" smtClean="0">
                <a:solidFill>
                  <a:schemeClr val="accent3">
                    <a:lumMod val="75000"/>
                  </a:schemeClr>
                </a:solidFill>
              </a:rPr>
              <a:t>materiály </a:t>
            </a:r>
            <a:r>
              <a:rPr lang="cs-CZ" sz="2400" dirty="0">
                <a:solidFill>
                  <a:schemeClr val="accent3">
                    <a:lumMod val="75000"/>
                  </a:schemeClr>
                </a:solidFill>
              </a:rPr>
              <a:t>a obrázky jsou z archivu autora.</a:t>
            </a:r>
          </a:p>
        </p:txBody>
      </p:sp>
      <p:pic>
        <p:nvPicPr>
          <p:cNvPr id="3074" name="Picture 2"/>
          <p:cNvPicPr>
            <a:picLocks noChangeAspect="1" noChangeArrowheads="1"/>
          </p:cNvPicPr>
          <p:nvPr/>
        </p:nvPicPr>
        <p:blipFill>
          <a:blip r:embed="rId2" cstate="print"/>
          <a:srcRect/>
          <a:stretch>
            <a:fillRect/>
          </a:stretch>
        </p:blipFill>
        <p:spPr bwMode="auto">
          <a:xfrm>
            <a:off x="1763688" y="1196752"/>
            <a:ext cx="5760000" cy="4320000"/>
          </a:xfrm>
          <a:prstGeom prst="rect">
            <a:avLst/>
          </a:prstGeom>
          <a:ln>
            <a:noFill/>
          </a:ln>
          <a:effectLst>
            <a:softEdge rad="112500"/>
          </a:effectLst>
        </p:spPr>
      </p:pic>
    </p:spTree>
  </p:cSld>
  <p:clrMapOvr>
    <a:masterClrMapping/>
  </p:clrMapOvr>
  <p:transition>
    <p:wipe dir="d"/>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unovrat">
  <a:themeElements>
    <a:clrScheme name="Slunovrat">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lunovrat">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lunovrat">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404</TotalTime>
  <Words>913</Words>
  <Application>Microsoft Office PowerPoint</Application>
  <PresentationFormat>Předvádění na obrazovce (4:3)</PresentationFormat>
  <Paragraphs>149</Paragraphs>
  <Slides>10</Slides>
  <Notes>0</Notes>
  <HiddenSlides>0</HiddenSlides>
  <MMClips>0</MMClips>
  <ScaleCrop>false</ScaleCrop>
  <HeadingPairs>
    <vt:vector size="6" baseType="variant">
      <vt:variant>
        <vt:lpstr>Motiv</vt:lpstr>
      </vt:variant>
      <vt:variant>
        <vt:i4>1</vt:i4>
      </vt:variant>
      <vt:variant>
        <vt:lpstr>Vložené servery OLE</vt:lpstr>
      </vt:variant>
      <vt:variant>
        <vt:i4>1</vt:i4>
      </vt:variant>
      <vt:variant>
        <vt:lpstr>Nadpisy snímků</vt:lpstr>
      </vt:variant>
      <vt:variant>
        <vt:i4>10</vt:i4>
      </vt:variant>
    </vt:vector>
  </HeadingPairs>
  <TitlesOfParts>
    <vt:vector size="12" baseType="lpstr">
      <vt:lpstr>Slunovrat</vt:lpstr>
      <vt:lpstr>CorelDRAW</vt:lpstr>
      <vt:lpstr>Snímek 1</vt:lpstr>
      <vt:lpstr>Historie</vt:lpstr>
      <vt:lpstr>Uspořádání</vt:lpstr>
      <vt:lpstr>Časový multiplex</vt:lpstr>
      <vt:lpstr>Struktura sítě</vt:lpstr>
      <vt:lpstr>Seznamy účastníků</vt:lpstr>
      <vt:lpstr>Mobilní stanice</vt:lpstr>
      <vt:lpstr>Datové přenosy</vt:lpstr>
      <vt:lpstr>Ukázka pracovního listu</vt:lpstr>
      <vt:lpstr>Konec prezentace</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GSM systém</dc:title>
  <dc:creator>Opatrný</dc:creator>
  <cp:lastModifiedBy>Dum</cp:lastModifiedBy>
  <cp:revision>35</cp:revision>
  <dcterms:created xsi:type="dcterms:W3CDTF">2012-02-26T14:48:32Z</dcterms:created>
  <dcterms:modified xsi:type="dcterms:W3CDTF">2013-05-07T15:05:29Z</dcterms:modified>
</cp:coreProperties>
</file>