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7" r:id="rId3"/>
    <p:sldId id="27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3" autoAdjust="0"/>
  </p:normalViewPr>
  <p:slideViewPr>
    <p:cSldViewPr>
      <p:cViewPr varScale="1">
        <p:scale>
          <a:sx n="70" d="100"/>
          <a:sy n="70" d="100"/>
        </p:scale>
        <p:origin x="-5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79A9-2131-49E9-AE7F-26572342269B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05A82-6BB0-41AA-83C3-36D9E6254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267862"/>
      </p:ext>
    </p:extLst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79A9-2131-49E9-AE7F-26572342269B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05A82-6BB0-41AA-83C3-36D9E6254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102304"/>
      </p:ext>
    </p:extLst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79A9-2131-49E9-AE7F-26572342269B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05A82-6BB0-41AA-83C3-36D9E6254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4781"/>
      </p:ext>
    </p:extLst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79A9-2131-49E9-AE7F-26572342269B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05A82-6BB0-41AA-83C3-36D9E6254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03886"/>
      </p:ext>
    </p:extLst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79A9-2131-49E9-AE7F-26572342269B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05A82-6BB0-41AA-83C3-36D9E6254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30069"/>
      </p:ext>
    </p:extLst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79A9-2131-49E9-AE7F-26572342269B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05A82-6BB0-41AA-83C3-36D9E6254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629734"/>
      </p:ext>
    </p:extLst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79A9-2131-49E9-AE7F-26572342269B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05A82-6BB0-41AA-83C3-36D9E6254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645963"/>
      </p:ext>
    </p:extLst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79A9-2131-49E9-AE7F-26572342269B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05A82-6BB0-41AA-83C3-36D9E6254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654664"/>
      </p:ext>
    </p:extLst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79A9-2131-49E9-AE7F-26572342269B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05A82-6BB0-41AA-83C3-36D9E6254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978137"/>
      </p:ext>
    </p:extLst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79A9-2131-49E9-AE7F-26572342269B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05A82-6BB0-41AA-83C3-36D9E6254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302318"/>
      </p:ext>
    </p:extLst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79A9-2131-49E9-AE7F-26572342269B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05A82-6BB0-41AA-83C3-36D9E6254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2207932"/>
      </p:ext>
    </p:extLst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979A9-2131-49E9-AE7F-26572342269B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305A82-6BB0-41AA-83C3-36D9E6254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178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http/upload.wikimedia.org/wikipedia/common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470726"/>
              </p:ext>
            </p:extLst>
          </p:nvPr>
        </p:nvGraphicFramePr>
        <p:xfrm>
          <a:off x="857224" y="2357430"/>
          <a:ext cx="7470799" cy="3319354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VY_32_INOVACE_02_02_20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Středověk – závěrečný test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Zelenková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doplňuje učebnici Dějepis pro 7.r., slouží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 opakování celku.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4954519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400" dirty="0" smtClean="0"/>
              <a:t>    </a:t>
            </a:r>
            <a:r>
              <a:rPr lang="cs-CZ" sz="6000" dirty="0" smtClean="0"/>
              <a:t>           Středověk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           závěrečný test</a:t>
            </a:r>
            <a:r>
              <a:rPr lang="cs-CZ" sz="6000" dirty="0" smtClean="0"/>
              <a:t> 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</a:t>
            </a:r>
            <a:endParaRPr lang="cs-CZ" sz="6000" dirty="0"/>
          </a:p>
        </p:txBody>
      </p:sp>
      <p:sp>
        <p:nvSpPr>
          <p:cNvPr id="4" name="Veselý obličej 3"/>
          <p:cNvSpPr/>
          <p:nvPr/>
        </p:nvSpPr>
        <p:spPr>
          <a:xfrm>
            <a:off x="5796136" y="2132856"/>
            <a:ext cx="914400" cy="914400"/>
          </a:xfrm>
          <a:prstGeom prst="smileyFace">
            <a:avLst>
              <a:gd name="adj" fmla="val -4653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1403648" y="2132856"/>
            <a:ext cx="914400" cy="9144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7cípá hvězda 5"/>
          <p:cNvSpPr/>
          <p:nvPr/>
        </p:nvSpPr>
        <p:spPr>
          <a:xfrm>
            <a:off x="3707904" y="750354"/>
            <a:ext cx="864096" cy="792088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??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6516216" y="4653136"/>
            <a:ext cx="936104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??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1115616" y="5013176"/>
            <a:ext cx="1080120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??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00115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/>
              <a:t>Anotace</a:t>
            </a:r>
            <a:r>
              <a:rPr lang="cs-CZ" sz="2800" dirty="0" smtClean="0"/>
              <a:t>: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Snímek č. 4 – hra: Kdo je kdo?(žáci postupně určí 3 osoby našich dějin  dle charakteristik), správné odpovědi následují na kliknutí myší.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Snímek č. 5 – 8 práce s pojmy, žáci použijí daný pojem pouze jednou a rozhodnou, do které kategorie patří nejvíce (správné řešení je označené graficky).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Snímek č. 9 – žáci přiřazují tvrzení k osobnostem, ověřují si na kliknutí myší správnost svého úsudku.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Snímek č. 10 – k odlehčení je zařazeno vyhledávání jmen 2 osob v textu.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Snímek č. 11 – žáci rozhodnou o dvojicích tvořených z názvu a obrázku, přiřadí je k sobě do tabulky. Na kliknutí myší se jim objeví celá tabulka </a:t>
            </a:r>
          </a:p>
          <a:p>
            <a:pPr marL="0" indent="0">
              <a:buNone/>
            </a:pPr>
            <a:r>
              <a:rPr lang="cs-CZ" sz="2000" dirty="0" smtClean="0"/>
              <a:t>        s řešením.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690391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je kdo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1.</a:t>
            </a:r>
            <a:r>
              <a:rPr lang="cs-CZ" sz="2800" dirty="0" smtClean="0">
                <a:latin typeface="+mj-lt"/>
              </a:rPr>
              <a:t>Je to žena – její dva synové se stali českými knížaty-</a:t>
            </a:r>
          </a:p>
          <a:p>
            <a:pPr marL="0" indent="0">
              <a:buNone/>
            </a:pPr>
            <a:r>
              <a:rPr lang="cs-CZ" sz="2800" dirty="0" smtClean="0">
                <a:latin typeface="+mj-lt"/>
              </a:rPr>
              <a:t>jeden z nich byl prohlášen za svatého.</a:t>
            </a:r>
          </a:p>
          <a:p>
            <a:pPr marL="0" indent="0">
              <a:buNone/>
            </a:pPr>
            <a:r>
              <a:rPr lang="cs-CZ" sz="2800" dirty="0"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                                                                   </a:t>
            </a:r>
            <a:r>
              <a:rPr lang="cs-CZ" sz="2800" i="1" dirty="0" smtClean="0">
                <a:solidFill>
                  <a:srgbClr val="FF0000"/>
                </a:solidFill>
                <a:latin typeface="+mj-lt"/>
              </a:rPr>
              <a:t>Ludmila</a:t>
            </a:r>
          </a:p>
          <a:p>
            <a:pPr marL="0" indent="0">
              <a:buNone/>
            </a:pPr>
            <a:r>
              <a:rPr lang="cs-CZ" sz="2800" dirty="0" smtClean="0">
                <a:latin typeface="+mj-lt"/>
              </a:rPr>
              <a:t>2. Dopustil se bratrovraždy – dokončil sjednocení Čech –</a:t>
            </a:r>
            <a:r>
              <a:rPr lang="cs-CZ" sz="2800" dirty="0"/>
              <a:t> </a:t>
            </a:r>
            <a:r>
              <a:rPr lang="cs-CZ" sz="2800" dirty="0" smtClean="0"/>
              <a:t>budoval hrady.                                       </a:t>
            </a:r>
          </a:p>
          <a:p>
            <a:pPr marL="0" indent="0">
              <a:buNone/>
            </a:pPr>
            <a:r>
              <a:rPr lang="cs-CZ" sz="2800" dirty="0"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                                                                   </a:t>
            </a:r>
            <a:r>
              <a:rPr lang="cs-CZ" sz="2800" i="1" dirty="0" smtClean="0">
                <a:solidFill>
                  <a:srgbClr val="FF0000"/>
                </a:solidFill>
                <a:latin typeface="+mj-lt"/>
              </a:rPr>
              <a:t>Boleslav</a:t>
            </a:r>
          </a:p>
          <a:p>
            <a:pPr marL="0" indent="0">
              <a:buNone/>
            </a:pPr>
            <a:r>
              <a:rPr lang="cs-CZ" sz="2800" dirty="0" smtClean="0">
                <a:latin typeface="+mj-lt"/>
              </a:rPr>
              <a:t>3. Český šlechtic – vyznával kališnickou víru – stal se správcem – později českým králem. </a:t>
            </a:r>
          </a:p>
          <a:p>
            <a:pPr marL="0" indent="0">
              <a:buNone/>
            </a:pPr>
            <a:r>
              <a:rPr lang="cs-CZ" sz="2800" dirty="0"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                                                                   </a:t>
            </a:r>
            <a:r>
              <a:rPr lang="cs-CZ" sz="2800" i="1" dirty="0" smtClean="0">
                <a:solidFill>
                  <a:srgbClr val="FF0000"/>
                </a:solidFill>
                <a:latin typeface="+mj-lt"/>
              </a:rPr>
              <a:t>Jiří z Poděbrad</a:t>
            </a:r>
          </a:p>
        </p:txBody>
      </p:sp>
    </p:spTree>
    <p:extLst>
      <p:ext uri="{BB962C8B-B14F-4D97-AF65-F5344CB8AC3E}">
        <p14:creationId xmlns:p14="http://schemas.microsoft.com/office/powerpoint/2010/main" val="59421943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historickými pojmy: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14399"/>
            <a:ext cx="8435280" cy="52578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5800" dirty="0" smtClean="0"/>
          </a:p>
          <a:p>
            <a:pPr marL="0" indent="0">
              <a:buNone/>
            </a:pPr>
            <a:endParaRPr lang="cs-CZ" sz="5800" dirty="0" smtClean="0"/>
          </a:p>
          <a:p>
            <a:pPr marL="0" indent="0">
              <a:buNone/>
            </a:pPr>
            <a:r>
              <a:rPr lang="cs-CZ" sz="11200" dirty="0" smtClean="0"/>
              <a:t>bazilika                                       mešita</a:t>
            </a:r>
          </a:p>
          <a:p>
            <a:pPr marL="0" indent="0">
              <a:buNone/>
            </a:pPr>
            <a:endParaRPr lang="cs-CZ" sz="11200" dirty="0" smtClean="0"/>
          </a:p>
          <a:p>
            <a:pPr marL="0" indent="0">
              <a:buNone/>
            </a:pPr>
            <a:r>
              <a:rPr lang="cs-CZ" sz="11200" dirty="0" smtClean="0"/>
              <a:t>          </a:t>
            </a:r>
          </a:p>
          <a:p>
            <a:pPr marL="0" indent="0">
              <a:buNone/>
            </a:pPr>
            <a:r>
              <a:rPr lang="cs-CZ" sz="11200" dirty="0" smtClean="0"/>
              <a:t>rotunda                                       Korán</a:t>
            </a:r>
          </a:p>
          <a:p>
            <a:pPr marL="0" indent="0">
              <a:buNone/>
            </a:pPr>
            <a:r>
              <a:rPr lang="cs-CZ" sz="11200" dirty="0" smtClean="0"/>
              <a:t>     </a:t>
            </a:r>
          </a:p>
          <a:p>
            <a:pPr marL="0" indent="0">
              <a:buNone/>
            </a:pPr>
            <a:endParaRPr lang="cs-CZ" sz="11200" dirty="0" smtClean="0"/>
          </a:p>
          <a:p>
            <a:pPr marL="0" indent="0">
              <a:buNone/>
            </a:pPr>
            <a:r>
              <a:rPr lang="cs-CZ" sz="11200" dirty="0" smtClean="0"/>
              <a:t>katedrála                                    papež </a:t>
            </a:r>
          </a:p>
          <a:p>
            <a:pPr marL="0" indent="0">
              <a:buNone/>
            </a:pPr>
            <a:r>
              <a:rPr lang="cs-CZ" sz="11200" dirty="0" smtClean="0"/>
              <a:t>           </a:t>
            </a:r>
          </a:p>
          <a:p>
            <a:pPr marL="0" indent="0">
              <a:buNone/>
            </a:pPr>
            <a:endParaRPr lang="cs-CZ" sz="11200" dirty="0" smtClean="0"/>
          </a:p>
          <a:p>
            <a:pPr marL="0" indent="0">
              <a:buNone/>
            </a:pPr>
            <a:r>
              <a:rPr lang="cs-CZ" sz="11200" dirty="0" smtClean="0"/>
              <a:t>Bible                                            muslim    </a:t>
            </a:r>
          </a:p>
          <a:p>
            <a:pPr marL="0" indent="0">
              <a:buNone/>
            </a:pPr>
            <a:r>
              <a:rPr lang="cs-CZ" sz="11200" dirty="0" smtClean="0"/>
              <a:t> 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9000" dirty="0" smtClean="0"/>
              <a:t>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9000" dirty="0" smtClean="0"/>
              <a:t>          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                                          </a:t>
            </a:r>
          </a:p>
          <a:p>
            <a:pPr marL="0" indent="0">
              <a:buNone/>
            </a:pPr>
            <a:endParaRPr lang="cs-CZ" sz="2800" u="sng" dirty="0" smtClean="0"/>
          </a:p>
        </p:txBody>
      </p:sp>
    </p:spTree>
    <p:extLst>
      <p:ext uri="{BB962C8B-B14F-4D97-AF65-F5344CB8AC3E}">
        <p14:creationId xmlns:p14="http://schemas.microsoft.com/office/powerpoint/2010/main" val="23533298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 označující stavby: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11200" dirty="0"/>
              <a:t>bazilika                                       </a:t>
            </a:r>
            <a:r>
              <a:rPr lang="cs-CZ" sz="11200" dirty="0" smtClean="0"/>
              <a:t>mešita            </a:t>
            </a:r>
            <a:endParaRPr lang="cs-CZ" sz="11200" dirty="0"/>
          </a:p>
          <a:p>
            <a:pPr marL="0" indent="0">
              <a:buNone/>
            </a:pPr>
            <a:r>
              <a:rPr lang="cs-CZ" sz="11200" dirty="0"/>
              <a:t> </a:t>
            </a:r>
          </a:p>
          <a:p>
            <a:pPr marL="0" indent="0">
              <a:buNone/>
            </a:pPr>
            <a:r>
              <a:rPr lang="cs-CZ" sz="11200" dirty="0" smtClean="0"/>
              <a:t>rotunda                                      Korán</a:t>
            </a:r>
            <a:endParaRPr lang="cs-CZ" sz="11200" dirty="0"/>
          </a:p>
          <a:p>
            <a:pPr marL="0" indent="0">
              <a:buNone/>
            </a:pPr>
            <a:r>
              <a:rPr lang="cs-CZ" sz="11200" dirty="0"/>
              <a:t>     </a:t>
            </a:r>
          </a:p>
          <a:p>
            <a:pPr marL="0" indent="0">
              <a:buNone/>
            </a:pPr>
            <a:endParaRPr lang="cs-CZ" sz="11200" dirty="0"/>
          </a:p>
          <a:p>
            <a:pPr marL="0" indent="0">
              <a:buNone/>
            </a:pPr>
            <a:r>
              <a:rPr lang="cs-CZ" sz="11200" dirty="0"/>
              <a:t>katedrála                                    papež </a:t>
            </a:r>
          </a:p>
          <a:p>
            <a:pPr marL="0" indent="0">
              <a:buNone/>
            </a:pPr>
            <a:r>
              <a:rPr lang="cs-CZ" sz="11200" dirty="0"/>
              <a:t>           </a:t>
            </a:r>
          </a:p>
          <a:p>
            <a:pPr marL="0" indent="0">
              <a:buNone/>
            </a:pPr>
            <a:endParaRPr lang="cs-CZ" sz="11200" dirty="0"/>
          </a:p>
          <a:p>
            <a:pPr marL="0" indent="0">
              <a:buNone/>
            </a:pPr>
            <a:r>
              <a:rPr lang="cs-CZ" sz="11200" dirty="0" smtClean="0"/>
              <a:t>Bible                                           </a:t>
            </a:r>
            <a:r>
              <a:rPr lang="cs-CZ" sz="11200" dirty="0"/>
              <a:t>muslim    </a:t>
            </a:r>
          </a:p>
          <a:p>
            <a:pPr marL="0" indent="0">
              <a:buNone/>
            </a:pPr>
            <a:r>
              <a:rPr lang="cs-CZ" sz="11200" dirty="0"/>
              <a:t>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Čtyřcípá hvězda 3"/>
          <p:cNvSpPr/>
          <p:nvPr/>
        </p:nvSpPr>
        <p:spPr>
          <a:xfrm>
            <a:off x="2123728" y="1412776"/>
            <a:ext cx="504056" cy="504056"/>
          </a:xfrm>
          <a:prstGeom prst="star4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tyřcípá hvězda 4"/>
          <p:cNvSpPr/>
          <p:nvPr/>
        </p:nvSpPr>
        <p:spPr>
          <a:xfrm>
            <a:off x="2147208" y="2420888"/>
            <a:ext cx="504056" cy="504056"/>
          </a:xfrm>
          <a:prstGeom prst="star4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yřcípá hvězda 5"/>
          <p:cNvSpPr/>
          <p:nvPr/>
        </p:nvSpPr>
        <p:spPr>
          <a:xfrm>
            <a:off x="2147208" y="3573016"/>
            <a:ext cx="504056" cy="504056"/>
          </a:xfrm>
          <a:prstGeom prst="star4">
            <a:avLst>
              <a:gd name="adj" fmla="val 9185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tyřcípá hvězda 6"/>
          <p:cNvSpPr/>
          <p:nvPr/>
        </p:nvSpPr>
        <p:spPr>
          <a:xfrm>
            <a:off x="6444208" y="1443253"/>
            <a:ext cx="504056" cy="504056"/>
          </a:xfrm>
          <a:prstGeom prst="star4">
            <a:avLst>
              <a:gd name="adj" fmla="val 9185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58940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 označující osoby: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/>
              <a:t>bazilika                             </a:t>
            </a:r>
            <a:r>
              <a:rPr lang="cs-CZ" sz="2800" dirty="0" smtClean="0"/>
              <a:t>        mešita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          </a:t>
            </a:r>
          </a:p>
          <a:p>
            <a:pPr marL="0" indent="0">
              <a:buNone/>
            </a:pPr>
            <a:r>
              <a:rPr lang="cs-CZ" sz="2800" dirty="0"/>
              <a:t>rotunda                                    </a:t>
            </a:r>
            <a:r>
              <a:rPr lang="cs-CZ" sz="2800" dirty="0" smtClean="0"/>
              <a:t>Korán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    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katedrála                                  </a:t>
            </a:r>
            <a:r>
              <a:rPr lang="cs-CZ" sz="2800" dirty="0" smtClean="0"/>
              <a:t>papež 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          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Bible                                         </a:t>
            </a:r>
            <a:r>
              <a:rPr lang="cs-CZ" sz="2800" dirty="0"/>
              <a:t>muslim </a:t>
            </a:r>
            <a:r>
              <a:rPr lang="cs-CZ" sz="2800" dirty="0" smtClean="0"/>
              <a:t>             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5" name="Čtyřcípá hvězda 4"/>
          <p:cNvSpPr/>
          <p:nvPr/>
        </p:nvSpPr>
        <p:spPr>
          <a:xfrm>
            <a:off x="6300192" y="4365104"/>
            <a:ext cx="914400" cy="9144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yřcípá hvězda 5"/>
          <p:cNvSpPr/>
          <p:nvPr/>
        </p:nvSpPr>
        <p:spPr>
          <a:xfrm>
            <a:off x="6300192" y="5733256"/>
            <a:ext cx="914400" cy="9144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05928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 související s náboženstvím: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/>
              <a:t>bazilika                                       </a:t>
            </a:r>
            <a:r>
              <a:rPr lang="cs-CZ" sz="2800" dirty="0" smtClean="0"/>
              <a:t> mešita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          </a:t>
            </a:r>
          </a:p>
          <a:p>
            <a:pPr marL="0" indent="0">
              <a:buNone/>
            </a:pPr>
            <a:r>
              <a:rPr lang="cs-CZ" sz="2800" dirty="0"/>
              <a:t>rotunda                                       </a:t>
            </a:r>
            <a:r>
              <a:rPr lang="cs-CZ" sz="2800" dirty="0" smtClean="0"/>
              <a:t>Korán             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    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katedrála                                    papež </a:t>
            </a:r>
          </a:p>
          <a:p>
            <a:pPr marL="0" indent="0">
              <a:buNone/>
            </a:pPr>
            <a:r>
              <a:rPr lang="cs-CZ" sz="2800" dirty="0"/>
              <a:t>          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Bible                                            muslim</a:t>
            </a:r>
            <a:endParaRPr lang="cs-CZ" sz="2800" dirty="0"/>
          </a:p>
        </p:txBody>
      </p:sp>
      <p:sp>
        <p:nvSpPr>
          <p:cNvPr id="4" name="Čtyřcípá hvězda 3"/>
          <p:cNvSpPr/>
          <p:nvPr/>
        </p:nvSpPr>
        <p:spPr>
          <a:xfrm>
            <a:off x="1954560" y="5805264"/>
            <a:ext cx="914400" cy="914400"/>
          </a:xfrm>
          <a:prstGeom prst="star4">
            <a:avLst>
              <a:gd name="adj" fmla="val 16297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tyřcípá hvězda 4"/>
          <p:cNvSpPr/>
          <p:nvPr/>
        </p:nvSpPr>
        <p:spPr>
          <a:xfrm>
            <a:off x="6300192" y="2780928"/>
            <a:ext cx="914400" cy="914400"/>
          </a:xfrm>
          <a:prstGeom prst="star4">
            <a:avLst>
              <a:gd name="adj" fmla="val 16297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301575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osobnosti s událostmi: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19256" cy="47133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Přemysl O. II.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6. 7. 1415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Karel IV.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král železný a zlatý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Cyril + Metoděj                            </a:t>
            </a:r>
            <a:r>
              <a:rPr lang="cs-CZ" dirty="0" smtClean="0">
                <a:solidFill>
                  <a:srgbClr val="FF0000"/>
                </a:solidFill>
              </a:rPr>
              <a:t>Univerzita Karlova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Jan Žižka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Velehrad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Jan Hus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bitva u Domažlic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555776" y="1628800"/>
            <a:ext cx="273630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979712" y="2636912"/>
            <a:ext cx="331236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915816" y="3645024"/>
            <a:ext cx="2448272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979712" y="4725144"/>
            <a:ext cx="3312368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835696" y="1772816"/>
            <a:ext cx="3384376" cy="38667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101489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ve větách 2 jména významných osobností: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než kapka dopadla, obloha se zatáhla.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Anežka  </a:t>
            </a:r>
          </a:p>
          <a:p>
            <a:pPr marL="0" indent="0">
              <a:buNone/>
            </a:pPr>
            <a:r>
              <a:rPr lang="cs-CZ" dirty="0" smtClean="0"/>
              <a:t>Tato pře, myslím, hned tak neskončí.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Přemysl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40777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Vytvořte dvojice: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873" y="2264265"/>
            <a:ext cx="1833862" cy="1774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2179274"/>
            <a:ext cx="1440161" cy="2042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1146" y="4830121"/>
            <a:ext cx="2176958" cy="1600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6858" y="2605554"/>
            <a:ext cx="1728192" cy="1711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599" y="2420888"/>
            <a:ext cx="509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788024" y="364502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10800000" flipH="1" flipV="1">
            <a:off x="3718738" y="4806444"/>
            <a:ext cx="582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824204" y="2305957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2951131"/>
              </p:ext>
            </p:extLst>
          </p:nvPr>
        </p:nvGraphicFramePr>
        <p:xfrm>
          <a:off x="1691679" y="1547881"/>
          <a:ext cx="5660401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162"/>
                <a:gridCol w="1440160"/>
                <a:gridCol w="1440159"/>
                <a:gridCol w="1339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        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        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        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        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3563888" y="2790220"/>
            <a:ext cx="521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51873" y="6237312"/>
            <a:ext cx="1981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 katedrála sv. Víta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5373216"/>
            <a:ext cx="1967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Zlatá bula sicilská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24536" y="2060850"/>
            <a:ext cx="2475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svatováclavská koruna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00192" y="5175777"/>
            <a:ext cx="1168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Karlštejn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962530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ČECHURA, Jaroslav a kol. </a:t>
            </a:r>
            <a:r>
              <a:rPr lang="cs-CZ" sz="2000" i="1" dirty="0"/>
              <a:t>Dějepis pro 7. ročník</a:t>
            </a:r>
            <a:r>
              <a:rPr lang="cs-CZ" sz="2000" dirty="0"/>
              <a:t>. Praha: SPN, 2004, ISBN 80-7235-275-X.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indent="0">
              <a:buNone/>
            </a:pPr>
            <a:r>
              <a:rPr lang="cs-CZ" sz="2000" dirty="0"/>
              <a:t>VYKOUPIL, Libor. </a:t>
            </a:r>
            <a:r>
              <a:rPr lang="cs-CZ" sz="2000" i="1" dirty="0"/>
              <a:t>Dějepis - středověk a počátky novověku</a:t>
            </a:r>
            <a:r>
              <a:rPr lang="cs-CZ" sz="2000" dirty="0"/>
              <a:t>. Brno: Nová škola, 2008, ISBN 80-7289-089-1.</a:t>
            </a:r>
          </a:p>
          <a:p>
            <a:pPr marL="0" indent="0">
              <a:buNone/>
            </a:pPr>
            <a:r>
              <a:rPr lang="cs-CZ" sz="2000" dirty="0">
                <a:hlinkClick r:id="rId2"/>
              </a:rPr>
              <a:t>http://http://upload.wikimedia.org/wikipedia/commons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6403743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450</Words>
  <Application>Microsoft Office PowerPoint</Application>
  <PresentationFormat>Předvádění na obrazovce (4:3)</PresentationFormat>
  <Paragraphs>135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 </vt:lpstr>
      <vt:lpstr>Prezentace aplikace PowerPoint</vt:lpstr>
      <vt:lpstr>Kdo je kdo?</vt:lpstr>
      <vt:lpstr>Práce s historickými pojmy:</vt:lpstr>
      <vt:lpstr>Pojmy označující stavby:</vt:lpstr>
      <vt:lpstr>Pojmy označující osoby:</vt:lpstr>
      <vt:lpstr>Pojmy související s náboženstvím:</vt:lpstr>
      <vt:lpstr>Spoj osobnosti s událostmi:</vt:lpstr>
      <vt:lpstr>Najdi ve větách 2 jména významných osobností:</vt:lpstr>
      <vt:lpstr>Vytvořte dvojice:</vt:lpstr>
      <vt:lpstr>Použité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15</cp:revision>
  <dcterms:created xsi:type="dcterms:W3CDTF">2013-05-07T15:23:14Z</dcterms:created>
  <dcterms:modified xsi:type="dcterms:W3CDTF">2013-05-07T19:46:06Z</dcterms:modified>
</cp:coreProperties>
</file>