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VY_32_INOVACE_13_HV_02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HUDEBNÍ NÁZVOSLOVÍ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CZ.1.07/1.4.00/21.1616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4D6D2B-EAB2-443A-8E18-6D09ED3D465E}">
      <dgm:prSet/>
      <dgm:spPr/>
      <dgm:t>
        <a:bodyPr/>
        <a:lstStyle/>
        <a:p>
          <a:endParaRPr lang="cs-CZ" dirty="0"/>
        </a:p>
      </dgm:t>
    </dgm:pt>
    <dgm:pt modelId="{A1681B97-F0CC-4CFE-9956-801D9F085412}" type="parTrans" cxnId="{C8167809-89AE-4EAF-8F4D-7C18E504A427}">
      <dgm:prSet/>
      <dgm:spPr/>
      <dgm:t>
        <a:bodyPr/>
        <a:lstStyle/>
        <a:p>
          <a:endParaRPr lang="cs-CZ"/>
        </a:p>
      </dgm:t>
    </dgm:pt>
    <dgm:pt modelId="{FB4ADA81-01A1-4921-9D21-FD48ADB98ED3}" type="sibTrans" cxnId="{C8167809-89AE-4EAF-8F4D-7C18E504A42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98B3E71-2452-42B5-944F-875AE6ABAFDA}" type="pres">
      <dgm:prSet presAssocID="{724D6D2B-EAB2-443A-8E18-6D09ED3D465E}" presName="vertSpace6" presStyleLbl="node1" presStyleIdx="4" presStyleCnt="6"/>
      <dgm:spPr/>
    </dgm:pt>
    <dgm:pt modelId="{C549E4DE-ABDF-41B7-9328-8E6A41566EDD}" type="pres">
      <dgm:prSet presAssocID="{724D6D2B-EAB2-443A-8E18-6D09ED3D465E}" presName="circle6" presStyleLbl="node1" presStyleIdx="5" presStyleCnt="6"/>
      <dgm:spPr/>
    </dgm:pt>
    <dgm:pt modelId="{FD5DC269-DA32-4E79-A931-A236F11AECCC}" type="pres">
      <dgm:prSet presAssocID="{724D6D2B-EAB2-443A-8E18-6D09ED3D465E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449BB5-7282-42EE-AA65-C5A73D2FF58F}" type="pres">
      <dgm:prSet presAssocID="{724D6D2B-EAB2-443A-8E18-6D09ED3D465E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66CC2306-77A5-494C-B0E9-C5B4321C5597}" type="presOf" srcId="{724D6D2B-EAB2-443A-8E18-6D09ED3D465E}" destId="{4B449BB5-7282-42EE-AA65-C5A73D2FF58F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8167809-89AE-4EAF-8F4D-7C18E504A427}" srcId="{757F3AB3-0718-4624-B441-E567A8F0AB56}" destId="{724D6D2B-EAB2-443A-8E18-6D09ED3D465E}" srcOrd="5" destOrd="0" parTransId="{A1681B97-F0CC-4CFE-9956-801D9F085412}" sibTransId="{FB4ADA81-01A1-4921-9D21-FD48ADB98ED3}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00D4F2-C167-45BD-B8A5-07EA3A1FDDAF}" type="presOf" srcId="{724D6D2B-EAB2-443A-8E18-6D09ED3D465E}" destId="{FD5DC269-DA32-4E79-A931-A236F11AECCC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1BC773D4-1A3A-45B4-95ED-E0A0AF3AA0E3}" type="presParOf" srcId="{333A1088-737F-45CB-B68E-254E46348037}" destId="{898B3E71-2452-42B5-944F-875AE6ABAFDA}" srcOrd="15" destOrd="0" presId="urn:microsoft.com/office/officeart/2005/8/layout/target3"/>
    <dgm:cxn modelId="{80F886A4-CA33-44CC-9468-953D9177CAC6}" type="presParOf" srcId="{333A1088-737F-45CB-B68E-254E46348037}" destId="{C549E4DE-ABDF-41B7-9328-8E6A41566EDD}" srcOrd="16" destOrd="0" presId="urn:microsoft.com/office/officeart/2005/8/layout/target3"/>
    <dgm:cxn modelId="{AD223BAD-F118-4FF7-B561-91F053525939}" type="presParOf" srcId="{333A1088-737F-45CB-B68E-254E46348037}" destId="{FD5DC269-DA32-4E79-A931-A236F11AECCC}" srcOrd="17" destOrd="0" presId="urn:microsoft.com/office/officeart/2005/8/layout/target3"/>
    <dgm:cxn modelId="{967D4CAD-956F-4FD5-9BB9-DA6AB87602B6}" type="presParOf" srcId="{333A1088-737F-45CB-B68E-254E46348037}" destId="{AED2198E-93D5-4001-81B4-73124B309672}" srcOrd="18" destOrd="0" presId="urn:microsoft.com/office/officeart/2005/8/layout/target3"/>
    <dgm:cxn modelId="{8104E280-8526-4670-AB6F-DE39693704B8}" type="presParOf" srcId="{333A1088-737F-45CB-B68E-254E46348037}" destId="{2BE915AB-18AA-4053-B92C-3BFC9ED204BB}" srcOrd="19" destOrd="0" presId="urn:microsoft.com/office/officeart/2005/8/layout/target3"/>
    <dgm:cxn modelId="{704ABDB6-F8D9-4A28-BB95-93003B1A5264}" type="presParOf" srcId="{333A1088-737F-45CB-B68E-254E46348037}" destId="{6BB5E863-4638-4E1D-BFDE-399D028AC4ED}" srcOrd="20" destOrd="0" presId="urn:microsoft.com/office/officeart/2005/8/layout/target3"/>
    <dgm:cxn modelId="{D4D0831D-6975-4C90-BA48-A80A6E1BBF89}" type="presParOf" srcId="{333A1088-737F-45CB-B68E-254E46348037}" destId="{5A5FFA88-C948-4069-8E93-59FA12366E83}" srcOrd="21" destOrd="0" presId="urn:microsoft.com/office/officeart/2005/8/layout/target3"/>
    <dgm:cxn modelId="{52412213-A338-4C97-BCDC-9576EEECC82C}" type="presParOf" srcId="{333A1088-737F-45CB-B68E-254E46348037}" destId="{890E4F0B-2866-4A3F-A3C7-2A14B1797930}" srcOrd="22" destOrd="0" presId="urn:microsoft.com/office/officeart/2005/8/layout/target3"/>
    <dgm:cxn modelId="{9B60F03A-0A48-41D6-98BD-EBDFA46F7895}" type="presParOf" srcId="{333A1088-737F-45CB-B68E-254E46348037}" destId="{4B449BB5-7282-42EE-AA65-C5A73D2FF58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VY_32_INOVACE_13_HV_02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HUDEBNÍ NÁZVOSLOVÍ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prezentaci, procvičení a upevnění hudebního názvosloví v 7. ročníku</a:t>
            </a:r>
          </a:p>
          <a:p>
            <a:r>
              <a:rPr lang="cs-CZ" dirty="0" smtClean="0"/>
              <a:t>Snímek č. 7 (opakování) je možno využít jako pracovní list pro žáky, já jsem ho v závěru využila jako test.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Milan\AppData\Local\Microsoft\Windows\Temporary Internet Files\Content.IE5\7CWWTJ6N\MP9004385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714620"/>
            <a:ext cx="3022336" cy="250033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Pochází z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italštiny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Používá se pro označení: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- tempa </a:t>
            </a:r>
            <a:r>
              <a:rPr lang="cs-CZ" b="1" dirty="0" smtClean="0"/>
              <a:t>(rychlosti)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- dynamiky </a:t>
            </a:r>
            <a:r>
              <a:rPr lang="cs-CZ" b="1" dirty="0" smtClean="0"/>
              <a:t>(síly)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- přednesu </a:t>
            </a:r>
            <a:r>
              <a:rPr lang="cs-CZ" b="1" dirty="0" smtClean="0"/>
              <a:t>(výrazu)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TEMPO</a:t>
            </a:r>
            <a:br>
              <a:rPr lang="cs-CZ" b="1" dirty="0" smtClean="0"/>
            </a:br>
            <a:r>
              <a:rPr lang="cs-CZ" b="1" dirty="0" smtClean="0"/>
              <a:t>(rychlost, jakou se skladba hraje)</a:t>
            </a:r>
            <a:endParaRPr lang="cs-CZ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sz="2800" b="1" dirty="0" smtClean="0"/>
              <a:t>Lento =</a:t>
            </a:r>
            <a:endParaRPr lang="cs-CZ" sz="2800" dirty="0" smtClean="0"/>
          </a:p>
          <a:p>
            <a:r>
              <a:rPr lang="cs-CZ" sz="2800" b="1" dirty="0" smtClean="0"/>
              <a:t>Andante =</a:t>
            </a:r>
            <a:endParaRPr lang="cs-CZ" sz="2800" dirty="0" smtClean="0"/>
          </a:p>
          <a:p>
            <a:r>
              <a:rPr lang="cs-CZ" sz="2800" b="1" dirty="0" smtClean="0"/>
              <a:t>Moderato =</a:t>
            </a:r>
            <a:endParaRPr lang="cs-CZ" sz="2800" dirty="0" smtClean="0"/>
          </a:p>
          <a:p>
            <a:r>
              <a:rPr lang="cs-CZ" sz="2800" b="1" dirty="0" smtClean="0"/>
              <a:t>Allegro</a:t>
            </a:r>
            <a:r>
              <a:rPr lang="cs-CZ" sz="2800" dirty="0" smtClean="0"/>
              <a:t> =</a:t>
            </a:r>
          </a:p>
          <a:p>
            <a:r>
              <a:rPr lang="cs-CZ" sz="2800" b="1" dirty="0" smtClean="0"/>
              <a:t>Presto =</a:t>
            </a:r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r>
              <a:rPr lang="cs-CZ" sz="2800" b="1" dirty="0" smtClean="0"/>
              <a:t>Accelerando</a:t>
            </a:r>
            <a:r>
              <a:rPr lang="cs-CZ" sz="2800" dirty="0" smtClean="0"/>
              <a:t> =</a:t>
            </a:r>
          </a:p>
          <a:p>
            <a:r>
              <a:rPr lang="cs-CZ" sz="2800" b="1" dirty="0" smtClean="0"/>
              <a:t>Ritardando</a:t>
            </a:r>
            <a:r>
              <a:rPr lang="cs-CZ" sz="2800" dirty="0" smtClean="0"/>
              <a:t> (rit.) = </a:t>
            </a:r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b="1" dirty="0" smtClean="0"/>
              <a:t>Pomalu, zdlouha</a:t>
            </a:r>
          </a:p>
          <a:p>
            <a:r>
              <a:rPr lang="cs-CZ" sz="2800" b="1" dirty="0" smtClean="0"/>
              <a:t>Volně, krokem</a:t>
            </a:r>
          </a:p>
          <a:p>
            <a:r>
              <a:rPr lang="cs-CZ" sz="2800" b="1" dirty="0" smtClean="0"/>
              <a:t>Mírně </a:t>
            </a:r>
          </a:p>
          <a:p>
            <a:r>
              <a:rPr lang="cs-CZ" sz="2800" b="1" dirty="0" smtClean="0"/>
              <a:t>Rychle </a:t>
            </a:r>
          </a:p>
          <a:p>
            <a:r>
              <a:rPr lang="cs-CZ" sz="2800" b="1" dirty="0" smtClean="0"/>
              <a:t>Více rychle, úprkem</a:t>
            </a:r>
          </a:p>
          <a:p>
            <a:r>
              <a:rPr lang="cs-CZ" sz="2800" b="1" dirty="0" smtClean="0"/>
              <a:t>Zrychlovat </a:t>
            </a:r>
          </a:p>
          <a:p>
            <a:r>
              <a:rPr lang="cs-CZ" sz="2800" b="1" dirty="0" smtClean="0"/>
              <a:t>Zpomalovat </a:t>
            </a:r>
          </a:p>
          <a:p>
            <a:endParaRPr lang="cs-CZ" sz="2800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DYNAMIKA</a:t>
            </a:r>
            <a:br>
              <a:rPr lang="cs-CZ" b="1" dirty="0" smtClean="0"/>
            </a:br>
            <a:r>
              <a:rPr lang="cs-CZ" b="1" dirty="0" smtClean="0"/>
              <a:t>(síla přednesu hudby)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b="1" dirty="0" smtClean="0"/>
              <a:t>Piano </a:t>
            </a:r>
            <a:r>
              <a:rPr lang="cs-CZ" sz="2800" dirty="0" smtClean="0"/>
              <a:t>(p)</a:t>
            </a:r>
            <a:r>
              <a:rPr lang="cs-CZ" sz="2800" b="1" dirty="0" smtClean="0"/>
              <a:t>=</a:t>
            </a:r>
          </a:p>
          <a:p>
            <a:r>
              <a:rPr lang="cs-CZ" sz="2800" b="1" dirty="0" smtClean="0"/>
              <a:t>Mezzoforte </a:t>
            </a:r>
            <a:r>
              <a:rPr lang="cs-CZ" sz="2800" dirty="0" smtClean="0"/>
              <a:t>(</a:t>
            </a:r>
            <a:r>
              <a:rPr lang="cs-CZ" sz="2800" dirty="0" err="1" smtClean="0"/>
              <a:t>mf</a:t>
            </a:r>
            <a:r>
              <a:rPr lang="cs-CZ" sz="2800" dirty="0" smtClean="0"/>
              <a:t>)</a:t>
            </a:r>
            <a:r>
              <a:rPr lang="cs-CZ" sz="2800" b="1" dirty="0" smtClean="0"/>
              <a:t>=</a:t>
            </a:r>
          </a:p>
          <a:p>
            <a:r>
              <a:rPr lang="cs-CZ" sz="2800" b="1" dirty="0" smtClean="0"/>
              <a:t>Forte </a:t>
            </a:r>
            <a:r>
              <a:rPr lang="cs-CZ" sz="2800" dirty="0" smtClean="0"/>
              <a:t>(f)</a:t>
            </a:r>
            <a:r>
              <a:rPr lang="cs-CZ" sz="2800" b="1" dirty="0" smtClean="0"/>
              <a:t>=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Crescendo =</a:t>
            </a:r>
          </a:p>
          <a:p>
            <a:pPr>
              <a:buNone/>
            </a:pPr>
            <a:r>
              <a:rPr lang="cs-CZ" sz="2800" dirty="0" smtClean="0"/>
              <a:t>   (</a:t>
            </a:r>
            <a:r>
              <a:rPr lang="cs-CZ" sz="2800" dirty="0" err="1" smtClean="0"/>
              <a:t>cresc</a:t>
            </a:r>
            <a:r>
              <a:rPr lang="cs-CZ" sz="2800" dirty="0" smtClean="0"/>
              <a:t>.) </a:t>
            </a:r>
          </a:p>
          <a:p>
            <a:r>
              <a:rPr lang="cs-CZ" sz="2800" b="1" dirty="0" smtClean="0"/>
              <a:t>Decrescendo </a:t>
            </a:r>
            <a:r>
              <a:rPr lang="cs-CZ" sz="2800" dirty="0" smtClean="0"/>
              <a:t>=</a:t>
            </a:r>
          </a:p>
          <a:p>
            <a:pPr>
              <a:buNone/>
            </a:pPr>
            <a:r>
              <a:rPr lang="cs-CZ" sz="2800" dirty="0" smtClean="0"/>
              <a:t>   (</a:t>
            </a:r>
            <a:r>
              <a:rPr lang="cs-CZ" sz="2800" dirty="0" err="1" smtClean="0"/>
              <a:t>decresc</a:t>
            </a:r>
            <a:r>
              <a:rPr lang="cs-CZ" sz="2800" dirty="0" smtClean="0"/>
              <a:t>.)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b="1" dirty="0" smtClean="0"/>
              <a:t>Slabě, tiše</a:t>
            </a:r>
          </a:p>
          <a:p>
            <a:r>
              <a:rPr lang="cs-CZ" sz="2800" b="1" dirty="0" smtClean="0"/>
              <a:t>Středně silně</a:t>
            </a:r>
          </a:p>
          <a:p>
            <a:r>
              <a:rPr lang="cs-CZ" sz="2800" b="1" dirty="0" smtClean="0"/>
              <a:t>Silně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Zesilovat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Zeslabovat  </a:t>
            </a:r>
            <a:endParaRPr lang="cs-CZ" sz="28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VÝRAZ</a:t>
            </a:r>
            <a:br>
              <a:rPr lang="cs-CZ" b="1" dirty="0" smtClean="0"/>
            </a:br>
            <a:r>
              <a:rPr lang="cs-CZ" b="1" dirty="0" smtClean="0"/>
              <a:t>(nálada a způsob přednesu hudby)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b="1" dirty="0" err="1" smtClean="0"/>
              <a:t>Comodo</a:t>
            </a:r>
            <a:r>
              <a:rPr lang="cs-CZ" sz="2800" b="1" dirty="0" smtClean="0"/>
              <a:t> =</a:t>
            </a:r>
          </a:p>
          <a:p>
            <a:r>
              <a:rPr lang="cs-CZ" sz="2800" b="1" dirty="0" smtClean="0"/>
              <a:t>Dolce =</a:t>
            </a:r>
          </a:p>
          <a:p>
            <a:r>
              <a:rPr lang="cs-CZ" sz="2800" b="1" dirty="0" smtClean="0"/>
              <a:t>Animato =</a:t>
            </a:r>
          </a:p>
          <a:p>
            <a:r>
              <a:rPr lang="cs-CZ" sz="2800" b="1" dirty="0" err="1" smtClean="0"/>
              <a:t>Alla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marcia</a:t>
            </a:r>
            <a:r>
              <a:rPr lang="cs-CZ" sz="2800" b="1" dirty="0" smtClean="0"/>
              <a:t> =</a:t>
            </a:r>
          </a:p>
          <a:p>
            <a:r>
              <a:rPr lang="cs-CZ" sz="2800" b="1" dirty="0" smtClean="0"/>
              <a:t>Maestoso =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b="1" dirty="0" smtClean="0"/>
              <a:t>Pohodlně </a:t>
            </a:r>
          </a:p>
          <a:p>
            <a:r>
              <a:rPr lang="cs-CZ" sz="2800" b="1" dirty="0" smtClean="0"/>
              <a:t>Sladce, jemně</a:t>
            </a:r>
          </a:p>
          <a:p>
            <a:r>
              <a:rPr lang="cs-CZ" sz="2800" b="1" dirty="0" smtClean="0"/>
              <a:t>Oživeně</a:t>
            </a:r>
          </a:p>
          <a:p>
            <a:r>
              <a:rPr lang="cs-CZ" sz="2800" b="1" dirty="0" smtClean="0"/>
              <a:t>Pochodem</a:t>
            </a:r>
          </a:p>
          <a:p>
            <a:r>
              <a:rPr lang="cs-CZ" sz="2800" b="1" dirty="0" smtClean="0"/>
              <a:t>Velebně, majestátně</a:t>
            </a:r>
          </a:p>
          <a:p>
            <a:pPr>
              <a:buNone/>
            </a:pPr>
            <a:endParaRPr lang="cs-CZ" sz="28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1. mírně</a:t>
            </a:r>
          </a:p>
          <a:p>
            <a:r>
              <a:rPr lang="cs-CZ" b="1" dirty="0" smtClean="0"/>
              <a:t>2. crescendo</a:t>
            </a:r>
          </a:p>
          <a:p>
            <a:r>
              <a:rPr lang="cs-CZ" b="1" dirty="0" smtClean="0"/>
              <a:t>3. pomalu, zdlouha</a:t>
            </a:r>
          </a:p>
          <a:p>
            <a:r>
              <a:rPr lang="cs-CZ" b="1" dirty="0" smtClean="0"/>
              <a:t>4. allegro</a:t>
            </a:r>
          </a:p>
          <a:p>
            <a:r>
              <a:rPr lang="cs-CZ" b="1" dirty="0" smtClean="0"/>
              <a:t>5. silně (f)</a:t>
            </a:r>
          </a:p>
          <a:p>
            <a:r>
              <a:rPr lang="cs-CZ" b="1" dirty="0" smtClean="0"/>
              <a:t>6. slabě (p)</a:t>
            </a:r>
          </a:p>
          <a:p>
            <a:r>
              <a:rPr lang="cs-CZ" b="1" dirty="0" smtClean="0"/>
              <a:t>7. více rychle, úprkem</a:t>
            </a:r>
          </a:p>
          <a:p>
            <a:r>
              <a:rPr lang="cs-CZ" b="1" dirty="0" smtClean="0"/>
              <a:t>8. ritardando (rit.)</a:t>
            </a:r>
            <a:endParaRPr lang="cs-CZ" b="1" dirty="0"/>
          </a:p>
        </p:txBody>
      </p:sp>
      <p:pic>
        <p:nvPicPr>
          <p:cNvPr id="5123" name="Picture 3" descr="H:\krizovka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2714620"/>
            <a:ext cx="4786313" cy="33575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METRONOM </a:t>
            </a:r>
          </a:p>
          <a:p>
            <a:pPr>
              <a:buNone/>
            </a:pPr>
            <a:r>
              <a:rPr lang="cs-CZ" b="1" dirty="0" smtClean="0"/>
              <a:t>    – přístroj, který udává       tempo (počet dob/ úderů za 1 min.)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3079" name="Picture 7" descr="C:\Users\Milan\AppData\Local\Microsoft\Windows\Temporary Internet Files\Content.IE5\VMNLU8UT\MP9004092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786190"/>
            <a:ext cx="2940893" cy="2857520"/>
          </a:xfrm>
          <a:prstGeom prst="rect">
            <a:avLst/>
          </a:prstGeom>
          <a:noFill/>
        </p:spPr>
      </p:pic>
      <p:pic>
        <p:nvPicPr>
          <p:cNvPr id="3082" name="Picture 10" descr="C:\Users\Milan\AppData\Local\Microsoft\Windows\Temporary Internet Files\Content.IE5\TS2JIGOD\MP9003156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4786322"/>
            <a:ext cx="1324937" cy="1857388"/>
          </a:xfrm>
          <a:prstGeom prst="rect">
            <a:avLst/>
          </a:prstGeom>
          <a:noFill/>
        </p:spPr>
      </p:pic>
      <p:pic>
        <p:nvPicPr>
          <p:cNvPr id="3083" name="Picture 11" descr="H:\krizovka 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85783" y="2428868"/>
            <a:ext cx="5357850" cy="35719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Text: vlastní autorské dílo</a:t>
            </a:r>
          </a:p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441</TotalTime>
  <Words>247</Words>
  <Application>Microsoft Office PowerPoint</Application>
  <PresentationFormat>Předvádění na obrazovce (4:3)</PresentationFormat>
  <Paragraphs>84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ANOTACE</vt:lpstr>
      <vt:lpstr>HUDEBNÍ NÁZVOSLOVÍ</vt:lpstr>
      <vt:lpstr>TEMPO (rychlost, jakou se skladba hraje)</vt:lpstr>
      <vt:lpstr>DYNAMIKA (síla přednesu hudby)</vt:lpstr>
      <vt:lpstr>VÝRAZ (nálada a způsob přednesu hudby)</vt:lpstr>
      <vt:lpstr>OPAKOVÁNÍ</vt:lpstr>
      <vt:lpstr>ŘEŠENÍ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54</cp:revision>
  <dcterms:created xsi:type="dcterms:W3CDTF">2011-06-20T10:40:08Z</dcterms:created>
  <dcterms:modified xsi:type="dcterms:W3CDTF">2011-12-19T08:53:39Z</dcterms:modified>
</cp:coreProperties>
</file>