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6" r:id="rId3"/>
    <p:sldId id="256" r:id="rId4"/>
    <p:sldId id="262" r:id="rId5"/>
    <p:sldId id="260" r:id="rId6"/>
    <p:sldId id="258" r:id="rId7"/>
    <p:sldId id="259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  Číslovky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NÁZEV:VY_32_INOVACE_</a:t>
          </a:r>
          <a:r>
            <a:rPr lang="cs-CZ" sz="2000" dirty="0" smtClean="0">
              <a:solidFill>
                <a:schemeClr val="tx1"/>
              </a:solidFill>
            </a:rPr>
            <a:t>06_ČJ5_Číslovky s Emilem </a:t>
          </a:r>
          <a:r>
            <a:rPr lang="cs-CZ" sz="2000" dirty="0" err="1" smtClean="0">
              <a:solidFill>
                <a:schemeClr val="tx1"/>
              </a:solidFill>
            </a:rPr>
            <a:t>Zátopkem</a:t>
          </a:r>
          <a:endParaRPr lang="cs-CZ" sz="2000" dirty="0" smtClean="0">
            <a:solidFill>
              <a:schemeClr val="tx1"/>
            </a:solidFill>
          </a:endParaRP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91F889B-E319-473D-9A1D-61F92A7B2037}" type="presOf" srcId="{D1B46980-6531-4606-95E6-44980827E919}" destId="{6140AFEC-043D-4C43-A2F9-D0F5331DF3A3}" srcOrd="0" destOrd="0" presId="urn:microsoft.com/office/officeart/2005/8/layout/target3"/>
    <dgm:cxn modelId="{D057640E-83B4-46AA-815F-C201CC18BAC0}" type="presOf" srcId="{1AE9165A-6B70-4FFD-A49C-881BF73B4F04}" destId="{BD3627E9-8FC8-4A2F-B3EA-FAE798EF81D8}" srcOrd="1" destOrd="0" presId="urn:microsoft.com/office/officeart/2005/8/layout/target3"/>
    <dgm:cxn modelId="{5DE763D8-76FE-4751-95DE-91848BB536AC}" type="presOf" srcId="{1F4F8BC0-F267-4379-9FE7-6FFC8B64BAD8}" destId="{C8857ABF-5052-4733-A46C-0F8B764FF76F}" srcOrd="0" destOrd="0" presId="urn:microsoft.com/office/officeart/2005/8/layout/target3"/>
    <dgm:cxn modelId="{3B5041AD-CE45-4B2F-8557-42BA0C98FC64}" type="presOf" srcId="{1F4F8BC0-F267-4379-9FE7-6FFC8B64BAD8}" destId="{017154CD-D9A9-4968-AD11-1207A3C4C00A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97BB69BE-7092-45F5-BE85-F732EEE90534}" type="presOf" srcId="{757F3AB3-0718-4624-B441-E567A8F0AB56}" destId="{333A1088-737F-45CB-B68E-254E46348037}" srcOrd="0" destOrd="0" presId="urn:microsoft.com/office/officeart/2005/8/layout/target3"/>
    <dgm:cxn modelId="{0B54625E-BEF4-4971-983E-638F4181C3DB}" type="presOf" srcId="{D1D4F407-5343-4D3F-B5B9-D407B03CAEB4}" destId="{D005CE8C-CC26-4C3E-AC11-E15060ECD759}" srcOrd="0" destOrd="0" presId="urn:microsoft.com/office/officeart/2005/8/layout/target3"/>
    <dgm:cxn modelId="{A2C15F0D-19CD-4137-8447-D03B451FCAAB}" type="presOf" srcId="{1AE9165A-6B70-4FFD-A49C-881BF73B4F04}" destId="{A9F01C16-B5C0-47B0-9750-F7E5E11674A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D51AE49-92CF-4A59-9EA4-50833B939D3B}" type="presOf" srcId="{26CBEA56-8CFD-48C0-BD6E-2EB16B1FBF42}" destId="{92E1E9E3-D1F0-4866-9424-7ECC0DD990BC}" srcOrd="1" destOrd="0" presId="urn:microsoft.com/office/officeart/2005/8/layout/target3"/>
    <dgm:cxn modelId="{7F5DC40F-3A55-4204-BA03-5519B2578AF3}" type="presOf" srcId="{26CBEA56-8CFD-48C0-BD6E-2EB16B1FBF42}" destId="{5583D5C5-FAFF-4548-819C-80E289F7377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5238239-D6DB-4A4D-8D0F-5D6B374FE00F}" type="presOf" srcId="{D1D4F407-5343-4D3F-B5B9-D407B03CAEB4}" destId="{AED2198E-93D5-4001-81B4-73124B309672}" srcOrd="1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45CBF553-6C07-43E3-A714-BB8EB5ADFEE2}" type="presOf" srcId="{D1B46980-6531-4606-95E6-44980827E919}" destId="{2BE915AB-18AA-4053-B92C-3BFC9ED204BB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4FFF1D01-C92F-4C19-92C0-4F024EBDBFC1}" type="presParOf" srcId="{333A1088-737F-45CB-B68E-254E46348037}" destId="{F5ABB229-8D3B-4694-996A-96F23CF14429}" srcOrd="0" destOrd="0" presId="urn:microsoft.com/office/officeart/2005/8/layout/target3"/>
    <dgm:cxn modelId="{9F0C0088-829B-4CF0-8E40-57B85FCFF5BB}" type="presParOf" srcId="{333A1088-737F-45CB-B68E-254E46348037}" destId="{F41139FD-01EE-4571-8B17-4FB00FC51163}" srcOrd="1" destOrd="0" presId="urn:microsoft.com/office/officeart/2005/8/layout/target3"/>
    <dgm:cxn modelId="{F12D3F4F-2DA8-48FD-8054-1A1DFED1C898}" type="presParOf" srcId="{333A1088-737F-45CB-B68E-254E46348037}" destId="{D005CE8C-CC26-4C3E-AC11-E15060ECD759}" srcOrd="2" destOrd="0" presId="urn:microsoft.com/office/officeart/2005/8/layout/target3"/>
    <dgm:cxn modelId="{466A217A-A9BC-4610-B3EA-784F8E146B17}" type="presParOf" srcId="{333A1088-737F-45CB-B68E-254E46348037}" destId="{2C702D82-9B77-49B7-9568-BB8EB47C3372}" srcOrd="3" destOrd="0" presId="urn:microsoft.com/office/officeart/2005/8/layout/target3"/>
    <dgm:cxn modelId="{1650ABD6-20F1-434B-8CD8-81CF4C0C58E5}" type="presParOf" srcId="{333A1088-737F-45CB-B68E-254E46348037}" destId="{A52A0455-90FF-4808-ABD0-F02540D31D5A}" srcOrd="4" destOrd="0" presId="urn:microsoft.com/office/officeart/2005/8/layout/target3"/>
    <dgm:cxn modelId="{52A3B6E2-FD71-4BB9-B046-8759A5A3CE68}" type="presParOf" srcId="{333A1088-737F-45CB-B68E-254E46348037}" destId="{6140AFEC-043D-4C43-A2F9-D0F5331DF3A3}" srcOrd="5" destOrd="0" presId="urn:microsoft.com/office/officeart/2005/8/layout/target3"/>
    <dgm:cxn modelId="{1B03621B-DB9B-49A7-B5DF-662628C7383D}" type="presParOf" srcId="{333A1088-737F-45CB-B68E-254E46348037}" destId="{71A10DEB-455E-4133-A618-0A0EE82A21E3}" srcOrd="6" destOrd="0" presId="urn:microsoft.com/office/officeart/2005/8/layout/target3"/>
    <dgm:cxn modelId="{7ECD81AF-7B41-49EE-A36F-1DD37CDE8903}" type="presParOf" srcId="{333A1088-737F-45CB-B68E-254E46348037}" destId="{DA6A876D-6D25-492F-8BDC-9AE6A6CFB1FA}" srcOrd="7" destOrd="0" presId="urn:microsoft.com/office/officeart/2005/8/layout/target3"/>
    <dgm:cxn modelId="{F5A0F059-E22C-4A04-AF6C-A018E4DC0F5D}" type="presParOf" srcId="{333A1088-737F-45CB-B68E-254E46348037}" destId="{A9F01C16-B5C0-47B0-9750-F7E5E11674A0}" srcOrd="8" destOrd="0" presId="urn:microsoft.com/office/officeart/2005/8/layout/target3"/>
    <dgm:cxn modelId="{EEF561AC-4218-4E59-9A13-605C4A1B5B39}" type="presParOf" srcId="{333A1088-737F-45CB-B68E-254E46348037}" destId="{5C0CF724-3222-4429-B09A-F154A62FD507}" srcOrd="9" destOrd="0" presId="urn:microsoft.com/office/officeart/2005/8/layout/target3"/>
    <dgm:cxn modelId="{E5851DFF-EFFF-4A6A-ABE7-EFD8409C0675}" type="presParOf" srcId="{333A1088-737F-45CB-B68E-254E46348037}" destId="{71A5FEA7-FE77-4220-960F-2AB7AE466FE5}" srcOrd="10" destOrd="0" presId="urn:microsoft.com/office/officeart/2005/8/layout/target3"/>
    <dgm:cxn modelId="{DB3B9004-255F-4C08-B1A3-4005D38EBF38}" type="presParOf" srcId="{333A1088-737F-45CB-B68E-254E46348037}" destId="{C8857ABF-5052-4733-A46C-0F8B764FF76F}" srcOrd="11" destOrd="0" presId="urn:microsoft.com/office/officeart/2005/8/layout/target3"/>
    <dgm:cxn modelId="{C406C75E-E2E8-4969-B656-87122495AE04}" type="presParOf" srcId="{333A1088-737F-45CB-B68E-254E46348037}" destId="{1839E65E-6E97-41D2-A171-98C033275D27}" srcOrd="12" destOrd="0" presId="urn:microsoft.com/office/officeart/2005/8/layout/target3"/>
    <dgm:cxn modelId="{428C9EF9-FFBB-4581-8AFD-1521C4397815}" type="presParOf" srcId="{333A1088-737F-45CB-B68E-254E46348037}" destId="{914F10DC-A7FA-462B-9334-03354AC7EA9F}" srcOrd="13" destOrd="0" presId="urn:microsoft.com/office/officeart/2005/8/layout/target3"/>
    <dgm:cxn modelId="{FD720237-89E7-4ADC-8D93-F5DD8FCF911A}" type="presParOf" srcId="{333A1088-737F-45CB-B68E-254E46348037}" destId="{5583D5C5-FAFF-4548-819C-80E289F73770}" srcOrd="14" destOrd="0" presId="urn:microsoft.com/office/officeart/2005/8/layout/target3"/>
    <dgm:cxn modelId="{9E9A716D-AB16-4AD2-BB1A-30683064CC0A}" type="presParOf" srcId="{333A1088-737F-45CB-B68E-254E46348037}" destId="{AED2198E-93D5-4001-81B4-73124B309672}" srcOrd="15" destOrd="0" presId="urn:microsoft.com/office/officeart/2005/8/layout/target3"/>
    <dgm:cxn modelId="{CC7D1028-3E6D-44E4-931C-B4792DCDD100}" type="presParOf" srcId="{333A1088-737F-45CB-B68E-254E46348037}" destId="{2BE915AB-18AA-4053-B92C-3BFC9ED204BB}" srcOrd="16" destOrd="0" presId="urn:microsoft.com/office/officeart/2005/8/layout/target3"/>
    <dgm:cxn modelId="{DAC4ECD1-5DDF-4A55-BE3E-709B84824C9B}" type="presParOf" srcId="{333A1088-737F-45CB-B68E-254E46348037}" destId="{BD3627E9-8FC8-4A2F-B3EA-FAE798EF81D8}" srcOrd="17" destOrd="0" presId="urn:microsoft.com/office/officeart/2005/8/layout/target3"/>
    <dgm:cxn modelId="{5152C223-549F-45BE-A779-90D1AD0F2DF0}" type="presParOf" srcId="{333A1088-737F-45CB-B68E-254E46348037}" destId="{017154CD-D9A9-4968-AD11-1207A3C4C00A}" srcOrd="18" destOrd="0" presId="urn:microsoft.com/office/officeart/2005/8/layout/target3"/>
    <dgm:cxn modelId="{E0DD67FB-A270-4012-90B4-90A0E31A5929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715800-EB6D-486E-A7CF-C159EF5E0D2F}" type="datetimeFigureOut">
              <a:rPr lang="de-DE"/>
              <a:pPr>
                <a:defRPr/>
              </a:pPr>
              <a:t>07.05.2013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B08CC1-A893-40BD-8250-51AFD35DD690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360DB-BA87-444B-90A7-707F9739AD4E}" type="datetimeFigureOut">
              <a:rPr lang="de-DE"/>
              <a:pPr>
                <a:defRPr/>
              </a:pPr>
              <a:t>07.05.2013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85223B-7AC9-43DE-8588-00C38DA6928F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AD720D-B3B8-4347-90EE-3BDDD843E5F1}" type="datetimeFigureOut">
              <a:rPr lang="de-DE"/>
              <a:pPr>
                <a:defRPr/>
              </a:pPr>
              <a:t>07.05.2013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026C8-40BB-44F6-8D88-20144976B376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06403-3330-411C-928A-CE62AFFBACA4}" type="datetimeFigureOut">
              <a:rPr lang="de-DE"/>
              <a:pPr>
                <a:defRPr/>
              </a:pPr>
              <a:t>07.05.2013</a:t>
            </a:fld>
            <a:endParaRPr lang="de-DE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016C74-A1C8-459A-8006-1236E4D6DBA9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48CD2F-ED5B-4D5C-943B-A27E2E652F34}" type="datetimeFigureOut">
              <a:rPr lang="de-DE"/>
              <a:pPr>
                <a:defRPr/>
              </a:pPr>
              <a:t>07.05.2013</a:t>
            </a:fld>
            <a:endParaRPr lang="de-DE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C533B1-08D5-4556-B101-E6A411B9DBCE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471180-9712-478D-875F-8B139CCC9C38}" type="datetimeFigureOut">
              <a:rPr lang="de-DE"/>
              <a:pPr>
                <a:defRPr/>
              </a:pPr>
              <a:t>07.05.2013</a:t>
            </a:fld>
            <a:endParaRPr lang="de-DE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3C2CFF-92C6-4A5E-8113-F182517F1EFA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A1DFD0-7A54-4B53-AFCC-875808D367A2}" type="datetimeFigureOut">
              <a:rPr lang="de-DE"/>
              <a:pPr>
                <a:defRPr/>
              </a:pPr>
              <a:t>07.05.2013</a:t>
            </a:fld>
            <a:endParaRPr lang="de-DE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AA8A90-E5C7-4B79-BC90-034521C5B567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B774C9-D092-40AE-A553-CD4BE48ECF9D}" type="datetimeFigureOut">
              <a:rPr lang="de-DE"/>
              <a:pPr>
                <a:defRPr/>
              </a:pPr>
              <a:t>07.05.2013</a:t>
            </a:fld>
            <a:endParaRPr lang="de-DE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02CED9-C325-435B-AD54-0300FE5B01B8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de-DE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76BBE0-5721-4672-9218-A3A9F1BAA7AA}" type="datetimeFigureOut">
              <a:rPr lang="de-DE"/>
              <a:pPr>
                <a:defRPr/>
              </a:pPr>
              <a:t>07.05.2013</a:t>
            </a:fld>
            <a:endParaRPr lang="de-DE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CF749B-D61C-4A96-B468-F0E409462402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046205-5F10-464D-8B8F-FDA3E19C30C0}" type="datetimeFigureOut">
              <a:rPr lang="de-DE"/>
              <a:pPr>
                <a:defRPr/>
              </a:pPr>
              <a:t>07.05.2013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18DCA-B64B-40F1-BF4B-55D79D622889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A18607-35FA-4192-BB26-8E4182C6490F}" type="datetimeFigureOut">
              <a:rPr lang="de-DE"/>
              <a:pPr>
                <a:defRPr/>
              </a:pPr>
              <a:t>07.05.2013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D49E82-1FE8-4D00-B4B5-D0FB52D70A96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de-DE" smtClean="0"/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CDF0A0B-40C9-4ECA-AF43-4B5BDAE894C5}" type="datetimeFigureOut">
              <a:rPr lang="de-DE"/>
              <a:pPr>
                <a:defRPr/>
              </a:pPr>
              <a:t>07.05.2013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8303520-2E4D-468B-837A-8897C55D7FCB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ream.cz/sportovni-okamziky/669313-1952-emil-zatopek-sokuje-svet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188" y="1125538"/>
            <a:ext cx="8064500" cy="5815012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2800">
                <a:solidFill>
                  <a:srgbClr val="000000"/>
                </a:solidFill>
                <a:latin typeface="Calibri" pitchFamily="34" charset="0"/>
              </a:rPr>
              <a:t>Materiál je určen pro výuku českého jazyka </a:t>
            </a:r>
            <a:r>
              <a:rPr lang="cs-CZ" sz="2800">
                <a:solidFill>
                  <a:srgbClr val="000000"/>
                </a:solidFill>
              </a:rPr>
              <a:t>                          </a:t>
            </a:r>
            <a:r>
              <a:rPr lang="cs-CZ" sz="2800">
                <a:solidFill>
                  <a:srgbClr val="000000"/>
                </a:solidFill>
                <a:latin typeface="Calibri" pitchFamily="34" charset="0"/>
              </a:rPr>
              <a:t>v 5. ročníku ZŠ.</a:t>
            </a:r>
          </a:p>
          <a:p>
            <a:pPr marL="342900" indent="-342900">
              <a:buFontTx/>
              <a:buChar char="•"/>
            </a:pPr>
            <a:r>
              <a:rPr lang="cs-CZ" sz="2800">
                <a:latin typeface="Calibri" pitchFamily="34" charset="0"/>
                <a:cs typeface="Times New Roman" pitchFamily="18" charset="0"/>
              </a:rPr>
              <a:t>  Vede k rozvoji čtenářské gramotnosti žáků. </a:t>
            </a:r>
          </a:p>
          <a:p>
            <a:pPr marL="342900" indent="-342900" eaLnBrk="0" hangingPunct="0">
              <a:buFontTx/>
              <a:buChar char="•"/>
            </a:pPr>
            <a:r>
              <a:rPr lang="cs-CZ" sz="2800">
                <a:latin typeface="Calibri" pitchFamily="34" charset="0"/>
                <a:cs typeface="Times New Roman" pitchFamily="18" charset="0"/>
              </a:rPr>
              <a:t>  Obsahuje text  k prostudování a otázky.</a:t>
            </a:r>
            <a:endParaRPr lang="cs-CZ" sz="2800">
              <a:latin typeface="Calibri" pitchFamily="34" charset="0"/>
            </a:endParaRPr>
          </a:p>
          <a:p>
            <a:pPr marL="342900" indent="-342900" eaLnBrk="0" hangingPunct="0">
              <a:buFontTx/>
              <a:buChar char="•"/>
            </a:pPr>
            <a:r>
              <a:rPr lang="cs-CZ" sz="2800">
                <a:latin typeface="Calibri" pitchFamily="34" charset="0"/>
                <a:cs typeface="Times New Roman" pitchFamily="18" charset="0"/>
              </a:rPr>
              <a:t>  V úlohách si žáci ověří porozumění textu, orientaci </a:t>
            </a:r>
            <a:r>
              <a:rPr lang="cs-CZ" sz="2800">
                <a:cs typeface="Times New Roman" pitchFamily="18" charset="0"/>
              </a:rPr>
              <a:t>  </a:t>
            </a:r>
            <a:r>
              <a:rPr lang="cs-CZ" sz="2800">
                <a:latin typeface="Calibri" pitchFamily="34" charset="0"/>
                <a:cs typeface="Times New Roman" pitchFamily="18" charset="0"/>
              </a:rPr>
              <a:t>v něm, práci s informacemi.</a:t>
            </a:r>
          </a:p>
          <a:p>
            <a:pPr marL="342900" indent="-342900" eaLnBrk="0" hangingPunct="0">
              <a:buFontTx/>
              <a:buChar char="•"/>
            </a:pPr>
            <a:r>
              <a:rPr lang="cs-CZ" sz="2800">
                <a:latin typeface="Calibri" pitchFamily="34" charset="0"/>
                <a:cs typeface="Times New Roman" pitchFamily="18" charset="0"/>
              </a:rPr>
              <a:t>  Odpovědi si žáci kontrolují při videoukázce.</a:t>
            </a:r>
          </a:p>
          <a:p>
            <a:pPr marL="342900" indent="-342900" eaLnBrk="0" hangingPunct="0">
              <a:buFontTx/>
              <a:buChar char="•"/>
            </a:pPr>
            <a:r>
              <a:rPr lang="cs-CZ" sz="2800">
                <a:latin typeface="Calibri" pitchFamily="34" charset="0"/>
                <a:cs typeface="Times New Roman" pitchFamily="18" charset="0"/>
              </a:rPr>
              <a:t>  Žáci poznávají významnou osobnost světového sportu Emila Zátopka.</a:t>
            </a:r>
          </a:p>
          <a:p>
            <a:pPr marL="342900" indent="-342900" eaLnBrk="0" hangingPunct="0">
              <a:buFontTx/>
              <a:buChar char="•"/>
            </a:pPr>
            <a:r>
              <a:rPr lang="cs-CZ" sz="2800">
                <a:latin typeface="Calibri" pitchFamily="34" charset="0"/>
              </a:rPr>
              <a:t>  Text lze využít i při procvičování číslovek, správné čtení, č. řadové, římské číslice.</a:t>
            </a: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endParaRPr lang="cs-CZ" sz="28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</a:pPr>
            <a:endParaRPr lang="cs-CZ" sz="2800">
              <a:solidFill>
                <a:srgbClr val="000000"/>
              </a:solidFill>
            </a:endParaRPr>
          </a:p>
        </p:txBody>
      </p:sp>
      <p:sp>
        <p:nvSpPr>
          <p:cNvPr id="14338" name="Obdélník 4"/>
          <p:cNvSpPr>
            <a:spLocks noChangeArrowheads="1"/>
          </p:cNvSpPr>
          <p:nvPr/>
        </p:nvSpPr>
        <p:spPr bwMode="auto">
          <a:xfrm>
            <a:off x="2339975" y="549275"/>
            <a:ext cx="3240088" cy="860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>
                <a:solidFill>
                  <a:srgbClr val="000000"/>
                </a:solidFill>
                <a:latin typeface="Calibri" pitchFamily="34" charset="0"/>
              </a:rPr>
              <a:t>Anotace</a:t>
            </a:r>
            <a:r>
              <a:rPr lang="cs-CZ" sz="4400">
                <a:solidFill>
                  <a:srgbClr val="000000"/>
                </a:solidFill>
                <a:latin typeface="Calibri" pitchFamily="34" charset="0"/>
              </a:rPr>
              <a:t/>
            </a:r>
            <a:br>
              <a:rPr lang="cs-CZ" sz="4400">
                <a:solidFill>
                  <a:srgbClr val="000000"/>
                </a:solidFill>
                <a:latin typeface="Calibri" pitchFamily="34" charset="0"/>
              </a:rPr>
            </a:br>
            <a:endParaRPr lang="de-DE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>
          <a:xfrm>
            <a:off x="323850" y="1341438"/>
            <a:ext cx="4749800" cy="1470025"/>
          </a:xfrm>
        </p:spPr>
        <p:txBody>
          <a:bodyPr/>
          <a:lstStyle/>
          <a:p>
            <a:r>
              <a:rPr lang="cs-CZ" sz="5400" smtClean="0"/>
              <a:t>Číslovky s Emilem</a:t>
            </a:r>
            <a:endParaRPr lang="de-DE" sz="5400" smtClean="0"/>
          </a:p>
        </p:txBody>
      </p:sp>
      <p:pic>
        <p:nvPicPr>
          <p:cNvPr id="15362" name="Picture 4" descr="http://upload.wikimedia.org/wikipedia/commons/5/5e/Fotothek_df_roe-neg_0006305_008_Emil_Z%C3%A1topek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6825" y="476250"/>
            <a:ext cx="3824288" cy="5942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3" name="TextovéPole 4"/>
          <p:cNvSpPr txBox="1">
            <a:spLocks noChangeArrowheads="1"/>
          </p:cNvSpPr>
          <p:nvPr/>
        </p:nvSpPr>
        <p:spPr bwMode="auto">
          <a:xfrm>
            <a:off x="4284663" y="6021388"/>
            <a:ext cx="7191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/ 1 /</a:t>
            </a:r>
            <a:endParaRPr lang="de-DE" sz="20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ovéPole 18"/>
          <p:cNvSpPr txBox="1"/>
          <p:nvPr/>
        </p:nvSpPr>
        <p:spPr>
          <a:xfrm>
            <a:off x="1619250" y="6308725"/>
            <a:ext cx="2665413" cy="3698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de-DE" dirty="0">
              <a:latin typeface="+mn-lt"/>
              <a:cs typeface="+mn-cs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187450" y="5013325"/>
            <a:ext cx="720725" cy="3698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de-DE" dirty="0">
              <a:latin typeface="+mn-lt"/>
              <a:cs typeface="+mn-cs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732588" y="4076700"/>
            <a:ext cx="863600" cy="3698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de-DE" dirty="0">
              <a:latin typeface="+mn-lt"/>
              <a:cs typeface="+mn-cs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19700" y="4076700"/>
            <a:ext cx="1081088" cy="3698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de-DE" dirty="0">
              <a:latin typeface="+mn-lt"/>
              <a:cs typeface="+mn-cs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851275" y="3644900"/>
            <a:ext cx="792163" cy="3698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de-DE" dirty="0">
              <a:latin typeface="+mn-lt"/>
              <a:cs typeface="+mn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339975" y="3644900"/>
            <a:ext cx="576263" cy="3698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de-DE" dirty="0">
              <a:latin typeface="+mn-lt"/>
              <a:cs typeface="+mn-cs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916238" y="2349500"/>
            <a:ext cx="792162" cy="3683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de-DE" dirty="0">
              <a:latin typeface="+mn-lt"/>
              <a:cs typeface="+mn-cs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042988" y="2349500"/>
            <a:ext cx="504825" cy="3683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de-DE" dirty="0">
              <a:latin typeface="+mn-lt"/>
              <a:cs typeface="+mn-cs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40425" y="1916113"/>
            <a:ext cx="719138" cy="36988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de-DE" dirty="0">
              <a:latin typeface="+mn-lt"/>
              <a:cs typeface="+mn-cs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116013" y="1916113"/>
            <a:ext cx="423862" cy="36988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de-DE" dirty="0">
              <a:latin typeface="+mn-lt"/>
              <a:cs typeface="+mn-cs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227763" y="1484313"/>
            <a:ext cx="720725" cy="36988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de-DE" dirty="0">
              <a:latin typeface="+mn-lt"/>
              <a:cs typeface="+mn-cs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148263" y="1484313"/>
            <a:ext cx="668337" cy="36988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de-DE" dirty="0">
              <a:latin typeface="+mn-lt"/>
              <a:cs typeface="+mn-cs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87675" y="1125538"/>
            <a:ext cx="2520950" cy="3683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de-DE">
              <a:latin typeface="+mn-lt"/>
              <a:cs typeface="+mn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80063" y="620713"/>
            <a:ext cx="2016125" cy="36988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de-DE" dirty="0">
              <a:latin typeface="+mn-lt"/>
              <a:cs typeface="+mn-cs"/>
            </a:endParaRPr>
          </a:p>
        </p:txBody>
      </p:sp>
      <p:sp>
        <p:nvSpPr>
          <p:cNvPr id="16399" name="Obdélník 5"/>
          <p:cNvSpPr>
            <a:spLocks noChangeArrowheads="1"/>
          </p:cNvSpPr>
          <p:nvPr/>
        </p:nvSpPr>
        <p:spPr bwMode="auto">
          <a:xfrm>
            <a:off x="395288" y="4941888"/>
            <a:ext cx="8497887" cy="18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   Po dvou letech tréninku se proto Zátopek rozhodne vzít osud do vlastních rukou – výsledkem je slavný Zátopkův tréninkový systém, spočívající v běhání 400metrových úseků s několikanásobným opakováním.</a:t>
            </a:r>
          </a:p>
        </p:txBody>
      </p:sp>
      <p:sp>
        <p:nvSpPr>
          <p:cNvPr id="16400" name="Obdélník 4"/>
          <p:cNvSpPr>
            <a:spLocks noChangeArrowheads="1"/>
          </p:cNvSpPr>
          <p:nvPr/>
        </p:nvSpPr>
        <p:spPr bwMode="auto">
          <a:xfrm>
            <a:off x="395288" y="2708275"/>
            <a:ext cx="8353425" cy="2247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……přijímá nabídku účastnit se tréninků zlínských atletů – vedle T. Šalé, tehdejší české běžecké hvězdy, pak běhá na tratích od 800 m do 3 000 m. Přes usilovný trénink ale přitom končí na závodech na druhém či třetím místě, vítězství mu unikají.</a:t>
            </a:r>
            <a:endParaRPr lang="de-DE" sz="2800">
              <a:latin typeface="Calibri" pitchFamily="34" charset="0"/>
            </a:endParaRPr>
          </a:p>
        </p:txBody>
      </p:sp>
      <p:sp>
        <p:nvSpPr>
          <p:cNvPr id="16401" name="Obdélník 3"/>
          <p:cNvSpPr>
            <a:spLocks noChangeArrowheads="1"/>
          </p:cNvSpPr>
          <p:nvPr/>
        </p:nvSpPr>
        <p:spPr bwMode="auto">
          <a:xfrm>
            <a:off x="323850" y="333375"/>
            <a:ext cx="8351838" cy="249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>
                <a:latin typeface="Calibri" pitchFamily="34" charset="0"/>
              </a:rPr>
              <a:t>   Emil Zátopek</a:t>
            </a:r>
            <a:r>
              <a:rPr lang="cs-CZ" sz="2800">
                <a:latin typeface="Calibri" pitchFamily="34" charset="0"/>
              </a:rPr>
              <a:t>, český atlet, čtyřnásobný olympijský vítěz a osmnáctinásobný světový rekordman, nejlepší sportovec světa v letech 1949 a 1952 a nejlepší atlet 20. století (vyhlášen jím je v roce 1997), přichází na svět 19. září roku 1922 v Kopřivnici (okr. Nový Jičín).</a:t>
            </a:r>
            <a:endParaRPr lang="de-DE" sz="28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18" grpId="0" animBg="1"/>
      <p:bldP spid="14" grpId="0" animBg="1"/>
      <p:bldP spid="15" grpId="0" animBg="1"/>
      <p:bldP spid="17" grpId="0" animBg="1"/>
      <p:bldP spid="16" grpId="0" animBg="1"/>
      <p:bldP spid="22" grpId="0" animBg="1"/>
      <p:bldP spid="21" grpId="0" animBg="1"/>
      <p:bldP spid="11" grpId="0" animBg="1"/>
      <p:bldP spid="20" grpId="0" animBg="1"/>
      <p:bldP spid="12" grpId="0" animBg="1"/>
      <p:bldP spid="13" grpId="0" animBg="1"/>
      <p:bldP spid="10" grpId="0" animBg="1"/>
      <p:bldP spid="10" grpId="1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4427538" y="3573463"/>
            <a:ext cx="720725" cy="3683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de-DE">
              <a:latin typeface="+mn-lt"/>
              <a:cs typeface="+mn-cs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16013" y="3573463"/>
            <a:ext cx="1079500" cy="3683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de-DE">
              <a:latin typeface="+mn-lt"/>
              <a:cs typeface="+mn-cs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42988" y="3068638"/>
            <a:ext cx="360362" cy="36988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de-DE">
              <a:latin typeface="+mn-lt"/>
              <a:cs typeface="+mn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867400" y="2708275"/>
            <a:ext cx="865188" cy="36988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de-DE">
              <a:latin typeface="+mn-lt"/>
              <a:cs typeface="+mn-cs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339975" y="2708275"/>
            <a:ext cx="1079500" cy="36988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de-DE">
              <a:latin typeface="+mn-lt"/>
              <a:cs typeface="+mn-cs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435600" y="2276475"/>
            <a:ext cx="720725" cy="36988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de-DE">
              <a:latin typeface="+mn-lt"/>
              <a:cs typeface="+mn-cs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356100" y="2276475"/>
            <a:ext cx="838200" cy="36988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de-DE">
              <a:latin typeface="+mn-lt"/>
              <a:cs typeface="+mn-cs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411413" y="1844675"/>
            <a:ext cx="792162" cy="36988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de-DE">
              <a:latin typeface="+mn-lt"/>
              <a:cs typeface="+mn-cs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403350" y="1844675"/>
            <a:ext cx="720725" cy="36988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de-DE">
              <a:latin typeface="+mn-lt"/>
              <a:cs typeface="+mn-cs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08175" y="1412875"/>
            <a:ext cx="1079500" cy="36988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de-DE">
              <a:latin typeface="+mn-lt"/>
              <a:cs typeface="+mn-cs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851275" y="981075"/>
            <a:ext cx="1296988" cy="3683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de-DE"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63713" y="549275"/>
            <a:ext cx="1295400" cy="3683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de-DE">
              <a:latin typeface="+mn-lt"/>
              <a:cs typeface="+mn-cs"/>
            </a:endParaRPr>
          </a:p>
        </p:txBody>
      </p:sp>
      <p:sp>
        <p:nvSpPr>
          <p:cNvPr id="17421" name="Obdélník 2"/>
          <p:cNvSpPr>
            <a:spLocks noChangeArrowheads="1"/>
          </p:cNvSpPr>
          <p:nvPr/>
        </p:nvSpPr>
        <p:spPr bwMode="auto">
          <a:xfrm>
            <a:off x="323850" y="476250"/>
            <a:ext cx="8351838" cy="354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   Běh na 10 000 m se pak stává Zátopkovou disciplínou nejúspěšnější – v letech 1948-54  vévodí světovým tabulkám, pětkrát zlepší světový rekord, na ME ji v letech 1950 a 1954 vyhrává, stejně tak ji vyhrává na olympijských hrách v letech 1948 a 1952. Zároveň je Emil Zátopek prvním člověkem, který 10 000 m zaběhne pod 29 minut – na závodech v Bruselu běží tuto tratˇ v čase 28:54,2 min. (v červnu 1954).</a:t>
            </a:r>
            <a:endParaRPr lang="de-DE" sz="2800">
              <a:latin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43213" y="5084763"/>
            <a:ext cx="720725" cy="36988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de-DE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4663" y="5084763"/>
            <a:ext cx="431800" cy="36988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de-DE">
              <a:latin typeface="+mn-lt"/>
              <a:cs typeface="+mn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95963" y="5084763"/>
            <a:ext cx="647700" cy="36988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de-DE">
              <a:latin typeface="+mn-lt"/>
              <a:cs typeface="+mn-cs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96188" y="4652963"/>
            <a:ext cx="504825" cy="36988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de-DE">
              <a:latin typeface="+mn-lt"/>
              <a:cs typeface="+mn-cs"/>
            </a:endParaRPr>
          </a:p>
        </p:txBody>
      </p:sp>
      <p:sp>
        <p:nvSpPr>
          <p:cNvPr id="17426" name="Obdélník 3"/>
          <p:cNvSpPr>
            <a:spLocks noChangeArrowheads="1"/>
          </p:cNvSpPr>
          <p:nvPr/>
        </p:nvSpPr>
        <p:spPr bwMode="auto">
          <a:xfrm>
            <a:off x="468313" y="4149725"/>
            <a:ext cx="8856662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   Největší slávu Emil Zátopek ale získává svými vystoupeními na letních olympijských hrách – na XIV. v Londýně v roce 1948 a na XV. v roce 1952 v Helsinkách.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6" grpId="0" animBg="1"/>
      <p:bldP spid="17" grpId="0" animBg="1"/>
      <p:bldP spid="14" grpId="0" animBg="1"/>
      <p:bldP spid="15" grpId="0" animBg="1"/>
      <p:bldP spid="21" grpId="0" animBg="1"/>
      <p:bldP spid="20" grpId="0" animBg="1"/>
      <p:bldP spid="10" grpId="0" animBg="1"/>
      <p:bldP spid="19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Obdélník 1"/>
          <p:cNvSpPr>
            <a:spLocks noChangeArrowheads="1"/>
          </p:cNvSpPr>
          <p:nvPr/>
        </p:nvSpPr>
        <p:spPr bwMode="auto">
          <a:xfrm>
            <a:off x="323850" y="260350"/>
            <a:ext cx="8640763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   V Londýně Emil Zátopek získává zlato na trati 10 000 m, kde vítězí před svým dlouholetým rivalem A. Mimounem, startujícím za Francii, a stříbro na trati 5000 m, když dobíhá necelý metr za vítězným Belgičanem G. Reiffem.</a:t>
            </a:r>
            <a:endParaRPr lang="de-DE" sz="2800">
              <a:latin typeface="Calibri" pitchFamily="34" charset="0"/>
            </a:endParaRPr>
          </a:p>
        </p:txBody>
      </p:sp>
      <p:sp>
        <p:nvSpPr>
          <p:cNvPr id="18434" name="Obdélník 2"/>
          <p:cNvSpPr>
            <a:spLocks noChangeArrowheads="1"/>
          </p:cNvSpPr>
          <p:nvPr/>
        </p:nvSpPr>
        <p:spPr bwMode="auto">
          <a:xfrm>
            <a:off x="250825" y="2133600"/>
            <a:ext cx="8893175" cy="3935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   Na olympiádě v Helsinkách pak Emil Zátopek dosahuje naprostého vrcholu – v závodě na 10 000 m se opakuje situace z Londýna: Zátopek zvítězí, když poráží opět </a:t>
            </a:r>
            <a:r>
              <a:rPr lang="cs-CZ" sz="2800"/>
              <a:t>                    </a:t>
            </a:r>
            <a:r>
              <a:rPr lang="cs-CZ" sz="2800">
                <a:latin typeface="Calibri" pitchFamily="34" charset="0"/>
              </a:rPr>
              <a:t>A. Mimouna, závod na 5 000 metrů je pak jedním </a:t>
            </a:r>
            <a:r>
              <a:rPr lang="cs-CZ" sz="2800"/>
              <a:t>                            </a:t>
            </a:r>
            <a:r>
              <a:rPr lang="cs-CZ" sz="2800">
                <a:latin typeface="Calibri" pitchFamily="34" charset="0"/>
              </a:rPr>
              <a:t>z nejhezčích v olympijské historii – vítězem je Zátopek. Třetí zlato pak Emil Zátopek v Helsinkách získává ještě </a:t>
            </a:r>
            <a:r>
              <a:rPr lang="cs-CZ" sz="2800"/>
              <a:t>                          </a:t>
            </a:r>
            <a:r>
              <a:rPr lang="cs-CZ" sz="2800">
                <a:latin typeface="Calibri" pitchFamily="34" charset="0"/>
              </a:rPr>
              <a:t>v maratónu, který zde běží poprvé v životě.</a:t>
            </a:r>
          </a:p>
          <a:p>
            <a:r>
              <a:rPr lang="cs-CZ" sz="2800">
                <a:latin typeface="Calibri" pitchFamily="34" charset="0"/>
              </a:rPr>
              <a:t>Čtvrtou zlatou medaili pak do sbírky Zátopkových získává Dana, která v Helsinkách vítězí mezi oštěpařkami.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ovéPole 2"/>
          <p:cNvSpPr txBox="1">
            <a:spLocks noChangeArrowheads="1"/>
          </p:cNvSpPr>
          <p:nvPr/>
        </p:nvSpPr>
        <p:spPr bwMode="auto">
          <a:xfrm>
            <a:off x="468313" y="476250"/>
            <a:ext cx="7920037" cy="5551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Odpověz na otázky:</a:t>
            </a:r>
          </a:p>
          <a:p>
            <a:r>
              <a:rPr lang="cs-CZ">
                <a:latin typeface="Calibri" pitchFamily="34" charset="0"/>
              </a:rPr>
              <a:t> </a:t>
            </a:r>
          </a:p>
          <a:p>
            <a:r>
              <a:rPr lang="cs-CZ" sz="2800">
                <a:latin typeface="Calibri" pitchFamily="34" charset="0"/>
              </a:rPr>
              <a:t>1/  V jakých atletických disciplínách dosáhl Emil Zátopek nejlepších výsledků ?</a:t>
            </a:r>
          </a:p>
          <a:p>
            <a:r>
              <a:rPr lang="cs-CZ" sz="2800">
                <a:latin typeface="Calibri" pitchFamily="34" charset="0"/>
              </a:rPr>
              <a:t>2 /  Podařilo se mu někdy zaběhnout trať  10 km rychleji než za půl hodiny?</a:t>
            </a:r>
          </a:p>
          <a:p>
            <a:r>
              <a:rPr lang="cs-CZ" sz="2800">
                <a:latin typeface="Calibri" pitchFamily="34" charset="0"/>
              </a:rPr>
              <a:t>3/   Kolik zlatých medailí vybojoval </a:t>
            </a:r>
            <a:r>
              <a:rPr lang="cs-CZ" sz="2800"/>
              <a:t>                                               </a:t>
            </a:r>
            <a:r>
              <a:rPr lang="cs-CZ" sz="2800">
                <a:latin typeface="Calibri" pitchFamily="34" charset="0"/>
              </a:rPr>
              <a:t>na XV. olympijských hrách?</a:t>
            </a:r>
          </a:p>
          <a:p>
            <a:r>
              <a:rPr lang="cs-CZ" sz="2800">
                <a:latin typeface="Calibri" pitchFamily="34" charset="0"/>
              </a:rPr>
              <a:t>4/  Konaly se tyto OH v Londýně?</a:t>
            </a:r>
          </a:p>
          <a:p>
            <a:r>
              <a:rPr lang="cs-CZ" sz="2800">
                <a:latin typeface="Calibri" pitchFamily="34" charset="0"/>
              </a:rPr>
              <a:t>5/  Byla jeho manželka Dana také atletkou?</a:t>
            </a:r>
          </a:p>
          <a:p>
            <a:r>
              <a:rPr lang="cs-CZ" sz="2800">
                <a:latin typeface="Calibri" pitchFamily="34" charset="0"/>
              </a:rPr>
              <a:t>6/  Získal Emil Zátopek někdy stříbrnou olympijskou medaili?</a:t>
            </a:r>
          </a:p>
          <a:p>
            <a:endParaRPr lang="de-DE" sz="28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Obdélník 1"/>
          <p:cNvSpPr>
            <a:spLocks noChangeArrowheads="1"/>
          </p:cNvSpPr>
          <p:nvPr/>
        </p:nvSpPr>
        <p:spPr bwMode="auto">
          <a:xfrm>
            <a:off x="827088" y="2967038"/>
            <a:ext cx="7848600" cy="206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3200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 sz="3200">
                <a:solidFill>
                  <a:srgbClr val="000000"/>
                </a:solidFill>
                <a:latin typeface="Calibri" pitchFamily="34" charset="0"/>
                <a:hlinkClick r:id="rId2"/>
              </a:rPr>
              <a:t>http://www.stream.cz/sportovni-okamziky/669313-1952-emil-zatopek-sokuje-svet</a:t>
            </a:r>
            <a:endParaRPr lang="de-DE">
              <a:latin typeface="Calibri" pitchFamily="34" charset="0"/>
            </a:endParaRPr>
          </a:p>
        </p:txBody>
      </p:sp>
      <p:sp>
        <p:nvSpPr>
          <p:cNvPr id="20482" name="TextovéPole 2"/>
          <p:cNvSpPr txBox="1">
            <a:spLocks noChangeArrowheads="1"/>
          </p:cNvSpPr>
          <p:nvPr/>
        </p:nvSpPr>
        <p:spPr bwMode="auto">
          <a:xfrm>
            <a:off x="755650" y="1196975"/>
            <a:ext cx="63373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Teď máš možnost své odpovědi zkontrolovat.</a:t>
            </a:r>
            <a:endParaRPr lang="de-DE" sz="36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extovéPole 1"/>
          <p:cNvSpPr txBox="1">
            <a:spLocks noChangeArrowheads="1"/>
          </p:cNvSpPr>
          <p:nvPr/>
        </p:nvSpPr>
        <p:spPr bwMode="auto">
          <a:xfrm>
            <a:off x="1619250" y="908050"/>
            <a:ext cx="2808288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Použité zdroje :</a:t>
            </a:r>
            <a:endParaRPr lang="de-DE" sz="3200">
              <a:latin typeface="Calibri" pitchFamily="34" charset="0"/>
            </a:endParaRPr>
          </a:p>
        </p:txBody>
      </p:sp>
      <p:sp>
        <p:nvSpPr>
          <p:cNvPr id="21506" name="Obdélník 3"/>
          <p:cNvSpPr>
            <a:spLocks noChangeArrowheads="1"/>
          </p:cNvSpPr>
          <p:nvPr/>
        </p:nvSpPr>
        <p:spPr bwMode="auto">
          <a:xfrm>
            <a:off x="1331913" y="1557338"/>
            <a:ext cx="73437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de-DE" sz="2400">
                <a:latin typeface="Calibri" pitchFamily="34" charset="0"/>
              </a:rPr>
              <a:t>http://cs.wikipedia.org/wiki/Soubor:Fotothek_df_roeneg_0006305_008_Emil_Z%C3%A1topek.jpg</a:t>
            </a:r>
          </a:p>
        </p:txBody>
      </p:sp>
      <p:sp>
        <p:nvSpPr>
          <p:cNvPr id="21507" name="Obdélník 4"/>
          <p:cNvSpPr>
            <a:spLocks noChangeArrowheads="1"/>
          </p:cNvSpPr>
          <p:nvPr/>
        </p:nvSpPr>
        <p:spPr bwMode="auto">
          <a:xfrm>
            <a:off x="468313" y="1557338"/>
            <a:ext cx="6286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solidFill>
                  <a:srgbClr val="000000"/>
                </a:solidFill>
                <a:latin typeface="Calibri" pitchFamily="34" charset="0"/>
              </a:rPr>
              <a:t>/ 1 /</a:t>
            </a:r>
            <a:endParaRPr lang="de-DE" sz="200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1508" name="Obdélník 5"/>
          <p:cNvSpPr>
            <a:spLocks noChangeArrowheads="1"/>
          </p:cNvSpPr>
          <p:nvPr/>
        </p:nvSpPr>
        <p:spPr bwMode="auto">
          <a:xfrm>
            <a:off x="1187450" y="2924175"/>
            <a:ext cx="77406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de-DE" sz="2400">
                <a:latin typeface="Calibri" pitchFamily="34" charset="0"/>
              </a:rPr>
              <a:t>http://zivotopisyonline.cz/emil-zatopek-1991922-22112000-nejvetsi-z-nasich-olympioniku/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291</TotalTime>
  <Words>461</Words>
  <Application>Microsoft Office PowerPoint</Application>
  <PresentationFormat>On-screen Show (4:3)</PresentationFormat>
  <Paragraphs>33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Calibri</vt:lpstr>
      <vt:lpstr>Arial</vt:lpstr>
      <vt:lpstr>Times New Roman</vt:lpstr>
      <vt:lpstr>Motiv sady Office</vt:lpstr>
      <vt:lpstr>Snímek 1</vt:lpstr>
      <vt:lpstr>Snímek 2</vt:lpstr>
      <vt:lpstr>Číslovky s Emilem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DUM</cp:lastModifiedBy>
  <cp:revision>33</cp:revision>
  <dcterms:created xsi:type="dcterms:W3CDTF">2013-04-25T19:52:35Z</dcterms:created>
  <dcterms:modified xsi:type="dcterms:W3CDTF">2013-05-07T21:04:36Z</dcterms:modified>
</cp:coreProperties>
</file>