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8" r:id="rId3"/>
    <p:sldId id="258" r:id="rId4"/>
    <p:sldId id="259" r:id="rId5"/>
    <p:sldId id="257" r:id="rId6"/>
    <p:sldId id="260" r:id="rId7"/>
    <p:sldId id="261" r:id="rId8"/>
    <p:sldId id="263" r:id="rId9"/>
    <p:sldId id="264" r:id="rId10"/>
    <p:sldId id="262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8AB2E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smtClean="0"/>
            <a:t> </a:t>
          </a:r>
          <a:r>
            <a:rPr lang="cs-CZ" sz="2000" b="0" dirty="0" smtClean="0"/>
            <a:t>Boží soud</a:t>
          </a:r>
          <a:endParaRPr lang="cs-CZ" sz="2000" b="1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 VY_</a:t>
          </a:r>
          <a:r>
            <a:rPr lang="cs-CZ" sz="2000" b="0" smtClean="0"/>
            <a:t>32_INOVACE_</a:t>
          </a:r>
          <a:r>
            <a:rPr lang="cs-CZ" sz="2000" b="0" smtClean="0">
              <a:solidFill>
                <a:schemeClr val="tx1"/>
              </a:solidFill>
            </a:rPr>
            <a:t>07_ČJ5_Boží </a:t>
          </a:r>
          <a:r>
            <a:rPr lang="cs-CZ" sz="2000" b="0" dirty="0" smtClean="0">
              <a:solidFill>
                <a:schemeClr val="tx1"/>
              </a:solidFill>
            </a:rPr>
            <a:t>soud</a:t>
          </a:r>
          <a:endParaRPr lang="cs-CZ" sz="2000" b="1" dirty="0" smtClean="0">
            <a:solidFill>
              <a:schemeClr val="tx1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3FB640-8475-4DC3-9F1D-A2A39A50CD5C}" type="presOf" srcId="{D1B46980-6531-4606-95E6-44980827E919}" destId="{6140AFEC-043D-4C43-A2F9-D0F5331DF3A3}" srcOrd="0" destOrd="0" presId="urn:microsoft.com/office/officeart/2005/8/layout/target3"/>
    <dgm:cxn modelId="{32C0842B-353B-4DA8-9E99-A8E94BC5D939}" type="presOf" srcId="{1F4F8BC0-F267-4379-9FE7-6FFC8B64BAD8}" destId="{C8857ABF-5052-4733-A46C-0F8B764FF76F}" srcOrd="0" destOrd="0" presId="urn:microsoft.com/office/officeart/2005/8/layout/target3"/>
    <dgm:cxn modelId="{08C67F7D-4415-4C68-A8EC-901563662D13}" type="presOf" srcId="{26CBEA56-8CFD-48C0-BD6E-2EB16B1FBF42}" destId="{5583D5C5-FAFF-4548-819C-80E289F73770}" srcOrd="0" destOrd="0" presId="urn:microsoft.com/office/officeart/2005/8/layout/target3"/>
    <dgm:cxn modelId="{CF80D48E-0325-416B-8E70-4AEEC1EFDD6C}" type="presOf" srcId="{D1D4F407-5343-4D3F-B5B9-D407B03CAEB4}" destId="{D005CE8C-CC26-4C3E-AC11-E15060ECD759}" srcOrd="0" destOrd="0" presId="urn:microsoft.com/office/officeart/2005/8/layout/target3"/>
    <dgm:cxn modelId="{A4811C46-B472-4478-8D20-EE006F46004E}" type="presOf" srcId="{1AE9165A-6B70-4FFD-A49C-881BF73B4F04}" destId="{A9F01C16-B5C0-47B0-9750-F7E5E11674A0}" srcOrd="0" destOrd="0" presId="urn:microsoft.com/office/officeart/2005/8/layout/target3"/>
    <dgm:cxn modelId="{A5AF9C50-9CE9-4C45-B019-F9F63A25F563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193697AA-F5E2-4AB8-9EDB-864E04F09E0E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DDD0F98-F4F4-44E5-BB44-3353D1A8A124}" type="presOf" srcId="{D1D4F407-5343-4D3F-B5B9-D407B03CAEB4}" destId="{AED2198E-93D5-4001-81B4-73124B309672}" srcOrd="1" destOrd="0" presId="urn:microsoft.com/office/officeart/2005/8/layout/target3"/>
    <dgm:cxn modelId="{6AFE8182-C80F-47E4-BE11-94DC6AC02E51}" type="presOf" srcId="{D1B46980-6531-4606-95E6-44980827E919}" destId="{2BE915AB-18AA-4053-B92C-3BFC9ED204BB}" srcOrd="1" destOrd="0" presId="urn:microsoft.com/office/officeart/2005/8/layout/target3"/>
    <dgm:cxn modelId="{D05F7D06-24A1-4F94-8B23-69A2E0720815}" type="presOf" srcId="{26CBEA56-8CFD-48C0-BD6E-2EB16B1FBF42}" destId="{92E1E9E3-D1F0-4866-9424-7ECC0DD990B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383A8D2C-30BD-4D81-9C79-B5295BB57D6A}" type="presOf" srcId="{1F4F8BC0-F267-4379-9FE7-6FFC8B64BAD8}" destId="{017154CD-D9A9-4968-AD11-1207A3C4C00A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E966BE0-491B-45C3-BA8B-37A9F4020884}" type="presParOf" srcId="{333A1088-737F-45CB-B68E-254E46348037}" destId="{F5ABB229-8D3B-4694-996A-96F23CF14429}" srcOrd="0" destOrd="0" presId="urn:microsoft.com/office/officeart/2005/8/layout/target3"/>
    <dgm:cxn modelId="{FC162E4C-B384-4FA9-ADA4-DF15E004F0F0}" type="presParOf" srcId="{333A1088-737F-45CB-B68E-254E46348037}" destId="{F41139FD-01EE-4571-8B17-4FB00FC51163}" srcOrd="1" destOrd="0" presId="urn:microsoft.com/office/officeart/2005/8/layout/target3"/>
    <dgm:cxn modelId="{4C6D8502-071D-4221-B611-A9C4C37366C5}" type="presParOf" srcId="{333A1088-737F-45CB-B68E-254E46348037}" destId="{D005CE8C-CC26-4C3E-AC11-E15060ECD759}" srcOrd="2" destOrd="0" presId="urn:microsoft.com/office/officeart/2005/8/layout/target3"/>
    <dgm:cxn modelId="{25B51215-2911-4122-ABE7-A4D59798AC6F}" type="presParOf" srcId="{333A1088-737F-45CB-B68E-254E46348037}" destId="{2C702D82-9B77-49B7-9568-BB8EB47C3372}" srcOrd="3" destOrd="0" presId="urn:microsoft.com/office/officeart/2005/8/layout/target3"/>
    <dgm:cxn modelId="{919716FC-7206-47CD-ABF1-9B3D1440CB01}" type="presParOf" srcId="{333A1088-737F-45CB-B68E-254E46348037}" destId="{A52A0455-90FF-4808-ABD0-F02540D31D5A}" srcOrd="4" destOrd="0" presId="urn:microsoft.com/office/officeart/2005/8/layout/target3"/>
    <dgm:cxn modelId="{27E94297-1DE6-4811-8FA8-5ACFB71D90C8}" type="presParOf" srcId="{333A1088-737F-45CB-B68E-254E46348037}" destId="{6140AFEC-043D-4C43-A2F9-D0F5331DF3A3}" srcOrd="5" destOrd="0" presId="urn:microsoft.com/office/officeart/2005/8/layout/target3"/>
    <dgm:cxn modelId="{31C18B22-8B21-47EE-B4BA-EE8F8FB79DA6}" type="presParOf" srcId="{333A1088-737F-45CB-B68E-254E46348037}" destId="{71A10DEB-455E-4133-A618-0A0EE82A21E3}" srcOrd="6" destOrd="0" presId="urn:microsoft.com/office/officeart/2005/8/layout/target3"/>
    <dgm:cxn modelId="{C0E95FFC-338E-48D1-AB0A-0C72DF8842FA}" type="presParOf" srcId="{333A1088-737F-45CB-B68E-254E46348037}" destId="{DA6A876D-6D25-492F-8BDC-9AE6A6CFB1FA}" srcOrd="7" destOrd="0" presId="urn:microsoft.com/office/officeart/2005/8/layout/target3"/>
    <dgm:cxn modelId="{A88BCB3A-D2C1-468A-A189-0DC5709535C1}" type="presParOf" srcId="{333A1088-737F-45CB-B68E-254E46348037}" destId="{A9F01C16-B5C0-47B0-9750-F7E5E11674A0}" srcOrd="8" destOrd="0" presId="urn:microsoft.com/office/officeart/2005/8/layout/target3"/>
    <dgm:cxn modelId="{E938D60F-B425-43A2-B2DE-F1A716DFBC85}" type="presParOf" srcId="{333A1088-737F-45CB-B68E-254E46348037}" destId="{5C0CF724-3222-4429-B09A-F154A62FD507}" srcOrd="9" destOrd="0" presId="urn:microsoft.com/office/officeart/2005/8/layout/target3"/>
    <dgm:cxn modelId="{CB132A3F-D8FB-45C5-8C14-3C215E0208E4}" type="presParOf" srcId="{333A1088-737F-45CB-B68E-254E46348037}" destId="{71A5FEA7-FE77-4220-960F-2AB7AE466FE5}" srcOrd="10" destOrd="0" presId="urn:microsoft.com/office/officeart/2005/8/layout/target3"/>
    <dgm:cxn modelId="{7BB2D5C0-5D5C-4CBA-8D50-9E46EFD7619B}" type="presParOf" srcId="{333A1088-737F-45CB-B68E-254E46348037}" destId="{C8857ABF-5052-4733-A46C-0F8B764FF76F}" srcOrd="11" destOrd="0" presId="urn:microsoft.com/office/officeart/2005/8/layout/target3"/>
    <dgm:cxn modelId="{6AF348B4-D7C6-4787-8DC6-390F961D33F8}" type="presParOf" srcId="{333A1088-737F-45CB-B68E-254E46348037}" destId="{1839E65E-6E97-41D2-A171-98C033275D27}" srcOrd="12" destOrd="0" presId="urn:microsoft.com/office/officeart/2005/8/layout/target3"/>
    <dgm:cxn modelId="{761A0CF1-24AF-4FFD-B11E-4149CE506000}" type="presParOf" srcId="{333A1088-737F-45CB-B68E-254E46348037}" destId="{914F10DC-A7FA-462B-9334-03354AC7EA9F}" srcOrd="13" destOrd="0" presId="urn:microsoft.com/office/officeart/2005/8/layout/target3"/>
    <dgm:cxn modelId="{FAEAD540-49B6-4192-AA80-62B1915717B9}" type="presParOf" srcId="{333A1088-737F-45CB-B68E-254E46348037}" destId="{5583D5C5-FAFF-4548-819C-80E289F73770}" srcOrd="14" destOrd="0" presId="urn:microsoft.com/office/officeart/2005/8/layout/target3"/>
    <dgm:cxn modelId="{AD19A86B-8075-4958-847A-AD26CBA6F5CA}" type="presParOf" srcId="{333A1088-737F-45CB-B68E-254E46348037}" destId="{AED2198E-93D5-4001-81B4-73124B309672}" srcOrd="15" destOrd="0" presId="urn:microsoft.com/office/officeart/2005/8/layout/target3"/>
    <dgm:cxn modelId="{9629EA79-1BED-497F-836E-B0E27E077B89}" type="presParOf" srcId="{333A1088-737F-45CB-B68E-254E46348037}" destId="{2BE915AB-18AA-4053-B92C-3BFC9ED204BB}" srcOrd="16" destOrd="0" presId="urn:microsoft.com/office/officeart/2005/8/layout/target3"/>
    <dgm:cxn modelId="{E3683ADC-FED9-487C-AD27-553CE2591B68}" type="presParOf" srcId="{333A1088-737F-45CB-B68E-254E46348037}" destId="{BD3627E9-8FC8-4A2F-B3EA-FAE798EF81D8}" srcOrd="17" destOrd="0" presId="urn:microsoft.com/office/officeart/2005/8/layout/target3"/>
    <dgm:cxn modelId="{0C91F6EF-9FAA-459C-852B-1F9C4FD6FB75}" type="presParOf" srcId="{333A1088-737F-45CB-B68E-254E46348037}" destId="{017154CD-D9A9-4968-AD11-1207A3C4C00A}" srcOrd="18" destOrd="0" presId="urn:microsoft.com/office/officeart/2005/8/layout/target3"/>
    <dgm:cxn modelId="{D67CD90F-F85A-4EA8-A85F-2CF6E0B136A4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 VY_</a:t>
          </a:r>
          <a:r>
            <a:rPr lang="cs-CZ" sz="2000" b="0" kern="1200" smtClean="0"/>
            <a:t>32_INOVACE_</a:t>
          </a:r>
          <a:r>
            <a:rPr lang="cs-CZ" sz="2000" b="0" kern="1200" smtClean="0">
              <a:solidFill>
                <a:schemeClr val="tx1"/>
              </a:solidFill>
            </a:rPr>
            <a:t>07_ČJ5_Boží </a:t>
          </a:r>
          <a:r>
            <a:rPr lang="cs-CZ" sz="2000" b="0" kern="1200" dirty="0" smtClean="0">
              <a:solidFill>
                <a:schemeClr val="tx1"/>
              </a:solidFill>
            </a:rPr>
            <a:t>soud</a:t>
          </a:r>
          <a:endParaRPr lang="cs-CZ" sz="2000" b="1" kern="1200" dirty="0" smtClean="0">
            <a:solidFill>
              <a:schemeClr val="tx1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smtClean="0"/>
            <a:t> </a:t>
          </a:r>
          <a:r>
            <a:rPr lang="cs-CZ" sz="2000" b="0" kern="1200" dirty="0" smtClean="0"/>
            <a:t>Boží soud</a:t>
          </a:r>
          <a:endParaRPr lang="cs-CZ" sz="2000" b="1" kern="1200" dirty="0"/>
        </a:p>
      </dsp:txBody>
      <dsp:txXfrm>
        <a:off x="1273857" y="1224137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F8940-FE70-48D7-BB7F-57220EDFD844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0EED4-FFC9-42CB-80A4-E91447054B5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F8940-FE70-48D7-BB7F-57220EDFD844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0EED4-FFC9-42CB-80A4-E91447054B5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F8940-FE70-48D7-BB7F-57220EDFD844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0EED4-FFC9-42CB-80A4-E91447054B5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F8940-FE70-48D7-BB7F-57220EDFD844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0EED4-FFC9-42CB-80A4-E91447054B5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F8940-FE70-48D7-BB7F-57220EDFD844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0EED4-FFC9-42CB-80A4-E91447054B5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F8940-FE70-48D7-BB7F-57220EDFD844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0EED4-FFC9-42CB-80A4-E91447054B5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F8940-FE70-48D7-BB7F-57220EDFD844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0EED4-FFC9-42CB-80A4-E91447054B5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F8940-FE70-48D7-BB7F-57220EDFD844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0EED4-FFC9-42CB-80A4-E91447054B5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F8940-FE70-48D7-BB7F-57220EDFD844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0EED4-FFC9-42CB-80A4-E91447054B5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F8940-FE70-48D7-BB7F-57220EDFD844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0EED4-FFC9-42CB-80A4-E91447054B5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F8940-FE70-48D7-BB7F-57220EDFD844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0EED4-FFC9-42CB-80A4-E91447054B5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9F8940-FE70-48D7-BB7F-57220EDFD844}" type="datetimeFigureOut">
              <a:rPr lang="de-DE" smtClean="0"/>
              <a:pPr/>
              <a:t>08.05.2013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50EED4-FFC9-42CB-80A4-E91447054B5A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or_(okres_Tachov)" TargetMode="External"/><Relationship Id="rId13" Type="http://schemas.openxmlformats.org/officeDocument/2006/relationships/hyperlink" Target="http://cs.wikipedia.org/wiki/Privilegium" TargetMode="External"/><Relationship Id="rId18" Type="http://schemas.openxmlformats.org/officeDocument/2006/relationships/hyperlink" Target="http://cs.wikipedia.org/wiki/Jan_Kozina" TargetMode="External"/><Relationship Id="rId3" Type="http://schemas.openxmlformats.org/officeDocument/2006/relationships/hyperlink" Target="http://cs.wikipedia.org/wiki/Chodov%C3%A9" TargetMode="External"/><Relationship Id="rId7" Type="http://schemas.openxmlformats.org/officeDocument/2006/relationships/hyperlink" Target="http://cs.wikipedia.org/wiki/17._stolet%C3%AD" TargetMode="External"/><Relationship Id="rId12" Type="http://schemas.openxmlformats.org/officeDocument/2006/relationships/hyperlink" Target="http://cs.wikipedia.org/wiki/1612" TargetMode="External"/><Relationship Id="rId17" Type="http://schemas.openxmlformats.org/officeDocument/2006/relationships/hyperlink" Target="http://cs.wikipedia.org/wiki/Plze%C5%88" TargetMode="External"/><Relationship Id="rId2" Type="http://schemas.openxmlformats.org/officeDocument/2006/relationships/image" Target="../media/image2.jpeg"/><Relationship Id="rId16" Type="http://schemas.openxmlformats.org/officeDocument/2006/relationships/hyperlink" Target="http://cs.wikipedia.org/wiki/169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14._stolet%C3%AD" TargetMode="External"/><Relationship Id="rId11" Type="http://schemas.openxmlformats.org/officeDocument/2006/relationships/hyperlink" Target="http://cs.wikipedia.org/wiki/1325" TargetMode="External"/><Relationship Id="rId5" Type="http://schemas.openxmlformats.org/officeDocument/2006/relationships/hyperlink" Target="http://cs.wikipedia.org/wiki/Furth_im_Wald" TargetMode="External"/><Relationship Id="rId15" Type="http://schemas.openxmlformats.org/officeDocument/2006/relationships/hyperlink" Target="http://cs.wikipedia.org/wiki/Chodsk%C3%A9_povst%C3%A1n%C3%AD" TargetMode="External"/><Relationship Id="rId10" Type="http://schemas.openxmlformats.org/officeDocument/2006/relationships/hyperlink" Target="http://cs.wikipedia.org/wiki/Plan%C3%A1_u_Mari%C3%A1nsk%C3%BDch_L%C3%A1zn%C3%AD" TargetMode="External"/><Relationship Id="rId4" Type="http://schemas.openxmlformats.org/officeDocument/2006/relationships/hyperlink" Target="http://cs.wikipedia.org/wiki/Bavorsko" TargetMode="External"/><Relationship Id="rId9" Type="http://schemas.openxmlformats.org/officeDocument/2006/relationships/hyperlink" Target="http://cs.wikipedia.org/wiki/Tachov" TargetMode="External"/><Relationship Id="rId14" Type="http://schemas.openxmlformats.org/officeDocument/2006/relationships/hyperlink" Target="http://cs.wikipedia.org/wiki/Kr%C3%A1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tr%C3%A1%C5%BE_(okres_Doma%C5%BElice)" TargetMode="External"/><Relationship Id="rId13" Type="http://schemas.openxmlformats.org/officeDocument/2006/relationships/hyperlink" Target="http://cs.wikipedia.org/wiki/Pocinovice" TargetMode="External"/><Relationship Id="rId3" Type="http://schemas.openxmlformats.org/officeDocument/2006/relationships/hyperlink" Target="http://cs.wikipedia.org/wiki/Doma%C5%BElice" TargetMode="External"/><Relationship Id="rId7" Type="http://schemas.openxmlformats.org/officeDocument/2006/relationships/hyperlink" Target="http://cs.wikipedia.org/wiki/Dra%C5%BEenov" TargetMode="External"/><Relationship Id="rId12" Type="http://schemas.openxmlformats.org/officeDocument/2006/relationships/hyperlink" Target="http://cs.wikipedia.org/wiki/Chodsk%C3%A1_Lhota" TargetMode="External"/><Relationship Id="rId2" Type="http://schemas.openxmlformats.org/officeDocument/2006/relationships/hyperlink" Target="http://cs.wikipedia.org/w/index.php?title=P%C5%99esek&amp;action=edit&amp;redlink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Post%C5%99ekov" TargetMode="External"/><Relationship Id="rId11" Type="http://schemas.openxmlformats.org/officeDocument/2006/relationships/hyperlink" Target="http://cs.wikipedia.org/wiki/Mr%C3%A1kov" TargetMode="External"/><Relationship Id="rId5" Type="http://schemas.openxmlformats.org/officeDocument/2006/relationships/hyperlink" Target="http://cs.wikipedia.org/wiki/Chodov_(okres_Doma%C5%BElice)" TargetMode="External"/><Relationship Id="rId10" Type="http://schemas.openxmlformats.org/officeDocument/2006/relationships/hyperlink" Target="http://cs.wikipedia.org/wiki/Tluma%C4%8Dov_(okres_Doma%C5%BElice)" TargetMode="External"/><Relationship Id="rId4" Type="http://schemas.openxmlformats.org/officeDocument/2006/relationships/hyperlink" Target="http://cs.wikipedia.org/wiki/Klen%C4%8D%C3%AD_pod_%C4%8Cerchovem" TargetMode="External"/><Relationship Id="rId9" Type="http://schemas.openxmlformats.org/officeDocument/2006/relationships/hyperlink" Target="http://cs.wikipedia.org/wiki/%C3%9Ajezd_(okres_Doma%C5%BElice)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f/Jan_Vil%C3%ADmek_-_Jan_Sladk%C3%BD_Kozina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1/Ujezd_DO_CZ_Hradek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eb.quick.cz/chodsko1/kroj.htm" TargetMode="External"/><Relationship Id="rId2" Type="http://schemas.openxmlformats.org/officeDocument/2006/relationships/hyperlink" Target="http://free-top.tym.cz/download.php?ds=slepa-mapa-c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e/e1/Ujezd_DO_CZ_Hradek.jpg" TargetMode="External"/><Relationship Id="rId5" Type="http://schemas.openxmlformats.org/officeDocument/2006/relationships/hyperlink" Target="http://upload.wikimedia.org/wikipedia/commons/8/8f/Jan_Vil%C3%ADmek_-_Jan_Sladk%C3%BD_Kozina.jpg" TargetMode="External"/><Relationship Id="rId4" Type="http://schemas.openxmlformats.org/officeDocument/2006/relationships/hyperlink" Target="http://cs.wikipedia.org/wiki/Chodsk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24744"/>
            <a:ext cx="8064896" cy="758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českého jazyka </a:t>
            </a:r>
            <a:r>
              <a:rPr lang="cs-CZ" sz="2800" dirty="0" smtClean="0">
                <a:solidFill>
                  <a:prstClr val="black"/>
                </a:solidFill>
              </a:rPr>
              <a:t>                         a </a:t>
            </a:r>
            <a:r>
              <a:rPr lang="cs-CZ" sz="2800" dirty="0" smtClean="0">
                <a:solidFill>
                  <a:prstClr val="black"/>
                </a:solidFill>
              </a:rPr>
              <a:t>literatury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Žáci pracují s textem Aloise Jiráska – Čítanka </a:t>
            </a:r>
            <a:r>
              <a:rPr lang="cs-CZ" sz="2800" dirty="0" smtClean="0">
                <a:solidFill>
                  <a:prstClr val="black"/>
                </a:solidFill>
              </a:rPr>
              <a:t>                        pro                5</a:t>
            </a:r>
            <a:r>
              <a:rPr lang="cs-CZ" sz="2800" dirty="0" smtClean="0">
                <a:solidFill>
                  <a:prstClr val="black"/>
                </a:solidFill>
              </a:rPr>
              <a:t>. ročník, ALTER 1996, str. 14 - 20</a:t>
            </a:r>
            <a:endParaRPr lang="cs-CZ" sz="2800" b="1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Postup- seznámení s krajem Chodsko /</a:t>
            </a:r>
            <a:r>
              <a:rPr lang="cs-CZ" sz="2800" dirty="0" err="1" smtClean="0">
                <a:solidFill>
                  <a:prstClr val="black"/>
                </a:solidFill>
              </a:rPr>
              <a:t>sl</a:t>
            </a:r>
            <a:r>
              <a:rPr lang="cs-CZ" sz="2800" dirty="0" smtClean="0">
                <a:solidFill>
                  <a:prstClr val="black"/>
                </a:solidFill>
              </a:rPr>
              <a:t>. 3, 4/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            - vyhledat na mapě některá uvedená místa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                 - po přečtení pověsti </a:t>
            </a:r>
            <a:r>
              <a:rPr lang="cs-CZ" sz="2800" dirty="0" smtClean="0">
                <a:solidFill>
                  <a:prstClr val="black"/>
                </a:solidFill>
              </a:rPr>
              <a:t>/po </a:t>
            </a:r>
            <a:r>
              <a:rPr lang="cs-CZ" sz="2800" dirty="0" smtClean="0">
                <a:solidFill>
                  <a:prstClr val="black"/>
                </a:solidFill>
              </a:rPr>
              <a:t>částech/ se řeší  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                    úkoly /</a:t>
            </a:r>
            <a:r>
              <a:rPr lang="cs-CZ" sz="2800" dirty="0" err="1" smtClean="0">
                <a:solidFill>
                  <a:prstClr val="black"/>
                </a:solidFill>
              </a:rPr>
              <a:t>sl</a:t>
            </a:r>
            <a:r>
              <a:rPr lang="cs-CZ" sz="2800" dirty="0" smtClean="0">
                <a:solidFill>
                  <a:prstClr val="black"/>
                </a:solidFill>
              </a:rPr>
              <a:t>. </a:t>
            </a:r>
            <a:r>
              <a:rPr lang="cs-CZ" sz="2800" dirty="0" smtClean="0">
                <a:solidFill>
                  <a:prstClr val="black"/>
                </a:solidFill>
              </a:rPr>
              <a:t>6,7,8/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                 - sestavením odstavců ve správném pořadí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                   vznikne z červených písmen název </a:t>
            </a:r>
            <a:r>
              <a:rPr lang="cs-CZ" sz="2800" dirty="0" err="1" smtClean="0">
                <a:solidFill>
                  <a:prstClr val="black"/>
                </a:solidFill>
              </a:rPr>
              <a:t>Trhanov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                 - </a:t>
            </a:r>
            <a:r>
              <a:rPr lang="cs-CZ" sz="2800" dirty="0" err="1" smtClean="0">
                <a:solidFill>
                  <a:prstClr val="black"/>
                </a:solidFill>
              </a:rPr>
              <a:t>sl</a:t>
            </a:r>
            <a:r>
              <a:rPr lang="cs-CZ" sz="2800" dirty="0" smtClean="0">
                <a:solidFill>
                  <a:prstClr val="black"/>
                </a:solidFill>
              </a:rPr>
              <a:t>. 11 je určen pro možné nakopírování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b="1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hod se pse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7125" y="692696"/>
            <a:ext cx="3322815" cy="439248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23528" y="5517232"/>
            <a:ext cx="38816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smtClean="0"/>
              <a:t>http://web.quick.cz/chodsko1/kroj.htm</a:t>
            </a:r>
            <a:endParaRPr lang="de-DE" dirty="0"/>
          </a:p>
        </p:txBody>
      </p:sp>
      <p:sp>
        <p:nvSpPr>
          <p:cNvPr id="4" name="Obdélník 3"/>
          <p:cNvSpPr/>
          <p:nvPr/>
        </p:nvSpPr>
        <p:spPr>
          <a:xfrm>
            <a:off x="4283968" y="0"/>
            <a:ext cx="4572000" cy="618630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Historie</a:t>
            </a:r>
          </a:p>
          <a:p>
            <a:r>
              <a:rPr lang="cs-CZ" dirty="0" smtClean="0">
                <a:hlinkClick r:id="rId3" tooltip="Chodové"/>
              </a:rPr>
              <a:t>Chodové</a:t>
            </a:r>
            <a:r>
              <a:rPr lang="cs-CZ" dirty="0" smtClean="0"/>
              <a:t> byli svobodní sedláci, kteří měli za úkol vykonávat ozbrojenou strážní službu české západní hranice. Zajišťovali neměnný průběh hranice a bezpečný provoz na obchodní stezce vedoucí do </a:t>
            </a:r>
            <a:r>
              <a:rPr lang="cs-CZ" dirty="0" smtClean="0">
                <a:hlinkClick r:id="rId4" tooltip="Bavorsko"/>
              </a:rPr>
              <a:t>bavorského</a:t>
            </a:r>
            <a:r>
              <a:rPr lang="cs-CZ" dirty="0" smtClean="0"/>
              <a:t> městečka </a:t>
            </a:r>
            <a:r>
              <a:rPr lang="cs-CZ" dirty="0" err="1" smtClean="0">
                <a:hlinkClick r:id="rId5" tooltip="Furth im Wald"/>
              </a:rPr>
              <a:t>Furth</a:t>
            </a:r>
            <a:r>
              <a:rPr lang="cs-CZ" dirty="0" smtClean="0">
                <a:hlinkClick r:id="rId5" tooltip="Furth im Wald"/>
              </a:rPr>
              <a:t> </a:t>
            </a:r>
            <a:r>
              <a:rPr lang="cs-CZ" dirty="0" err="1" smtClean="0">
                <a:hlinkClick r:id="rId5" tooltip="Furth im Wald"/>
              </a:rPr>
              <a:t>im</a:t>
            </a:r>
            <a:r>
              <a:rPr lang="cs-CZ" dirty="0" smtClean="0">
                <a:hlinkClick r:id="rId5" tooltip="Furth im Wald"/>
              </a:rPr>
              <a:t> </a:t>
            </a:r>
            <a:r>
              <a:rPr lang="cs-CZ" dirty="0" err="1" smtClean="0">
                <a:hlinkClick r:id="rId5" tooltip="Furth im Wald"/>
              </a:rPr>
              <a:t>Wald</a:t>
            </a:r>
            <a:r>
              <a:rPr lang="cs-CZ" dirty="0" smtClean="0"/>
              <a:t>. Za tuto službu získali ve </a:t>
            </a:r>
            <a:r>
              <a:rPr lang="cs-CZ" dirty="0" smtClean="0">
                <a:hlinkClick r:id="rId6" tooltip="14. století"/>
              </a:rPr>
              <a:t>14.</a:t>
            </a:r>
            <a:r>
              <a:rPr lang="cs-CZ" dirty="0" smtClean="0"/>
              <a:t> až </a:t>
            </a:r>
            <a:r>
              <a:rPr lang="cs-CZ" dirty="0" smtClean="0">
                <a:hlinkClick r:id="rId7" tooltip="17. století"/>
              </a:rPr>
              <a:t>17. století</a:t>
            </a:r>
            <a:r>
              <a:rPr lang="cs-CZ" dirty="0" smtClean="0"/>
              <a:t> panovnické výsady, které jim dávaly výjimečné postavení ve feudálním systému.</a:t>
            </a:r>
          </a:p>
          <a:p>
            <a:r>
              <a:rPr lang="cs-CZ" dirty="0" smtClean="0"/>
              <a:t>Ve středověku Chodové obývali oblast od Domažlic na jihu po </a:t>
            </a:r>
            <a:r>
              <a:rPr lang="cs-CZ" dirty="0" smtClean="0">
                <a:hlinkClick r:id="rId8" tooltip="Bor (okres Tachov)"/>
              </a:rPr>
              <a:t>Bor</a:t>
            </a:r>
            <a:r>
              <a:rPr lang="cs-CZ" dirty="0" smtClean="0"/>
              <a:t>, </a:t>
            </a:r>
            <a:r>
              <a:rPr lang="cs-CZ" dirty="0" smtClean="0">
                <a:hlinkClick r:id="rId9" tooltip="Tachov"/>
              </a:rPr>
              <a:t>Tachov</a:t>
            </a:r>
            <a:r>
              <a:rPr lang="cs-CZ" dirty="0" smtClean="0"/>
              <a:t> a </a:t>
            </a:r>
            <a:r>
              <a:rPr lang="cs-CZ" dirty="0" smtClean="0">
                <a:hlinkClick r:id="rId10" tooltip="Planá u Mariánských Lázní"/>
              </a:rPr>
              <a:t>Planou</a:t>
            </a:r>
            <a:r>
              <a:rPr lang="cs-CZ" dirty="0" smtClean="0"/>
              <a:t> na severu.</a:t>
            </a:r>
          </a:p>
          <a:p>
            <a:r>
              <a:rPr lang="cs-CZ" dirty="0" smtClean="0"/>
              <a:t>V letech </a:t>
            </a:r>
            <a:r>
              <a:rPr lang="cs-CZ" dirty="0" smtClean="0">
                <a:hlinkClick r:id="rId11" tooltip="1325"/>
              </a:rPr>
              <a:t>1325</a:t>
            </a:r>
            <a:r>
              <a:rPr lang="cs-CZ" dirty="0" smtClean="0"/>
              <a:t>–</a:t>
            </a:r>
            <a:r>
              <a:rPr lang="cs-CZ" dirty="0" smtClean="0">
                <a:hlinkClick r:id="rId12" tooltip="1612"/>
              </a:rPr>
              <a:t>1612</a:t>
            </a:r>
            <a:r>
              <a:rPr lang="cs-CZ" dirty="0" smtClean="0"/>
              <a:t> obdrželi Chodové celkem 24 </a:t>
            </a:r>
            <a:r>
              <a:rPr lang="cs-CZ" dirty="0" smtClean="0">
                <a:hlinkClick r:id="rId13" tooltip="Privilegium"/>
              </a:rPr>
              <a:t>privilegií</a:t>
            </a:r>
            <a:r>
              <a:rPr lang="cs-CZ" dirty="0" smtClean="0"/>
              <a:t>. Nejdůležitějšími byly osobní svoboda a poddanství pouze </a:t>
            </a:r>
            <a:r>
              <a:rPr lang="cs-CZ" dirty="0" smtClean="0">
                <a:hlinkClick r:id="rId14" tooltip="Král"/>
              </a:rPr>
              <a:t>králi</a:t>
            </a:r>
            <a:r>
              <a:rPr lang="cs-CZ" dirty="0" smtClean="0"/>
              <a:t>. Měli i vlastní samosprávu. Odhaduje se, že strážní službu zajišťovalo pouze celkem asi 320 sedláků s rodinami.</a:t>
            </a:r>
          </a:p>
          <a:p>
            <a:r>
              <a:rPr lang="cs-CZ" dirty="0" smtClean="0"/>
              <a:t>Po poražení </a:t>
            </a:r>
            <a:r>
              <a:rPr lang="cs-CZ" dirty="0" smtClean="0">
                <a:hlinkClick r:id="rId15" tooltip="Chodské povstání"/>
              </a:rPr>
              <a:t>chodského povstání</a:t>
            </a:r>
            <a:r>
              <a:rPr lang="cs-CZ" dirty="0" smtClean="0"/>
              <a:t> v roce </a:t>
            </a:r>
            <a:r>
              <a:rPr lang="cs-CZ" dirty="0" smtClean="0">
                <a:hlinkClick r:id="rId16" tooltip="1695"/>
              </a:rPr>
              <a:t>1695</a:t>
            </a:r>
            <a:r>
              <a:rPr lang="cs-CZ" dirty="0" smtClean="0"/>
              <a:t> byl v </a:t>
            </a:r>
            <a:r>
              <a:rPr lang="cs-CZ" dirty="0" smtClean="0">
                <a:hlinkClick r:id="rId17" tooltip="Plzeň"/>
              </a:rPr>
              <a:t>Plzni</a:t>
            </a:r>
            <a:r>
              <a:rPr lang="cs-CZ" dirty="0" smtClean="0"/>
              <a:t> popraven vůdce odbojných sedláků </a:t>
            </a:r>
            <a:r>
              <a:rPr lang="cs-CZ" dirty="0" smtClean="0">
                <a:hlinkClick r:id="rId18" tooltip="Jan Kozina"/>
              </a:rPr>
              <a:t>Jan Sladký Kozina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Označení </a:t>
            </a:r>
            <a:r>
              <a:rPr lang="cs-CZ" i="1" dirty="0" smtClean="0"/>
              <a:t>Chod</a:t>
            </a:r>
            <a:r>
              <a:rPr lang="cs-CZ" dirty="0" smtClean="0"/>
              <a:t> má svůj základ ve slově </a:t>
            </a:r>
            <a:r>
              <a:rPr lang="cs-CZ" i="1" dirty="0" smtClean="0"/>
              <a:t>chodit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03848" y="6165304"/>
            <a:ext cx="56134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2800" dirty="0" smtClean="0"/>
              <a:t>http://cs.wikipedia.org/wiki/Chodsko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20688"/>
            <a:ext cx="864096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Hlavním úkolem Chodů bylo obcházet zemskou hranici a zjišťovat, zda nedošlo k nepřátelskému vpádu; pokud došlo k válečnému stavu, pak museli vytvářet lesní </a:t>
            </a:r>
            <a:r>
              <a:rPr lang="cs-CZ" sz="2800" dirty="0" err="1" smtClean="0">
                <a:hlinkClick r:id="rId2" tooltip="Přesek (stránka neexistuje)"/>
              </a:rPr>
              <a:t>přeseky</a:t>
            </a:r>
            <a:r>
              <a:rPr lang="cs-CZ" sz="2800" dirty="0" smtClean="0"/>
              <a:t>, signalizovat hrozící nebezpečí, resp. bránit průnikům menších oddílů nepřátel.</a:t>
            </a:r>
          </a:p>
          <a:p>
            <a:r>
              <a:rPr lang="cs-CZ" sz="2800" dirty="0" smtClean="0"/>
              <a:t>V době míru taktéž kontrolovali, zda kolonizační postup německého obyvatelstva nepřekonal zemskou hranici, resp. zda Němci netěží na českém území dřevo apod.</a:t>
            </a:r>
          </a:p>
          <a:p>
            <a:r>
              <a:rPr lang="cs-CZ" sz="2800" dirty="0" smtClean="0"/>
              <a:t>Chodové byli usídleni v celkem 11 vesnicích v okolí </a:t>
            </a:r>
            <a:r>
              <a:rPr lang="cs-CZ" sz="2800" dirty="0" smtClean="0">
                <a:hlinkClick r:id="rId3" tooltip="Domažlice"/>
              </a:rPr>
              <a:t>Domažlic</a:t>
            </a:r>
            <a:r>
              <a:rPr lang="cs-CZ" sz="2800" dirty="0" smtClean="0"/>
              <a:t>: </a:t>
            </a:r>
            <a:r>
              <a:rPr lang="cs-CZ" sz="2800" dirty="0" smtClean="0">
                <a:hlinkClick r:id="rId4" tooltip="Klenčí pod Čerchovem"/>
              </a:rPr>
              <a:t>Klenčí pod </a:t>
            </a:r>
            <a:r>
              <a:rPr lang="cs-CZ" sz="2800" dirty="0" err="1" smtClean="0">
                <a:hlinkClick r:id="rId4" tooltip="Klenčí pod Čerchovem"/>
              </a:rPr>
              <a:t>Čerchovem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5" tooltip="Chodov (okres Domažlice)"/>
              </a:rPr>
              <a:t>Chodov</a:t>
            </a:r>
            <a:r>
              <a:rPr lang="cs-CZ" sz="2800" dirty="0" smtClean="0"/>
              <a:t>, </a:t>
            </a:r>
            <a:r>
              <a:rPr lang="cs-CZ" sz="2800" dirty="0" err="1" smtClean="0">
                <a:hlinkClick r:id="rId6" tooltip="Postřekov"/>
              </a:rPr>
              <a:t>Postřekov</a:t>
            </a:r>
            <a:r>
              <a:rPr lang="cs-CZ" sz="2800" dirty="0" smtClean="0"/>
              <a:t>, </a:t>
            </a:r>
            <a:r>
              <a:rPr lang="cs-CZ" sz="2800" dirty="0" err="1" smtClean="0">
                <a:hlinkClick r:id="rId7" tooltip="Draženov"/>
              </a:rPr>
              <a:t>Draženov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8" tooltip="Stráž (okres Domažlice)"/>
              </a:rPr>
              <a:t>Stráž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9" tooltip="Újezd (okres Domažlice)"/>
              </a:rPr>
              <a:t>Újezd</a:t>
            </a:r>
            <a:r>
              <a:rPr lang="cs-CZ" sz="2800" dirty="0" smtClean="0"/>
              <a:t>, </a:t>
            </a:r>
            <a:r>
              <a:rPr lang="cs-CZ" sz="2800" dirty="0" err="1" smtClean="0">
                <a:hlinkClick r:id="rId10" tooltip="Tlumačov (okres Domažlice)"/>
              </a:rPr>
              <a:t>Tlumačov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11" tooltip="Mrákov"/>
              </a:rPr>
              <a:t>Starý </a:t>
            </a:r>
            <a:r>
              <a:rPr lang="cs-CZ" sz="2800" dirty="0" err="1" smtClean="0">
                <a:hlinkClick r:id="rId11" tooltip="Mrákov"/>
              </a:rPr>
              <a:t>Klíčov</a:t>
            </a:r>
            <a:r>
              <a:rPr lang="cs-CZ" sz="2800" dirty="0" smtClean="0"/>
              <a:t>, </a:t>
            </a:r>
            <a:r>
              <a:rPr lang="cs-CZ" sz="2800" dirty="0" err="1" smtClean="0">
                <a:hlinkClick r:id="rId11" tooltip="Mrákov"/>
              </a:rPr>
              <a:t>Mrákov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12" tooltip="Chodská Lhota"/>
              </a:rPr>
              <a:t>Chodská Lhota</a:t>
            </a:r>
            <a:r>
              <a:rPr lang="cs-CZ" sz="2800" dirty="0" smtClean="0"/>
              <a:t>, </a:t>
            </a:r>
            <a:r>
              <a:rPr lang="cs-CZ" sz="2800" dirty="0" err="1" smtClean="0">
                <a:hlinkClick r:id="rId13" tooltip="Pocinovice"/>
              </a:rPr>
              <a:t>Pocinovice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2051720" y="6093296"/>
            <a:ext cx="44130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smtClean="0"/>
              <a:t>http://cs.wikipedia.org/wiki/Chodov%C3%A9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mapa-cr-slepa-kraj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76500" y="2708920"/>
            <a:ext cx="6667500" cy="3905251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23528" y="404664"/>
            <a:ext cx="459025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Kde je Chodsko ?     Ukažte na mapě, najděte  centrum Chodska – Domažlice. </a:t>
            </a:r>
            <a:endParaRPr lang="de-DE" dirty="0"/>
          </a:p>
        </p:txBody>
      </p:sp>
      <p:sp>
        <p:nvSpPr>
          <p:cNvPr id="5" name="Obdélník 4"/>
          <p:cNvSpPr/>
          <p:nvPr/>
        </p:nvSpPr>
        <p:spPr>
          <a:xfrm>
            <a:off x="323528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de-DE" dirty="0" smtClean="0"/>
              <a:t>http://free-top.tym.cz/download.php?ds=slepa-mapa-cr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484784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1/    Jaká privilegia měli Chodové od krále </a:t>
            </a:r>
            <a:r>
              <a:rPr lang="cs-CZ" sz="3200" dirty="0" smtClean="0"/>
              <a:t>                         po </a:t>
            </a:r>
            <a:r>
              <a:rPr lang="cs-CZ" sz="3200" dirty="0" smtClean="0"/>
              <a:t>dlouhou dobu zaručena? </a:t>
            </a:r>
            <a:endParaRPr lang="de-DE" sz="3200" dirty="0"/>
          </a:p>
        </p:txBody>
      </p:sp>
      <p:sp>
        <p:nvSpPr>
          <p:cNvPr id="4" name="Obdélník 3"/>
          <p:cNvSpPr/>
          <p:nvPr/>
        </p:nvSpPr>
        <p:spPr>
          <a:xfrm>
            <a:off x="1763688" y="2564904"/>
            <a:ext cx="69606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Privilegium =  výsadní právo, výhoda</a:t>
            </a:r>
            <a:endParaRPr lang="de-DE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149080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3/   Kdo chtěl Chody o jejich výhody </a:t>
            </a:r>
            <a:r>
              <a:rPr lang="cs-CZ" sz="3200" dirty="0" smtClean="0"/>
              <a:t>připravit?</a:t>
            </a:r>
            <a:endParaRPr lang="de-DE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725144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4/   Kdo stál v čele chodských </a:t>
            </a:r>
            <a:r>
              <a:rPr lang="cs-CZ" sz="3200" dirty="0" smtClean="0"/>
              <a:t>sedláků?</a:t>
            </a:r>
            <a:endParaRPr lang="de-DE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3140968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2/   Co si představuješ pod pojmem robota?</a:t>
            </a:r>
          </a:p>
          <a:p>
            <a:r>
              <a:rPr lang="cs-CZ" sz="3200" dirty="0" smtClean="0"/>
              <a:t>       Co si myslíš o povinnosti </a:t>
            </a:r>
            <a:r>
              <a:rPr lang="cs-CZ" sz="3200" dirty="0" smtClean="0"/>
              <a:t>robotovat?</a:t>
            </a:r>
            <a:endParaRPr lang="de-DE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373216"/>
            <a:ext cx="69127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5/   Jaký byl osud tohoto vůdce chodské   </a:t>
            </a:r>
            <a:r>
              <a:rPr lang="cs-CZ" sz="3200" dirty="0" smtClean="0"/>
              <a:t>rebelie? </a:t>
            </a:r>
            <a:endParaRPr lang="de-DE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260648"/>
            <a:ext cx="6624736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Přečti si text a odpověz na otázky.</a:t>
            </a:r>
            <a:endParaRPr lang="de-DE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6/    Ve kterém století k těmto událostem </a:t>
            </a:r>
            <a:r>
              <a:rPr lang="cs-CZ" sz="3200" dirty="0" smtClean="0"/>
              <a:t>došlo?</a:t>
            </a:r>
            <a:endParaRPr lang="de-DE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340768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7/   Vyhledej  a vysvětli svými slovy  poslední slova  Jana Sladkého </a:t>
            </a:r>
            <a:r>
              <a:rPr lang="cs-CZ" sz="3200" dirty="0" smtClean="0"/>
              <a:t>Koziny?</a:t>
            </a:r>
            <a:endParaRPr lang="de-DE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636912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8/   Naplnilo se </a:t>
            </a:r>
            <a:r>
              <a:rPr lang="cs-CZ" sz="3200" dirty="0" err="1" smtClean="0"/>
              <a:t>Kozinovo</a:t>
            </a:r>
            <a:r>
              <a:rPr lang="cs-CZ" sz="3200" dirty="0" smtClean="0"/>
              <a:t> </a:t>
            </a:r>
            <a:r>
              <a:rPr lang="cs-CZ" sz="3200" dirty="0" smtClean="0"/>
              <a:t>proroctví?</a:t>
            </a:r>
            <a:endParaRPr lang="de-DE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284984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9/  Jak rozumíš názvu pověsti Boží </a:t>
            </a:r>
            <a:r>
              <a:rPr lang="cs-CZ" sz="3200" dirty="0" smtClean="0"/>
              <a:t>soud?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upload.wikimedia.org/wikipedia/commons/thumb/8/8f/Jan_Vil%C3%ADmek_-_Jan_Sladk%C3%BD_Kozina.jpg/220px-Jan_Vil%C3%ADmek_-_Jan_Sladk%C3%BD_Kozi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53" y="1052736"/>
            <a:ext cx="3861073" cy="4896544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467544" y="6021288"/>
            <a:ext cx="53285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 smtClean="0">
                <a:hlinkClick r:id="rId3"/>
              </a:rPr>
              <a:t>http://upload.wikimedia.org/wikipedia/commons/8/8f/Jan_Vil%C3%ADmek_-_</a:t>
            </a:r>
            <a:r>
              <a:rPr lang="de-DE" dirty="0" smtClean="0">
                <a:hlinkClick r:id="rId3"/>
              </a:rPr>
              <a:t>Jan_Sladk%C3%BD_Kozina.jpg</a:t>
            </a:r>
            <a:endParaRPr lang="cs-CZ" dirty="0" smtClean="0"/>
          </a:p>
          <a:p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476672"/>
            <a:ext cx="3960440" cy="147732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Vyhledej v textu větu, kterou Jan Kozina zvolal před svou popravou.</a:t>
            </a:r>
          </a:p>
          <a:p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2060848"/>
            <a:ext cx="4968552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3200" dirty="0" smtClean="0"/>
              <a:t>Lomikare! </a:t>
            </a:r>
            <a:r>
              <a:rPr lang="cs-CZ" sz="3200" dirty="0" smtClean="0"/>
              <a:t>Lomikare! </a:t>
            </a:r>
            <a:r>
              <a:rPr lang="cs-CZ" sz="3200" dirty="0" smtClean="0"/>
              <a:t>Do roka budeme </a:t>
            </a:r>
            <a:r>
              <a:rPr lang="cs-CZ" sz="3200" dirty="0" err="1" smtClean="0"/>
              <a:t>spolú</a:t>
            </a:r>
            <a:r>
              <a:rPr lang="cs-CZ" sz="3200" dirty="0" smtClean="0"/>
              <a:t> stát před </a:t>
            </a:r>
            <a:r>
              <a:rPr lang="cs-CZ" sz="3200" dirty="0" err="1" smtClean="0"/>
              <a:t>súdnú</a:t>
            </a:r>
            <a:r>
              <a:rPr lang="cs-CZ" sz="3200" dirty="0" smtClean="0"/>
              <a:t> stolicí </a:t>
            </a:r>
            <a:r>
              <a:rPr lang="cs-CZ" sz="3200" dirty="0" smtClean="0"/>
              <a:t>boží!  </a:t>
            </a:r>
            <a:r>
              <a:rPr lang="cs-CZ" sz="3200" dirty="0" err="1" smtClean="0"/>
              <a:t>Hin</a:t>
            </a:r>
            <a:r>
              <a:rPr lang="cs-CZ" sz="3200" dirty="0" smtClean="0"/>
              <a:t> se </a:t>
            </a:r>
            <a:r>
              <a:rPr lang="cs-CZ" sz="3200" dirty="0" err="1" smtClean="0"/>
              <a:t>hukáže</a:t>
            </a:r>
            <a:r>
              <a:rPr lang="cs-CZ" sz="3200" dirty="0" smtClean="0"/>
              <a:t>, </a:t>
            </a:r>
            <a:r>
              <a:rPr lang="cs-CZ" sz="3200" dirty="0" err="1" smtClean="0"/>
              <a:t>hdo</a:t>
            </a:r>
            <a:r>
              <a:rPr lang="cs-CZ" sz="3200" dirty="0" smtClean="0"/>
              <a:t> z nás  </a:t>
            </a:r>
            <a:r>
              <a:rPr lang="cs-CZ" sz="3200" dirty="0" smtClean="0"/>
              <a:t>……!</a:t>
            </a:r>
            <a:endParaRPr lang="cs-CZ" sz="3200" dirty="0" smtClean="0"/>
          </a:p>
          <a:p>
            <a:r>
              <a:rPr lang="cs-CZ" sz="2400" dirty="0" smtClean="0"/>
              <a:t>Str. 19</a:t>
            </a:r>
            <a:endParaRPr lang="de-DE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5013176"/>
            <a:ext cx="4608512" cy="83099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už nestačil Kozina dopovědět?</a:t>
            </a:r>
          </a:p>
          <a:p>
            <a:r>
              <a:rPr lang="cs-CZ" sz="2400" dirty="0" smtClean="0"/>
              <a:t>  Dokonči za něj.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upload.wikimedia.org/wikipedia/commons/thumb/e/e1/Ujezd_DO_CZ_Hradek.jpg/220px-Ujezd_DO_CZ_Hrad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692696"/>
            <a:ext cx="5071829" cy="380387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555776" y="4509120"/>
            <a:ext cx="6012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2400" dirty="0" smtClean="0"/>
              <a:t>Kozinův pomník na kopci Hrádek nad Újezdem.</a:t>
            </a:r>
            <a:endParaRPr lang="de-DE" sz="2400" dirty="0"/>
          </a:p>
        </p:txBody>
      </p:sp>
      <p:sp>
        <p:nvSpPr>
          <p:cNvPr id="4" name="Obdélník 3"/>
          <p:cNvSpPr/>
          <p:nvPr/>
        </p:nvSpPr>
        <p:spPr>
          <a:xfrm>
            <a:off x="611560" y="1484784"/>
            <a:ext cx="23762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 smtClean="0">
                <a:hlinkClick r:id="rId3"/>
              </a:rPr>
              <a:t>http://</a:t>
            </a:r>
            <a:r>
              <a:rPr lang="de-DE" dirty="0" smtClean="0">
                <a:hlinkClick r:id="rId3"/>
              </a:rPr>
              <a:t>upload.wikimedia.org/wikipedia/commons/e/e1/Ujezd_DO_CZ_Hradek.jpg</a:t>
            </a:r>
            <a:endParaRPr lang="cs-CZ" dirty="0" smtClean="0"/>
          </a:p>
          <a:p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085184"/>
            <a:ext cx="7992888" cy="1569660"/>
          </a:xfrm>
          <a:prstGeom prst="rect">
            <a:avLst/>
          </a:prstGeom>
          <a:gradFill flip="none" rotWithShape="1">
            <a:gsLst>
              <a:gs pos="0">
                <a:srgbClr val="FF3300">
                  <a:tint val="66000"/>
                  <a:satMod val="160000"/>
                </a:srgbClr>
              </a:gs>
              <a:gs pos="50000">
                <a:srgbClr val="FF3300">
                  <a:tint val="44500"/>
                  <a:satMod val="160000"/>
                </a:srgbClr>
              </a:gs>
              <a:gs pos="100000">
                <a:srgbClr val="FF33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Poskládej odstavce na dalším snímku tak, abys vystihl obsah celé pověsti. Z červených písmen tak vznikne slovo.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836712"/>
            <a:ext cx="9144000" cy="95410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dirty="0" smtClean="0"/>
              <a:t>         </a:t>
            </a:r>
            <a:r>
              <a:rPr lang="de-DE" sz="2800" dirty="0" err="1" smtClean="0"/>
              <a:t>Lidé</a:t>
            </a:r>
            <a:r>
              <a:rPr lang="de-DE" sz="2800" dirty="0" smtClean="0"/>
              <a:t> </a:t>
            </a:r>
            <a:r>
              <a:rPr lang="de-DE" sz="2800" dirty="0"/>
              <a:t>na </a:t>
            </a:r>
            <a:r>
              <a:rPr lang="de-DE" sz="2800" dirty="0" err="1"/>
              <a:t>Chodsku</a:t>
            </a:r>
            <a:r>
              <a:rPr lang="de-DE" sz="2800" dirty="0"/>
              <a:t> </a:t>
            </a:r>
            <a:r>
              <a:rPr lang="de-DE" sz="2800" dirty="0" smtClean="0"/>
              <a:t>se</a:t>
            </a:r>
            <a:r>
              <a:rPr lang="cs-CZ" sz="2800" dirty="0" smtClean="0"/>
              <a:t> </a:t>
            </a:r>
            <a:r>
              <a:rPr lang="de-DE" sz="2800" dirty="0" err="1" smtClean="0"/>
              <a:t>chopili</a:t>
            </a:r>
            <a:r>
              <a:rPr lang="de-DE" sz="2800" dirty="0" smtClean="0"/>
              <a:t> </a:t>
            </a:r>
            <a:r>
              <a:rPr lang="de-DE" sz="2800" dirty="0" err="1"/>
              <a:t>zbraní</a:t>
            </a:r>
            <a:r>
              <a:rPr lang="de-DE" sz="2800" dirty="0"/>
              <a:t>. </a:t>
            </a:r>
            <a:r>
              <a:rPr lang="de-DE" sz="2800" dirty="0" err="1"/>
              <a:t>Chtěli</a:t>
            </a:r>
            <a:r>
              <a:rPr lang="de-DE" sz="2800" dirty="0"/>
              <a:t> </a:t>
            </a:r>
            <a:r>
              <a:rPr lang="de-DE" sz="2800" dirty="0" err="1" smtClean="0"/>
              <a:t>za</a:t>
            </a:r>
            <a:r>
              <a:rPr lang="cs-CZ" sz="2800" dirty="0" smtClean="0"/>
              <a:t> </a:t>
            </a:r>
            <a:r>
              <a:rPr lang="de-DE" sz="2800" dirty="0" err="1" smtClean="0"/>
              <a:t>svá</a:t>
            </a:r>
            <a:r>
              <a:rPr lang="de-DE" sz="2800" dirty="0" smtClean="0"/>
              <a:t> </a:t>
            </a:r>
            <a:r>
              <a:rPr lang="de-DE" sz="2800" dirty="0" err="1" smtClean="0"/>
              <a:t>práva</a:t>
            </a:r>
            <a:endParaRPr lang="cs-CZ" sz="2800" dirty="0" smtClean="0"/>
          </a:p>
          <a:p>
            <a:r>
              <a:rPr lang="de-DE" sz="2800" dirty="0" smtClean="0"/>
              <a:t> </a:t>
            </a:r>
            <a:r>
              <a:rPr lang="cs-CZ" sz="2800" dirty="0" smtClean="0"/>
              <a:t>     </a:t>
            </a:r>
            <a:r>
              <a:rPr lang="de-DE" sz="2800" dirty="0" err="1" smtClean="0"/>
              <a:t>bojovat</a:t>
            </a:r>
            <a:r>
              <a:rPr lang="cs-CZ" sz="2800" dirty="0" smtClean="0"/>
              <a:t>, avšak </a:t>
            </a:r>
            <a:r>
              <a:rPr lang="de-DE" sz="2800" dirty="0" err="1" smtClean="0"/>
              <a:t>byli</a:t>
            </a:r>
            <a:r>
              <a:rPr lang="cs-CZ" sz="2800" dirty="0" smtClean="0"/>
              <a:t> </a:t>
            </a:r>
            <a:r>
              <a:rPr lang="de-DE" sz="2800" dirty="0" err="1" smtClean="0"/>
              <a:t>poraženi</a:t>
            </a:r>
            <a:r>
              <a:rPr lang="de-DE" sz="2800" dirty="0"/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5903893"/>
            <a:ext cx="9144000" cy="954107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2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2">
                  <a:lumMod val="20000"/>
                  <a:lumOff val="80000"/>
                  <a:shade val="100000"/>
                  <a:satMod val="115000"/>
                </a:schemeClr>
              </a:gs>
            </a:gsLst>
            <a:lin ang="13500000" scaled="1"/>
            <a:tileRect/>
          </a:gradFill>
          <a:ln>
            <a:solidFill>
              <a:schemeClr val="tx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             </a:t>
            </a:r>
            <a:r>
              <a:rPr lang="de-DE" sz="2800" dirty="0" smtClean="0"/>
              <a:t>Od </a:t>
            </a:r>
            <a:r>
              <a:rPr lang="de-DE" sz="2800" dirty="0" err="1"/>
              <a:t>nepaměti</a:t>
            </a:r>
            <a:r>
              <a:rPr lang="de-DE" sz="2800" dirty="0"/>
              <a:t> </a:t>
            </a:r>
            <a:r>
              <a:rPr lang="de-DE" sz="2800" dirty="0" err="1" smtClean="0"/>
              <a:t>chránili</a:t>
            </a:r>
            <a:r>
              <a:rPr lang="cs-CZ" sz="2800" dirty="0" smtClean="0"/>
              <a:t> </a:t>
            </a:r>
            <a:r>
              <a:rPr lang="de-DE" sz="2800" dirty="0" err="1" smtClean="0"/>
              <a:t>Chodové</a:t>
            </a:r>
            <a:r>
              <a:rPr lang="cs-CZ" sz="2800" dirty="0" smtClean="0"/>
              <a:t>  </a:t>
            </a:r>
            <a:r>
              <a:rPr lang="de-DE" sz="2800" dirty="0" err="1" smtClean="0"/>
              <a:t>šumavské</a:t>
            </a:r>
            <a:r>
              <a:rPr lang="cs-CZ" sz="2800" dirty="0" smtClean="0"/>
              <a:t> </a:t>
            </a:r>
            <a:r>
              <a:rPr lang="de-DE" sz="2800" dirty="0" err="1" smtClean="0"/>
              <a:t>hranice</a:t>
            </a:r>
            <a:r>
              <a:rPr lang="de-DE" sz="2800" dirty="0" smtClean="0"/>
              <a:t>.</a:t>
            </a:r>
            <a:endParaRPr lang="cs-CZ" sz="2800" dirty="0" smtClean="0"/>
          </a:p>
          <a:p>
            <a:r>
              <a:rPr lang="de-DE" sz="2800" dirty="0" smtClean="0"/>
              <a:t> </a:t>
            </a:r>
            <a:r>
              <a:rPr lang="cs-CZ" sz="2800" dirty="0" smtClean="0"/>
              <a:t>  </a:t>
            </a:r>
            <a:r>
              <a:rPr lang="de-DE" sz="2800" dirty="0" err="1" smtClean="0"/>
              <a:t>Za</a:t>
            </a:r>
            <a:r>
              <a:rPr lang="de-DE" sz="2800" dirty="0" smtClean="0"/>
              <a:t> </a:t>
            </a:r>
            <a:r>
              <a:rPr lang="de-DE" sz="2800" dirty="0" err="1"/>
              <a:t>to</a:t>
            </a:r>
            <a:r>
              <a:rPr lang="de-DE" sz="2800" dirty="0"/>
              <a:t> </a:t>
            </a:r>
            <a:r>
              <a:rPr lang="de-DE" sz="2800" dirty="0" err="1" smtClean="0"/>
              <a:t>nemuseli</a:t>
            </a:r>
            <a:r>
              <a:rPr lang="cs-CZ" sz="2800" dirty="0" smtClean="0"/>
              <a:t> </a:t>
            </a:r>
            <a:r>
              <a:rPr lang="de-DE" sz="2800" dirty="0" err="1" smtClean="0"/>
              <a:t>robotovat</a:t>
            </a:r>
            <a:r>
              <a:rPr lang="de-DE" sz="2800" dirty="0" smtClean="0"/>
              <a:t> </a:t>
            </a:r>
            <a:r>
              <a:rPr lang="de-DE" sz="2800" dirty="0"/>
              <a:t>na </a:t>
            </a:r>
            <a:r>
              <a:rPr lang="de-DE" sz="2800" dirty="0" err="1" smtClean="0"/>
              <a:t>panských</a:t>
            </a:r>
            <a:r>
              <a:rPr lang="cs-CZ" sz="2800" dirty="0" smtClean="0"/>
              <a:t> </a:t>
            </a:r>
            <a:r>
              <a:rPr lang="de-DE" sz="2800" dirty="0" err="1" smtClean="0"/>
              <a:t>statcích</a:t>
            </a:r>
            <a:r>
              <a:rPr lang="de-DE" sz="2800" dirty="0" smtClean="0"/>
              <a:t> </a:t>
            </a:r>
            <a:r>
              <a:rPr lang="de-DE" sz="2800" dirty="0" err="1"/>
              <a:t>jako</a:t>
            </a:r>
            <a:r>
              <a:rPr lang="de-DE" sz="2800" dirty="0"/>
              <a:t> </a:t>
            </a:r>
            <a:r>
              <a:rPr lang="de-DE" sz="2800" dirty="0" err="1" smtClean="0"/>
              <a:t>ostatní</a:t>
            </a:r>
            <a:r>
              <a:rPr lang="cs-CZ" sz="2800" dirty="0" smtClean="0"/>
              <a:t>.</a:t>
            </a:r>
            <a:endParaRPr lang="de-DE" sz="2800" dirty="0"/>
          </a:p>
        </p:txBody>
      </p:sp>
      <p:sp>
        <p:nvSpPr>
          <p:cNvPr id="4" name="Obdélník 3"/>
          <p:cNvSpPr/>
          <p:nvPr/>
        </p:nvSpPr>
        <p:spPr>
          <a:xfrm>
            <a:off x="0" y="3068960"/>
            <a:ext cx="9144000" cy="95410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>
            <a:spAutoFit/>
          </a:bodyPr>
          <a:lstStyle/>
          <a:p>
            <a:r>
              <a:rPr lang="cs-CZ" sz="2800" dirty="0" smtClean="0"/>
              <a:t>      </a:t>
            </a:r>
            <a:r>
              <a:rPr lang="cs-CZ" sz="2800" dirty="0" err="1" smtClean="0"/>
              <a:t>Laminger</a:t>
            </a:r>
            <a:r>
              <a:rPr lang="cs-CZ" sz="2800" dirty="0" smtClean="0"/>
              <a:t> chtěl dokázat, že se </a:t>
            </a:r>
            <a:r>
              <a:rPr lang="cs-CZ" sz="2800" dirty="0" err="1" smtClean="0"/>
              <a:t>Kozinova</a:t>
            </a:r>
            <a:r>
              <a:rPr lang="cs-CZ" sz="2800" dirty="0" smtClean="0"/>
              <a:t> proroctví nebojí, </a:t>
            </a:r>
            <a:r>
              <a:rPr lang="cs-CZ" sz="2800" dirty="0" smtClean="0"/>
              <a:t>               a </a:t>
            </a:r>
            <a:r>
              <a:rPr lang="cs-CZ" sz="2800" dirty="0" smtClean="0"/>
              <a:t>proto po roce uspořádal hostinu.</a:t>
            </a:r>
            <a:r>
              <a:rPr lang="de-DE" sz="2800" dirty="0" smtClean="0"/>
              <a:t> </a:t>
            </a:r>
            <a:endParaRPr lang="de-DE" sz="2800" dirty="0"/>
          </a:p>
        </p:txBody>
      </p:sp>
      <p:sp>
        <p:nvSpPr>
          <p:cNvPr id="5" name="Obdélník 4"/>
          <p:cNvSpPr/>
          <p:nvPr/>
        </p:nvSpPr>
        <p:spPr>
          <a:xfrm>
            <a:off x="0" y="1844824"/>
            <a:ext cx="9144000" cy="1261884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>
                <a:solidFill>
                  <a:schemeClr val="bg1"/>
                </a:solidFill>
              </a:rPr>
              <a:t>   </a:t>
            </a:r>
            <a:r>
              <a:rPr lang="de-DE" sz="2800" dirty="0" err="1" smtClean="0">
                <a:solidFill>
                  <a:schemeClr val="bg1"/>
                </a:solidFill>
              </a:rPr>
              <a:t>Vyslali</a:t>
            </a:r>
            <a:r>
              <a:rPr lang="de-DE" sz="2800" dirty="0" smtClean="0">
                <a:solidFill>
                  <a:schemeClr val="bg1"/>
                </a:solidFill>
              </a:rPr>
              <a:t> </a:t>
            </a:r>
            <a:r>
              <a:rPr lang="de-DE" sz="2800" dirty="0" err="1">
                <a:solidFill>
                  <a:schemeClr val="bg1"/>
                </a:solidFill>
              </a:rPr>
              <a:t>delegaci</a:t>
            </a:r>
            <a:r>
              <a:rPr lang="de-DE" sz="2800" dirty="0">
                <a:solidFill>
                  <a:schemeClr val="bg1"/>
                </a:solidFill>
              </a:rPr>
              <a:t> k </a:t>
            </a:r>
            <a:r>
              <a:rPr lang="de-DE" sz="2800" dirty="0" err="1" smtClean="0">
                <a:solidFill>
                  <a:schemeClr val="bg1"/>
                </a:solidFill>
              </a:rPr>
              <a:t>císaři</a:t>
            </a:r>
            <a:r>
              <a:rPr lang="de-DE" sz="2800" dirty="0" smtClean="0">
                <a:solidFill>
                  <a:schemeClr val="bg1"/>
                </a:solidFill>
              </a:rPr>
              <a:t>,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pl-PL" sz="2800" dirty="0" smtClean="0">
                <a:solidFill>
                  <a:schemeClr val="bg1"/>
                </a:solidFill>
              </a:rPr>
              <a:t>aby </a:t>
            </a:r>
            <a:r>
              <a:rPr lang="pl-PL" sz="2800" dirty="0">
                <a:solidFill>
                  <a:schemeClr val="bg1"/>
                </a:solidFill>
              </a:rPr>
              <a:t>jim jejich práva </a:t>
            </a:r>
            <a:r>
              <a:rPr lang="pl-PL" sz="2800" dirty="0" smtClean="0">
                <a:solidFill>
                  <a:schemeClr val="bg1"/>
                </a:solidFill>
              </a:rPr>
              <a:t>vrátil. Císař </a:t>
            </a:r>
          </a:p>
          <a:p>
            <a:r>
              <a:rPr lang="pl-PL" sz="2800" dirty="0" smtClean="0">
                <a:solidFill>
                  <a:schemeClr val="bg1"/>
                </a:solidFill>
              </a:rPr>
              <a:t>  ale odmítl a listiny, </a:t>
            </a:r>
            <a:r>
              <a:rPr lang="de-DE" sz="2800" dirty="0" err="1" smtClean="0">
                <a:solidFill>
                  <a:schemeClr val="bg1"/>
                </a:solidFill>
              </a:rPr>
              <a:t>kde</a:t>
            </a:r>
            <a:r>
              <a:rPr lang="de-DE" sz="2800" dirty="0" smtClean="0">
                <a:solidFill>
                  <a:schemeClr val="bg1"/>
                </a:solidFill>
              </a:rPr>
              <a:t> </a:t>
            </a:r>
            <a:r>
              <a:rPr lang="de-DE" sz="2800" dirty="0" err="1" smtClean="0">
                <a:solidFill>
                  <a:schemeClr val="bg1"/>
                </a:solidFill>
              </a:rPr>
              <a:t>byla</a:t>
            </a:r>
            <a:r>
              <a:rPr lang="de-DE" sz="2800" dirty="0" smtClean="0">
                <a:solidFill>
                  <a:schemeClr val="bg1"/>
                </a:solidFill>
              </a:rPr>
              <a:t> </a:t>
            </a:r>
            <a:r>
              <a:rPr lang="de-DE" sz="2800" dirty="0" err="1" smtClean="0">
                <a:solidFill>
                  <a:schemeClr val="bg1"/>
                </a:solidFill>
              </a:rPr>
              <a:t>práva</a:t>
            </a:r>
            <a:r>
              <a:rPr lang="de-DE" sz="2800" dirty="0" smtClean="0">
                <a:solidFill>
                  <a:schemeClr val="bg1"/>
                </a:solidFill>
              </a:rPr>
              <a:t> </a:t>
            </a:r>
            <a:r>
              <a:rPr lang="de-DE" sz="2800" dirty="0" err="1" smtClean="0">
                <a:solidFill>
                  <a:schemeClr val="bg1"/>
                </a:solidFill>
              </a:rPr>
              <a:t>Chodů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de-DE" sz="2800" dirty="0" err="1" smtClean="0">
                <a:solidFill>
                  <a:schemeClr val="bg1"/>
                </a:solidFill>
              </a:rPr>
              <a:t>zapsána</a:t>
            </a:r>
            <a:r>
              <a:rPr lang="de-DE" sz="2800" dirty="0" smtClean="0">
                <a:solidFill>
                  <a:schemeClr val="bg1"/>
                </a:solidFill>
              </a:rPr>
              <a:t>, </a:t>
            </a:r>
            <a:r>
              <a:rPr lang="de-DE" sz="2800" dirty="0" err="1" smtClean="0">
                <a:solidFill>
                  <a:schemeClr val="bg1"/>
                </a:solidFill>
              </a:rPr>
              <a:t>dal</a:t>
            </a:r>
            <a:r>
              <a:rPr lang="cs-CZ" sz="2800" dirty="0" smtClean="0">
                <a:solidFill>
                  <a:schemeClr val="bg1"/>
                </a:solidFill>
              </a:rPr>
              <a:t> zničit.</a:t>
            </a:r>
            <a:endParaRPr lang="de-DE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4221088"/>
            <a:ext cx="9144000" cy="95410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          </a:t>
            </a:r>
            <a:r>
              <a:rPr lang="de-DE" sz="2800" dirty="0" smtClean="0">
                <a:solidFill>
                  <a:schemeClr val="bg1"/>
                </a:solidFill>
              </a:rPr>
              <a:t>Na </a:t>
            </a:r>
            <a:r>
              <a:rPr lang="de-DE" sz="2800" dirty="0" err="1" smtClean="0">
                <a:solidFill>
                  <a:schemeClr val="bg1"/>
                </a:solidFill>
              </a:rPr>
              <a:t>plzeňském</a:t>
            </a:r>
            <a:r>
              <a:rPr lang="de-DE" sz="2800" dirty="0" smtClean="0">
                <a:solidFill>
                  <a:schemeClr val="bg1"/>
                </a:solidFill>
              </a:rPr>
              <a:t> </a:t>
            </a:r>
            <a:r>
              <a:rPr lang="de-DE" sz="2800" dirty="0" err="1" smtClean="0">
                <a:solidFill>
                  <a:schemeClr val="bg1"/>
                </a:solidFill>
              </a:rPr>
              <a:t>náměstí</a:t>
            </a:r>
            <a:r>
              <a:rPr lang="de-DE" sz="2800" dirty="0" smtClean="0">
                <a:solidFill>
                  <a:schemeClr val="bg1"/>
                </a:solidFill>
              </a:rPr>
              <a:t>,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de-DE" sz="2800" dirty="0" err="1" smtClean="0">
                <a:solidFill>
                  <a:schemeClr val="bg1"/>
                </a:solidFill>
              </a:rPr>
              <a:t>před</a:t>
            </a:r>
            <a:r>
              <a:rPr lang="de-DE" sz="2800" dirty="0" smtClean="0">
                <a:solidFill>
                  <a:schemeClr val="bg1"/>
                </a:solidFill>
              </a:rPr>
              <a:t> </a:t>
            </a:r>
            <a:r>
              <a:rPr lang="de-DE" sz="2800" dirty="0" err="1" smtClean="0">
                <a:solidFill>
                  <a:schemeClr val="bg1"/>
                </a:solidFill>
              </a:rPr>
              <a:t>zraky</a:t>
            </a:r>
            <a:r>
              <a:rPr lang="de-DE" sz="2800" dirty="0" smtClean="0">
                <a:solidFill>
                  <a:schemeClr val="bg1"/>
                </a:solidFill>
              </a:rPr>
              <a:t> </a:t>
            </a:r>
            <a:r>
              <a:rPr lang="de-DE" sz="2800" dirty="0" err="1" smtClean="0">
                <a:solidFill>
                  <a:schemeClr val="bg1"/>
                </a:solidFill>
              </a:rPr>
              <a:t>pokořených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de-DE" sz="2800" dirty="0" err="1" smtClean="0">
                <a:solidFill>
                  <a:schemeClr val="bg1"/>
                </a:solidFill>
              </a:rPr>
              <a:t>Chodů</a:t>
            </a:r>
            <a:r>
              <a:rPr lang="de-DE" sz="2800" dirty="0" smtClean="0">
                <a:solidFill>
                  <a:schemeClr val="bg1"/>
                </a:solidFill>
              </a:rPr>
              <a:t>,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de-DE" sz="2800" dirty="0" err="1" smtClean="0">
                <a:solidFill>
                  <a:schemeClr val="bg1"/>
                </a:solidFill>
              </a:rPr>
              <a:t>zemřel</a:t>
            </a:r>
            <a:r>
              <a:rPr lang="de-DE" sz="2800" dirty="0" smtClean="0">
                <a:solidFill>
                  <a:schemeClr val="bg1"/>
                </a:solidFill>
              </a:rPr>
              <a:t> Jan </a:t>
            </a:r>
            <a:r>
              <a:rPr lang="de-DE" sz="2800" dirty="0" err="1" smtClean="0">
                <a:solidFill>
                  <a:schemeClr val="bg1"/>
                </a:solidFill>
              </a:rPr>
              <a:t>Kozina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de-DE" sz="2800" dirty="0" smtClean="0">
                <a:solidFill>
                  <a:schemeClr val="bg1"/>
                </a:solidFill>
              </a:rPr>
              <a:t>na </a:t>
            </a:r>
            <a:r>
              <a:rPr lang="de-DE" sz="2800" dirty="0" err="1" smtClean="0">
                <a:solidFill>
                  <a:schemeClr val="bg1"/>
                </a:solidFill>
              </a:rPr>
              <a:t>šibenici</a:t>
            </a:r>
            <a:r>
              <a:rPr lang="de-DE" sz="2800" dirty="0" smtClean="0">
                <a:solidFill>
                  <a:schemeClr val="bg1"/>
                </a:solidFill>
              </a:rPr>
              <a:t>. </a:t>
            </a:r>
            <a:r>
              <a:rPr lang="de-DE" sz="2800" dirty="0" err="1" smtClean="0">
                <a:solidFill>
                  <a:schemeClr val="bg1"/>
                </a:solidFill>
              </a:rPr>
              <a:t>Před</a:t>
            </a:r>
            <a:r>
              <a:rPr lang="de-DE" sz="2800" dirty="0" smtClean="0">
                <a:solidFill>
                  <a:schemeClr val="bg1"/>
                </a:solidFill>
              </a:rPr>
              <a:t> </a:t>
            </a:r>
            <a:r>
              <a:rPr lang="de-DE" sz="2800" dirty="0" err="1" smtClean="0">
                <a:solidFill>
                  <a:schemeClr val="bg1"/>
                </a:solidFill>
              </a:rPr>
              <a:t>smrtí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zvolal známou větu.</a:t>
            </a:r>
            <a:endParaRPr lang="de-DE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5301208"/>
            <a:ext cx="8280920" cy="523220"/>
          </a:xfrm>
          <a:prstGeom prst="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           </a:t>
            </a:r>
            <a:r>
              <a:rPr lang="de-DE" sz="2800" dirty="0" err="1" smtClean="0">
                <a:solidFill>
                  <a:prstClr val="black"/>
                </a:solidFill>
              </a:rPr>
              <a:t>Uprostřed</a:t>
            </a:r>
            <a:r>
              <a:rPr lang="cs-CZ" sz="2800" dirty="0" smtClean="0">
                <a:solidFill>
                  <a:prstClr val="black"/>
                </a:solidFill>
              </a:rPr>
              <a:t>  veliké hostiny</a:t>
            </a:r>
            <a:r>
              <a:rPr lang="de-DE" sz="2800" dirty="0" smtClean="0">
                <a:solidFill>
                  <a:prstClr val="black"/>
                </a:solidFill>
              </a:rPr>
              <a:t> </a:t>
            </a:r>
            <a:r>
              <a:rPr lang="de-DE" sz="2800" dirty="0">
                <a:solidFill>
                  <a:prstClr val="black"/>
                </a:solidFill>
              </a:rPr>
              <a:t>ho</a:t>
            </a:r>
            <a:r>
              <a:rPr lang="cs-CZ" sz="2800" dirty="0">
                <a:solidFill>
                  <a:prstClr val="black"/>
                </a:solidFill>
              </a:rPr>
              <a:t> stihla</a:t>
            </a:r>
            <a:r>
              <a:rPr lang="de-DE" sz="2800" dirty="0">
                <a:solidFill>
                  <a:prstClr val="black"/>
                </a:solidFill>
              </a:rPr>
              <a:t> </a:t>
            </a:r>
            <a:r>
              <a:rPr lang="de-DE" sz="2800" dirty="0" err="1">
                <a:solidFill>
                  <a:prstClr val="black"/>
                </a:solidFill>
              </a:rPr>
              <a:t>smrt</a:t>
            </a:r>
            <a:r>
              <a:rPr lang="cs-CZ" sz="2800" dirty="0">
                <a:solidFill>
                  <a:prstClr val="black"/>
                </a:solidFill>
              </a:rPr>
              <a:t> .</a:t>
            </a:r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5805264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  T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18864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</a:t>
            </a:r>
            <a:r>
              <a:rPr lang="cs-CZ" sz="2800" dirty="0" err="1" smtClean="0"/>
              <a:t>Laminger</a:t>
            </a:r>
            <a:r>
              <a:rPr lang="cs-CZ" sz="2800" dirty="0" smtClean="0"/>
              <a:t> je chtěl jejich letitého práva zbavit.</a:t>
            </a:r>
            <a:endParaRPr lang="de-DE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0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R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-180528" y="836712"/>
            <a:ext cx="827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 A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4077072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 N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0" y="2924944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O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5085184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V</a:t>
            </a:r>
            <a:endParaRPr lang="de-DE" sz="4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836712"/>
            <a:ext cx="9144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800" dirty="0" smtClean="0"/>
              <a:t>         </a:t>
            </a:r>
            <a:r>
              <a:rPr lang="de-DE" sz="2800" dirty="0" err="1" smtClean="0"/>
              <a:t>Lidé</a:t>
            </a:r>
            <a:r>
              <a:rPr lang="de-DE" sz="2800" dirty="0" smtClean="0"/>
              <a:t> </a:t>
            </a:r>
            <a:r>
              <a:rPr lang="de-DE" sz="2800" dirty="0"/>
              <a:t>na </a:t>
            </a:r>
            <a:r>
              <a:rPr lang="de-DE" sz="2800" dirty="0" err="1"/>
              <a:t>Chodsku</a:t>
            </a:r>
            <a:r>
              <a:rPr lang="de-DE" sz="2800" dirty="0"/>
              <a:t> </a:t>
            </a:r>
            <a:r>
              <a:rPr lang="de-DE" sz="2800" dirty="0" smtClean="0"/>
              <a:t>se</a:t>
            </a:r>
            <a:r>
              <a:rPr lang="cs-CZ" sz="2800" dirty="0" smtClean="0"/>
              <a:t> </a:t>
            </a:r>
            <a:r>
              <a:rPr lang="de-DE" sz="2800" dirty="0" err="1" smtClean="0"/>
              <a:t>chopili</a:t>
            </a:r>
            <a:r>
              <a:rPr lang="de-DE" sz="2800" dirty="0" smtClean="0"/>
              <a:t> </a:t>
            </a:r>
            <a:r>
              <a:rPr lang="de-DE" sz="2800" dirty="0" err="1"/>
              <a:t>zbraní</a:t>
            </a:r>
            <a:r>
              <a:rPr lang="de-DE" sz="2800" dirty="0"/>
              <a:t>. </a:t>
            </a:r>
            <a:r>
              <a:rPr lang="de-DE" sz="2800" dirty="0" err="1"/>
              <a:t>Chtěli</a:t>
            </a:r>
            <a:r>
              <a:rPr lang="de-DE" sz="2800" dirty="0"/>
              <a:t> </a:t>
            </a:r>
            <a:r>
              <a:rPr lang="de-DE" sz="2800" dirty="0" err="1" smtClean="0"/>
              <a:t>za</a:t>
            </a:r>
            <a:r>
              <a:rPr lang="cs-CZ" sz="2800" dirty="0" smtClean="0"/>
              <a:t> </a:t>
            </a:r>
            <a:r>
              <a:rPr lang="de-DE" sz="2800" dirty="0" err="1" smtClean="0"/>
              <a:t>svá</a:t>
            </a:r>
            <a:r>
              <a:rPr lang="de-DE" sz="2800" dirty="0" smtClean="0"/>
              <a:t> </a:t>
            </a:r>
            <a:r>
              <a:rPr lang="de-DE" sz="2800" dirty="0" err="1" smtClean="0"/>
              <a:t>práva</a:t>
            </a:r>
            <a:endParaRPr lang="cs-CZ" sz="2800" dirty="0" smtClean="0"/>
          </a:p>
          <a:p>
            <a:r>
              <a:rPr lang="de-DE" sz="2800" dirty="0" smtClean="0"/>
              <a:t> </a:t>
            </a:r>
            <a:r>
              <a:rPr lang="cs-CZ" sz="2800" dirty="0" smtClean="0"/>
              <a:t>     </a:t>
            </a:r>
            <a:r>
              <a:rPr lang="de-DE" sz="2800" dirty="0" err="1" smtClean="0"/>
              <a:t>bojovat</a:t>
            </a:r>
            <a:r>
              <a:rPr lang="cs-CZ" sz="2800" dirty="0" smtClean="0"/>
              <a:t>, avšak </a:t>
            </a:r>
            <a:r>
              <a:rPr lang="de-DE" sz="2800" dirty="0" err="1" smtClean="0"/>
              <a:t>byli</a:t>
            </a:r>
            <a:r>
              <a:rPr lang="cs-CZ" sz="2800" dirty="0" smtClean="0"/>
              <a:t> </a:t>
            </a:r>
            <a:r>
              <a:rPr lang="de-DE" sz="2800" dirty="0" err="1" smtClean="0"/>
              <a:t>poraženi</a:t>
            </a:r>
            <a:r>
              <a:rPr lang="de-DE" sz="2800" dirty="0"/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5903893"/>
            <a:ext cx="9144000" cy="95410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             </a:t>
            </a:r>
            <a:r>
              <a:rPr lang="de-DE" sz="2800" dirty="0" smtClean="0"/>
              <a:t>Od </a:t>
            </a:r>
            <a:r>
              <a:rPr lang="de-DE" sz="2800" dirty="0" err="1"/>
              <a:t>nepaměti</a:t>
            </a:r>
            <a:r>
              <a:rPr lang="de-DE" sz="2800" dirty="0"/>
              <a:t> </a:t>
            </a:r>
            <a:r>
              <a:rPr lang="de-DE" sz="2800" dirty="0" err="1" smtClean="0"/>
              <a:t>chránili</a:t>
            </a:r>
            <a:r>
              <a:rPr lang="cs-CZ" sz="2800" dirty="0" smtClean="0"/>
              <a:t> </a:t>
            </a:r>
            <a:r>
              <a:rPr lang="de-DE" sz="2800" dirty="0" err="1" smtClean="0"/>
              <a:t>Chodové</a:t>
            </a:r>
            <a:r>
              <a:rPr lang="cs-CZ" sz="2800" dirty="0" smtClean="0"/>
              <a:t>  </a:t>
            </a:r>
            <a:r>
              <a:rPr lang="de-DE" sz="2800" dirty="0" err="1" smtClean="0"/>
              <a:t>šumavské</a:t>
            </a:r>
            <a:r>
              <a:rPr lang="cs-CZ" sz="2800" dirty="0" smtClean="0"/>
              <a:t> </a:t>
            </a:r>
            <a:r>
              <a:rPr lang="de-DE" sz="2800" dirty="0" err="1" smtClean="0"/>
              <a:t>hranice</a:t>
            </a:r>
            <a:r>
              <a:rPr lang="de-DE" sz="2800" dirty="0" smtClean="0"/>
              <a:t>.</a:t>
            </a:r>
            <a:endParaRPr lang="cs-CZ" sz="2800" dirty="0" smtClean="0"/>
          </a:p>
          <a:p>
            <a:r>
              <a:rPr lang="de-DE" sz="2800" dirty="0" smtClean="0"/>
              <a:t> </a:t>
            </a:r>
            <a:r>
              <a:rPr lang="cs-CZ" sz="2800" dirty="0" smtClean="0"/>
              <a:t>  </a:t>
            </a:r>
            <a:r>
              <a:rPr lang="de-DE" sz="2800" dirty="0" err="1" smtClean="0"/>
              <a:t>Za</a:t>
            </a:r>
            <a:r>
              <a:rPr lang="de-DE" sz="2800" dirty="0" smtClean="0"/>
              <a:t> </a:t>
            </a:r>
            <a:r>
              <a:rPr lang="de-DE" sz="2800" dirty="0" err="1"/>
              <a:t>to</a:t>
            </a:r>
            <a:r>
              <a:rPr lang="de-DE" sz="2800" dirty="0"/>
              <a:t> </a:t>
            </a:r>
            <a:r>
              <a:rPr lang="de-DE" sz="2800" dirty="0" err="1" smtClean="0"/>
              <a:t>nemuseli</a:t>
            </a:r>
            <a:r>
              <a:rPr lang="cs-CZ" sz="2800" dirty="0" smtClean="0"/>
              <a:t> </a:t>
            </a:r>
            <a:r>
              <a:rPr lang="de-DE" sz="2800" dirty="0" err="1" smtClean="0"/>
              <a:t>robotovat</a:t>
            </a:r>
            <a:r>
              <a:rPr lang="de-DE" sz="2800" dirty="0" smtClean="0"/>
              <a:t> </a:t>
            </a:r>
            <a:r>
              <a:rPr lang="de-DE" sz="2800" dirty="0"/>
              <a:t>na </a:t>
            </a:r>
            <a:r>
              <a:rPr lang="de-DE" sz="2800" dirty="0" err="1" smtClean="0"/>
              <a:t>panských</a:t>
            </a:r>
            <a:r>
              <a:rPr lang="cs-CZ" sz="2800" dirty="0" smtClean="0"/>
              <a:t> </a:t>
            </a:r>
            <a:r>
              <a:rPr lang="de-DE" sz="2800" dirty="0" err="1" smtClean="0"/>
              <a:t>statcích</a:t>
            </a:r>
            <a:r>
              <a:rPr lang="de-DE" sz="2800" dirty="0" smtClean="0"/>
              <a:t> </a:t>
            </a:r>
            <a:r>
              <a:rPr lang="de-DE" sz="2800" dirty="0" err="1"/>
              <a:t>jako</a:t>
            </a:r>
            <a:r>
              <a:rPr lang="de-DE" sz="2800" dirty="0"/>
              <a:t> </a:t>
            </a:r>
            <a:r>
              <a:rPr lang="de-DE" sz="2800" dirty="0" err="1" smtClean="0"/>
              <a:t>ostatní</a:t>
            </a:r>
            <a:r>
              <a:rPr lang="cs-CZ" sz="2800" dirty="0" smtClean="0"/>
              <a:t>.</a:t>
            </a:r>
            <a:endParaRPr lang="de-DE" sz="2800" dirty="0"/>
          </a:p>
        </p:txBody>
      </p:sp>
      <p:sp>
        <p:nvSpPr>
          <p:cNvPr id="4" name="Obdélník 3"/>
          <p:cNvSpPr/>
          <p:nvPr/>
        </p:nvSpPr>
        <p:spPr>
          <a:xfrm>
            <a:off x="0" y="3068960"/>
            <a:ext cx="9144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800" dirty="0" smtClean="0"/>
              <a:t>      </a:t>
            </a:r>
            <a:r>
              <a:rPr lang="de-DE" sz="2800" dirty="0" smtClean="0"/>
              <a:t>Aby </a:t>
            </a:r>
            <a:r>
              <a:rPr lang="de-DE" sz="2800" dirty="0" err="1"/>
              <a:t>dokázal</a:t>
            </a:r>
            <a:r>
              <a:rPr lang="de-DE" sz="2800" dirty="0"/>
              <a:t>, </a:t>
            </a:r>
            <a:r>
              <a:rPr lang="de-DE" sz="2800" dirty="0" err="1" smtClean="0"/>
              <a:t>že</a:t>
            </a:r>
            <a:r>
              <a:rPr lang="cs-CZ" sz="2800" dirty="0" smtClean="0"/>
              <a:t> se </a:t>
            </a:r>
            <a:r>
              <a:rPr lang="de-DE" sz="2800" dirty="0" err="1" smtClean="0"/>
              <a:t>Kozinova</a:t>
            </a:r>
            <a:r>
              <a:rPr lang="de-DE" sz="2800" dirty="0" smtClean="0"/>
              <a:t> </a:t>
            </a:r>
            <a:r>
              <a:rPr lang="de-DE" sz="2800" dirty="0" err="1" smtClean="0"/>
              <a:t>proroctví</a:t>
            </a:r>
            <a:r>
              <a:rPr lang="cs-CZ" sz="2800" dirty="0" smtClean="0"/>
              <a:t>  </a:t>
            </a:r>
            <a:r>
              <a:rPr lang="de-DE" sz="2800" dirty="0" err="1" smtClean="0"/>
              <a:t>nebojí</a:t>
            </a:r>
            <a:r>
              <a:rPr lang="de-DE" sz="2800" dirty="0"/>
              <a:t>, </a:t>
            </a:r>
            <a:r>
              <a:rPr lang="de-DE" sz="2800" dirty="0" err="1" smtClean="0"/>
              <a:t>uspořádal</a:t>
            </a:r>
            <a:endParaRPr lang="cs-CZ" sz="2800" dirty="0" smtClean="0"/>
          </a:p>
          <a:p>
            <a:r>
              <a:rPr lang="cs-CZ" sz="2800" dirty="0" smtClean="0"/>
              <a:t>  </a:t>
            </a:r>
            <a:r>
              <a:rPr lang="de-DE" sz="2800" dirty="0" err="1" smtClean="0"/>
              <a:t>Laminger</a:t>
            </a:r>
            <a:r>
              <a:rPr lang="de-DE" sz="2800" dirty="0" smtClean="0"/>
              <a:t> </a:t>
            </a:r>
            <a:r>
              <a:rPr lang="de-DE" sz="2800" dirty="0" err="1" smtClean="0"/>
              <a:t>po</a:t>
            </a:r>
            <a:r>
              <a:rPr lang="de-DE" sz="2800" dirty="0" smtClean="0"/>
              <a:t> </a:t>
            </a:r>
            <a:r>
              <a:rPr lang="de-DE" sz="2800" dirty="0" err="1" smtClean="0"/>
              <a:t>roce</a:t>
            </a:r>
            <a:r>
              <a:rPr lang="de-DE" sz="2800" dirty="0" smtClean="0"/>
              <a:t> </a:t>
            </a:r>
            <a:r>
              <a:rPr lang="de-DE" sz="2800" dirty="0" err="1" smtClean="0"/>
              <a:t>velkou</a:t>
            </a:r>
            <a:r>
              <a:rPr lang="cs-CZ" sz="2800" dirty="0" smtClean="0"/>
              <a:t> </a:t>
            </a:r>
            <a:r>
              <a:rPr lang="de-DE" sz="2800" dirty="0" err="1" smtClean="0"/>
              <a:t>hostinu</a:t>
            </a:r>
            <a:r>
              <a:rPr lang="de-DE" sz="2800" dirty="0" smtClean="0"/>
              <a:t>. </a:t>
            </a:r>
            <a:endParaRPr lang="de-DE" sz="2800" dirty="0"/>
          </a:p>
        </p:txBody>
      </p:sp>
      <p:sp>
        <p:nvSpPr>
          <p:cNvPr id="5" name="Obdélník 4"/>
          <p:cNvSpPr/>
          <p:nvPr/>
        </p:nvSpPr>
        <p:spPr>
          <a:xfrm>
            <a:off x="0" y="1844824"/>
            <a:ext cx="9144000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>
                <a:solidFill>
                  <a:schemeClr val="bg1"/>
                </a:solidFill>
              </a:rPr>
              <a:t>   </a:t>
            </a:r>
            <a:r>
              <a:rPr lang="de-DE" sz="2800" dirty="0" err="1" smtClean="0"/>
              <a:t>Vyslali</a:t>
            </a:r>
            <a:r>
              <a:rPr lang="de-DE" sz="2800" dirty="0" smtClean="0"/>
              <a:t> </a:t>
            </a:r>
            <a:r>
              <a:rPr lang="de-DE" sz="2800" dirty="0" err="1"/>
              <a:t>delegaci</a:t>
            </a:r>
            <a:r>
              <a:rPr lang="de-DE" sz="2800" dirty="0"/>
              <a:t> k </a:t>
            </a:r>
            <a:r>
              <a:rPr lang="de-DE" sz="2800" dirty="0" err="1" smtClean="0"/>
              <a:t>císaři</a:t>
            </a:r>
            <a:r>
              <a:rPr lang="de-DE" sz="2800" dirty="0" smtClean="0"/>
              <a:t>,</a:t>
            </a:r>
            <a:r>
              <a:rPr lang="cs-CZ" sz="2800" dirty="0" smtClean="0"/>
              <a:t> </a:t>
            </a:r>
            <a:r>
              <a:rPr lang="pl-PL" sz="2800" dirty="0" smtClean="0"/>
              <a:t>aby </a:t>
            </a:r>
            <a:r>
              <a:rPr lang="pl-PL" sz="2800" dirty="0"/>
              <a:t>jim jejich práva </a:t>
            </a:r>
            <a:r>
              <a:rPr lang="pl-PL" sz="2800" dirty="0" smtClean="0"/>
              <a:t>vrátil. Císař </a:t>
            </a:r>
          </a:p>
          <a:p>
            <a:r>
              <a:rPr lang="pl-PL" sz="2800" dirty="0" smtClean="0"/>
              <a:t>  ale </a:t>
            </a:r>
            <a:r>
              <a:rPr lang="pl-PL" sz="2800" dirty="0"/>
              <a:t>odmítl a </a:t>
            </a:r>
            <a:r>
              <a:rPr lang="pl-PL" sz="2800" dirty="0" smtClean="0"/>
              <a:t>listiny, </a:t>
            </a:r>
            <a:r>
              <a:rPr lang="de-DE" sz="2800" dirty="0" err="1" smtClean="0"/>
              <a:t>kde</a:t>
            </a:r>
            <a:r>
              <a:rPr lang="de-DE" sz="2800" dirty="0" smtClean="0"/>
              <a:t> </a:t>
            </a:r>
            <a:r>
              <a:rPr lang="de-DE" sz="2800" dirty="0" err="1"/>
              <a:t>byla</a:t>
            </a:r>
            <a:r>
              <a:rPr lang="de-DE" sz="2800" dirty="0"/>
              <a:t> </a:t>
            </a:r>
            <a:r>
              <a:rPr lang="de-DE" sz="2800" dirty="0" err="1"/>
              <a:t>práva</a:t>
            </a:r>
            <a:r>
              <a:rPr lang="de-DE" sz="2800" dirty="0"/>
              <a:t> </a:t>
            </a:r>
            <a:r>
              <a:rPr lang="de-DE" sz="2800" dirty="0" err="1" smtClean="0"/>
              <a:t>Chodů</a:t>
            </a:r>
            <a:r>
              <a:rPr lang="cs-CZ" sz="2800" dirty="0" smtClean="0"/>
              <a:t> </a:t>
            </a:r>
            <a:r>
              <a:rPr lang="de-DE" sz="2800" dirty="0" err="1" smtClean="0"/>
              <a:t>zapsána</a:t>
            </a:r>
            <a:r>
              <a:rPr lang="de-DE" sz="2800" dirty="0"/>
              <a:t>, </a:t>
            </a:r>
            <a:r>
              <a:rPr lang="de-DE" sz="2800" dirty="0" err="1" smtClean="0"/>
              <a:t>dal</a:t>
            </a:r>
            <a:r>
              <a:rPr lang="cs-CZ" sz="2800" dirty="0" smtClean="0"/>
              <a:t> zničit.</a:t>
            </a:r>
            <a:endParaRPr lang="de-DE" sz="2800" dirty="0"/>
          </a:p>
        </p:txBody>
      </p:sp>
      <p:sp>
        <p:nvSpPr>
          <p:cNvPr id="7" name="Obdélník 6"/>
          <p:cNvSpPr/>
          <p:nvPr/>
        </p:nvSpPr>
        <p:spPr>
          <a:xfrm>
            <a:off x="-108520" y="4221088"/>
            <a:ext cx="925252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          </a:t>
            </a:r>
            <a:r>
              <a:rPr lang="de-DE" sz="2800" dirty="0" smtClean="0"/>
              <a:t>Na </a:t>
            </a:r>
            <a:r>
              <a:rPr lang="de-DE" sz="2800" dirty="0" err="1" smtClean="0"/>
              <a:t>plzeňském</a:t>
            </a:r>
            <a:r>
              <a:rPr lang="de-DE" sz="2800" dirty="0" smtClean="0"/>
              <a:t> </a:t>
            </a:r>
            <a:r>
              <a:rPr lang="de-DE" sz="2800" dirty="0" err="1" smtClean="0"/>
              <a:t>náměstí</a:t>
            </a:r>
            <a:r>
              <a:rPr lang="de-DE" sz="2800" dirty="0" smtClean="0"/>
              <a:t>,</a:t>
            </a:r>
            <a:r>
              <a:rPr lang="cs-CZ" sz="2800" dirty="0" smtClean="0"/>
              <a:t> </a:t>
            </a:r>
            <a:r>
              <a:rPr lang="de-DE" sz="2800" dirty="0" err="1" smtClean="0"/>
              <a:t>před</a:t>
            </a:r>
            <a:r>
              <a:rPr lang="de-DE" sz="2800" dirty="0" smtClean="0"/>
              <a:t> </a:t>
            </a:r>
            <a:r>
              <a:rPr lang="de-DE" sz="2800" dirty="0" err="1" smtClean="0"/>
              <a:t>zraky</a:t>
            </a:r>
            <a:r>
              <a:rPr lang="de-DE" sz="2800" dirty="0" smtClean="0"/>
              <a:t> </a:t>
            </a:r>
            <a:r>
              <a:rPr lang="de-DE" sz="2800" dirty="0" err="1" smtClean="0"/>
              <a:t>pokořených</a:t>
            </a:r>
            <a:r>
              <a:rPr lang="cs-CZ" sz="2800" dirty="0"/>
              <a:t> </a:t>
            </a:r>
            <a:r>
              <a:rPr lang="de-DE" sz="2800" dirty="0" err="1" smtClean="0"/>
              <a:t>Chodů</a:t>
            </a:r>
            <a:r>
              <a:rPr lang="de-DE" sz="2800" dirty="0" smtClean="0"/>
              <a:t>,</a:t>
            </a:r>
            <a:endParaRPr lang="cs-CZ" sz="2800" dirty="0" smtClean="0"/>
          </a:p>
          <a:p>
            <a:r>
              <a:rPr lang="cs-CZ" sz="2800" dirty="0" smtClean="0"/>
              <a:t>  </a:t>
            </a:r>
            <a:r>
              <a:rPr lang="de-DE" sz="2800" dirty="0" err="1" smtClean="0"/>
              <a:t>zemřel</a:t>
            </a:r>
            <a:r>
              <a:rPr lang="de-DE" sz="2800" dirty="0" smtClean="0"/>
              <a:t> Jan </a:t>
            </a:r>
            <a:r>
              <a:rPr lang="de-DE" sz="2800" dirty="0" err="1" smtClean="0"/>
              <a:t>Kozina</a:t>
            </a:r>
            <a:r>
              <a:rPr lang="cs-CZ" sz="2800" dirty="0"/>
              <a:t> </a:t>
            </a:r>
            <a:r>
              <a:rPr lang="de-DE" sz="2800" dirty="0" smtClean="0"/>
              <a:t>na </a:t>
            </a:r>
            <a:r>
              <a:rPr lang="de-DE" sz="2800" dirty="0" err="1" smtClean="0"/>
              <a:t>šibenici</a:t>
            </a:r>
            <a:r>
              <a:rPr lang="de-DE" sz="2800" dirty="0" smtClean="0"/>
              <a:t>. </a:t>
            </a:r>
            <a:r>
              <a:rPr lang="de-DE" sz="2800" dirty="0" err="1" smtClean="0"/>
              <a:t>Před</a:t>
            </a:r>
            <a:r>
              <a:rPr lang="de-DE" sz="2800" dirty="0" smtClean="0"/>
              <a:t> </a:t>
            </a:r>
            <a:r>
              <a:rPr lang="de-DE" sz="2800" dirty="0" err="1" smtClean="0"/>
              <a:t>smrtí</a:t>
            </a:r>
            <a:r>
              <a:rPr lang="cs-CZ" sz="2800" dirty="0"/>
              <a:t> </a:t>
            </a:r>
            <a:r>
              <a:rPr lang="cs-CZ" sz="2800" dirty="0" smtClean="0"/>
              <a:t>zvolal známou </a:t>
            </a:r>
            <a:r>
              <a:rPr lang="cs-CZ" sz="2800" dirty="0" smtClean="0"/>
              <a:t>větu.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de-DE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5301208"/>
            <a:ext cx="82809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           </a:t>
            </a:r>
            <a:r>
              <a:rPr lang="de-DE" sz="2800" dirty="0" err="1" smtClean="0">
                <a:solidFill>
                  <a:prstClr val="black"/>
                </a:solidFill>
              </a:rPr>
              <a:t>Uprostřed</a:t>
            </a:r>
            <a:r>
              <a:rPr lang="cs-CZ" sz="2800" dirty="0" smtClean="0">
                <a:solidFill>
                  <a:prstClr val="black"/>
                </a:solidFill>
              </a:rPr>
              <a:t>  </a:t>
            </a:r>
            <a:r>
              <a:rPr lang="de-DE" sz="2800" dirty="0" err="1">
                <a:solidFill>
                  <a:prstClr val="black"/>
                </a:solidFill>
              </a:rPr>
              <a:t>radovánek</a:t>
            </a:r>
            <a:r>
              <a:rPr lang="de-DE" sz="2800" dirty="0">
                <a:solidFill>
                  <a:prstClr val="black"/>
                </a:solidFill>
              </a:rPr>
              <a:t> ho</a:t>
            </a:r>
            <a:r>
              <a:rPr lang="cs-CZ" sz="2800" dirty="0">
                <a:solidFill>
                  <a:prstClr val="black"/>
                </a:solidFill>
              </a:rPr>
              <a:t> stihla</a:t>
            </a:r>
            <a:r>
              <a:rPr lang="de-DE" sz="2800" dirty="0">
                <a:solidFill>
                  <a:prstClr val="black"/>
                </a:solidFill>
              </a:rPr>
              <a:t> </a:t>
            </a:r>
            <a:r>
              <a:rPr lang="de-DE" sz="2800" dirty="0" err="1">
                <a:solidFill>
                  <a:prstClr val="black"/>
                </a:solidFill>
              </a:rPr>
              <a:t>smrt</a:t>
            </a:r>
            <a:r>
              <a:rPr lang="cs-CZ" sz="2800" dirty="0">
                <a:solidFill>
                  <a:prstClr val="black"/>
                </a:solidFill>
              </a:rPr>
              <a:t> .</a:t>
            </a:r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5805264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  T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18864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</a:t>
            </a:r>
            <a:r>
              <a:rPr lang="cs-CZ" sz="2800" dirty="0" err="1" smtClean="0"/>
              <a:t>Laminger</a:t>
            </a:r>
            <a:r>
              <a:rPr lang="cs-CZ" sz="2800" dirty="0" smtClean="0"/>
              <a:t> je chtěl jejich letitého práva zbavit.</a:t>
            </a:r>
            <a:endParaRPr lang="de-DE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0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R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-180528" y="836712"/>
            <a:ext cx="827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 A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4077072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 N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0" y="2924944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O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515719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V</a:t>
            </a:r>
            <a:endParaRPr lang="de-DE" sz="4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755576" y="1412776"/>
            <a:ext cx="5904656" cy="4320480"/>
            <a:chOff x="827584" y="2132856"/>
            <a:chExt cx="5904656" cy="2385556"/>
          </a:xfrm>
        </p:grpSpPr>
        <p:sp>
          <p:nvSpPr>
            <p:cNvPr id="4" name="Obdélník 3"/>
            <p:cNvSpPr/>
            <p:nvPr/>
          </p:nvSpPr>
          <p:spPr>
            <a:xfrm>
              <a:off x="971600" y="2132856"/>
              <a:ext cx="576064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de-DE" dirty="0" smtClean="0">
                  <a:hlinkClick r:id="rId2"/>
                </a:rPr>
                <a:t>http://</a:t>
              </a:r>
              <a:r>
                <a:rPr lang="de-DE" dirty="0" smtClean="0">
                  <a:hlinkClick r:id="rId2"/>
                </a:rPr>
                <a:t>free-top.tym.cz/download.php?ds=slepa-mapa-cr</a:t>
              </a:r>
              <a:endParaRPr lang="cs-CZ" smtClean="0"/>
            </a:p>
            <a:p>
              <a:endParaRPr lang="de-DE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971600" y="2420888"/>
              <a:ext cx="4025656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de-DE" dirty="0" smtClean="0">
                  <a:hlinkClick r:id="rId3"/>
                </a:rPr>
                <a:t>http://</a:t>
              </a:r>
              <a:r>
                <a:rPr lang="de-DE" dirty="0" smtClean="0">
                  <a:hlinkClick r:id="rId3"/>
                </a:rPr>
                <a:t>web.quick.cz/chodsko1/kroj.htm</a:t>
              </a:r>
              <a:endParaRPr lang="cs-CZ" dirty="0" smtClean="0"/>
            </a:p>
            <a:p>
              <a:endParaRPr lang="de-DE" dirty="0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971600" y="2780928"/>
              <a:ext cx="367530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dirty="0" smtClean="0">
                  <a:hlinkClick r:id="rId4"/>
                </a:rPr>
                <a:t>http://</a:t>
              </a:r>
              <a:r>
                <a:rPr lang="de-DE" dirty="0" smtClean="0">
                  <a:hlinkClick r:id="rId4"/>
                </a:rPr>
                <a:t>cs.wikipedia.org/wiki/Chodsko</a:t>
              </a:r>
              <a:endParaRPr lang="cs-CZ" dirty="0" smtClean="0"/>
            </a:p>
            <a:p>
              <a:endParaRPr lang="de-DE" dirty="0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827584" y="3284984"/>
              <a:ext cx="38339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   </a:t>
              </a:r>
              <a:r>
                <a:rPr lang="cs-CZ" dirty="0" smtClean="0">
                  <a:hlinkClick r:id="rId4"/>
                </a:rPr>
                <a:t>h</a:t>
              </a:r>
              <a:r>
                <a:rPr lang="de-DE" dirty="0" smtClean="0">
                  <a:hlinkClick r:id="rId4"/>
                </a:rPr>
                <a:t>ttp://</a:t>
              </a:r>
              <a:r>
                <a:rPr lang="de-DE" dirty="0" smtClean="0">
                  <a:hlinkClick r:id="rId4"/>
                </a:rPr>
                <a:t>cs.wikipedia.org/wiki/Chodsko</a:t>
              </a:r>
              <a:endParaRPr lang="cs-CZ" dirty="0" smtClean="0"/>
            </a:p>
            <a:p>
              <a:endParaRPr lang="de-DE" dirty="0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899592" y="3444912"/>
              <a:ext cx="5544616" cy="66276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 smtClean="0"/>
                <a:t>  </a:t>
              </a:r>
              <a:r>
                <a:rPr lang="de-DE" dirty="0" smtClean="0">
                  <a:hlinkClick r:id="rId5"/>
                </a:rPr>
                <a:t>http://upload.wikimedia.org/wikipedia/commons/8/8f/Jan_Vil%C3%ADmek_-_Jan_Sladk%C3%BD_Kozina.jpg</a:t>
              </a:r>
              <a:endParaRPr lang="cs-CZ" dirty="0" smtClean="0"/>
            </a:p>
            <a:p>
              <a:endParaRPr lang="de-DE" dirty="0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899592" y="4149080"/>
              <a:ext cx="576064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de-DE" dirty="0" smtClean="0">
                  <a:hlinkClick r:id="rId6"/>
                </a:rPr>
                <a:t>http://upload.wikimedia.org/wikipedia/commons/e/e1/Ujezd_DO_CZ_Hradek.jpg</a:t>
              </a:r>
              <a:endParaRPr lang="cs-CZ" dirty="0" smtClean="0"/>
            </a:p>
          </p:txBody>
        </p:sp>
      </p:grp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606</TotalTime>
  <Words>889</Words>
  <Application>Microsoft Office PowerPoint</Application>
  <PresentationFormat>Předvádění na obrazovce (4:3)</PresentationFormat>
  <Paragraphs>102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Dum</cp:lastModifiedBy>
  <cp:revision>63</cp:revision>
  <dcterms:created xsi:type="dcterms:W3CDTF">2013-01-12T14:50:22Z</dcterms:created>
  <dcterms:modified xsi:type="dcterms:W3CDTF">2013-05-08T07:23:31Z</dcterms:modified>
</cp:coreProperties>
</file>