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480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324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352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365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961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763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88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304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585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640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695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4DC706-AF17-40C3-999F-D34B3C7F026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9E6A4-659A-429B-B017-3E1E9A76B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117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87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3" y="2492896"/>
            <a:ext cx="2300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Mgr.Martina</a:t>
            </a:r>
            <a:r>
              <a:rPr lang="cs-CZ" b="1" dirty="0" smtClean="0"/>
              <a:t> </a:t>
            </a:r>
            <a:r>
              <a:rPr lang="cs-CZ" b="1" dirty="0" err="1" smtClean="0"/>
              <a:t>Dundová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72004" y="3613921"/>
            <a:ext cx="1482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Kostra a svaly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59366" y="4221088"/>
            <a:ext cx="608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pátý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13973" y="4756502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24.1.2013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1916" y="5373216"/>
            <a:ext cx="1815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Druhy </a:t>
            </a:r>
            <a:r>
              <a:rPr lang="cs-CZ" b="1" dirty="0" err="1" smtClean="0"/>
              <a:t>kostí,svalů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1122" y="5936104"/>
            <a:ext cx="61839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Stručné seznámení s kostrou člověka a druhy </a:t>
            </a:r>
            <a:r>
              <a:rPr lang="cs-CZ" b="1" dirty="0" err="1" smtClean="0"/>
              <a:t>svalů,odpovídání</a:t>
            </a:r>
            <a:r>
              <a:rPr lang="cs-CZ" b="1" dirty="0" smtClean="0"/>
              <a:t>,</a:t>
            </a:r>
          </a:p>
          <a:p>
            <a:r>
              <a:rPr lang="cs-CZ" b="1" dirty="0" smtClean="0"/>
              <a:t>řešení tajenky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65153" y="2984148"/>
            <a:ext cx="3753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VY_32_INOVACE_4C_16_Přírodověda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07034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u="sng" dirty="0" smtClean="0"/>
              <a:t>ČLOVĚK-kostra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dirty="0" smtClean="0"/>
              <a:t>Kostra-</a:t>
            </a:r>
            <a:r>
              <a:rPr lang="cs-CZ" sz="2400" dirty="0" smtClean="0"/>
              <a:t>to je </a:t>
            </a:r>
            <a:r>
              <a:rPr lang="cs-CZ" sz="2400" b="1" u="sng" dirty="0" smtClean="0"/>
              <a:t>206 kostí </a:t>
            </a:r>
            <a:r>
              <a:rPr lang="cs-CZ" sz="2400" dirty="0" smtClean="0"/>
              <a:t>v těle </a:t>
            </a:r>
            <a:r>
              <a:rPr lang="cs-CZ" sz="2400" b="1" u="sng" dirty="0" smtClean="0"/>
              <a:t>dospělého</a:t>
            </a:r>
            <a:r>
              <a:rPr lang="cs-CZ" sz="2400" dirty="0" smtClean="0"/>
              <a:t> člověka.</a:t>
            </a: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 těle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novorozeného dítěte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je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350 </a:t>
            </a:r>
            <a:r>
              <a:rPr lang="cs-CZ" sz="2400" b="1" u="sng" dirty="0" err="1" smtClean="0">
                <a:solidFill>
                  <a:schemeClr val="accent2">
                    <a:lumMod val="75000"/>
                  </a:schemeClr>
                </a:solidFill>
              </a:rPr>
              <a:t>kostí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,některé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z nich později srůstají.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LEBKA- dělí se na dvě části – MOZKOVOU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            - OBLIČEJOVOU 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PÁTEŘ- je hlavní opora a osa těla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- skládá se ze 33-34 obratlů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KLOUBY- bez kloubů by se člověk nemohl pohybovat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</a:t>
            </a:r>
            <a:r>
              <a:rPr lang="cs-CZ" sz="2400" dirty="0" smtClean="0">
                <a:solidFill>
                  <a:srgbClr val="FF0000"/>
                </a:solidFill>
              </a:rPr>
              <a:t>- kloub je pohyblivé spojení dvou nebo více kostí</a:t>
            </a:r>
            <a:r>
              <a:rPr lang="cs-CZ" sz="2400" dirty="0" smtClean="0">
                <a:solidFill>
                  <a:srgbClr val="00B050"/>
                </a:solidFill>
              </a:rPr>
              <a:t>   </a:t>
            </a:r>
          </a:p>
          <a:p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31" name="Picture 7" descr="C:\Users\Dundovi\AppData\Local\Microsoft\Windows\Temporary Internet Files\Content.IE5\YKGS1UE3\MC900014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24944"/>
            <a:ext cx="108012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009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b="1" u="sng" dirty="0" smtClean="0"/>
              <a:t>Kostra</a:t>
            </a:r>
            <a:endParaRPr lang="cs-CZ" sz="2400" b="1" u="sng" dirty="0"/>
          </a:p>
        </p:txBody>
      </p:sp>
      <p:pic>
        <p:nvPicPr>
          <p:cNvPr id="2050" name="Picture 2" descr="C:\Users\Dundovi\AppData\Local\Microsoft\Windows\Temporary Internet Files\Content.IE5\KRG9AUDF\MC90039820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3888432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980728"/>
            <a:ext cx="2701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lebka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771800" y="1165394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55776" y="2051556"/>
            <a:ext cx="3453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hrudní kost</a:t>
            </a:r>
            <a:endParaRPr lang="cs-CZ" dirty="0"/>
          </a:p>
        </p:txBody>
      </p:sp>
      <p:cxnSp>
        <p:nvCxnSpPr>
          <p:cNvPr id="14" name="Přímá spojnice 13"/>
          <p:cNvCxnSpPr>
            <a:stCxn id="12" idx="1"/>
          </p:cNvCxnSpPr>
          <p:nvPr/>
        </p:nvCxnSpPr>
        <p:spPr>
          <a:xfrm>
            <a:off x="2555776" y="2236222"/>
            <a:ext cx="1994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559177" y="1516142"/>
            <a:ext cx="3783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krční páteř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2555776" y="1700808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559178" y="2915652"/>
            <a:ext cx="3648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bederní páteř</a:t>
            </a:r>
            <a:endParaRPr lang="cs-CZ" dirty="0"/>
          </a:p>
        </p:txBody>
      </p:sp>
      <p:cxnSp>
        <p:nvCxnSpPr>
          <p:cNvPr id="27" name="Přímá spojnice 26"/>
          <p:cNvCxnSpPr>
            <a:stCxn id="25" idx="1"/>
          </p:cNvCxnSpPr>
          <p:nvPr/>
        </p:nvCxnSpPr>
        <p:spPr>
          <a:xfrm>
            <a:off x="2559178" y="3100318"/>
            <a:ext cx="19911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" name="TextovéPole 2047"/>
          <p:cNvSpPr txBox="1"/>
          <p:nvPr/>
        </p:nvSpPr>
        <p:spPr>
          <a:xfrm>
            <a:off x="3032433" y="3352965"/>
            <a:ext cx="2701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pánev</a:t>
            </a:r>
            <a:endParaRPr lang="cs-CZ" dirty="0"/>
          </a:p>
        </p:txBody>
      </p:sp>
      <p:cxnSp>
        <p:nvCxnSpPr>
          <p:cNvPr id="2051" name="Přímá spojnice 2050"/>
          <p:cNvCxnSpPr/>
          <p:nvPr/>
        </p:nvCxnSpPr>
        <p:spPr>
          <a:xfrm>
            <a:off x="2771800" y="359003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6" name="TextovéPole 2055"/>
          <p:cNvSpPr txBox="1"/>
          <p:nvPr/>
        </p:nvSpPr>
        <p:spPr>
          <a:xfrm>
            <a:off x="3032434" y="2492896"/>
            <a:ext cx="4094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pažní kost</a:t>
            </a:r>
            <a:endParaRPr lang="cs-CZ" dirty="0"/>
          </a:p>
        </p:txBody>
      </p:sp>
      <p:cxnSp>
        <p:nvCxnSpPr>
          <p:cNvPr id="2058" name="Přímá spojnice 2057"/>
          <p:cNvCxnSpPr>
            <a:stCxn id="2056" idx="1"/>
          </p:cNvCxnSpPr>
          <p:nvPr/>
        </p:nvCxnSpPr>
        <p:spPr>
          <a:xfrm>
            <a:off x="3032434" y="2677562"/>
            <a:ext cx="29764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2" name="TextovéPole 2061"/>
          <p:cNvSpPr txBox="1"/>
          <p:nvPr/>
        </p:nvSpPr>
        <p:spPr>
          <a:xfrm>
            <a:off x="3232354" y="3168299"/>
            <a:ext cx="5640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loketní a vřetenní kost</a:t>
            </a:r>
            <a:endParaRPr lang="cs-CZ" dirty="0"/>
          </a:p>
        </p:txBody>
      </p:sp>
      <p:cxnSp>
        <p:nvCxnSpPr>
          <p:cNvPr id="2064" name="Přímá spojnice 2063"/>
          <p:cNvCxnSpPr/>
          <p:nvPr/>
        </p:nvCxnSpPr>
        <p:spPr>
          <a:xfrm>
            <a:off x="3032434" y="3352965"/>
            <a:ext cx="34837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2069"/>
          <p:cNvCxnSpPr/>
          <p:nvPr/>
        </p:nvCxnSpPr>
        <p:spPr>
          <a:xfrm>
            <a:off x="3131840" y="3284984"/>
            <a:ext cx="1150476" cy="679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3" name="TextovéPole 2072"/>
          <p:cNvSpPr txBox="1"/>
          <p:nvPr/>
        </p:nvSpPr>
        <p:spPr>
          <a:xfrm>
            <a:off x="3232354" y="3797095"/>
            <a:ext cx="2242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články prstů</a:t>
            </a:r>
            <a:endParaRPr lang="cs-CZ" dirty="0"/>
          </a:p>
        </p:txBody>
      </p:sp>
      <p:cxnSp>
        <p:nvCxnSpPr>
          <p:cNvPr id="2075" name="Přímá spojnice 2074"/>
          <p:cNvCxnSpPr>
            <a:stCxn id="2073" idx="1"/>
          </p:cNvCxnSpPr>
          <p:nvPr/>
        </p:nvCxnSpPr>
        <p:spPr>
          <a:xfrm>
            <a:off x="3232354" y="3981761"/>
            <a:ext cx="8355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8" name="TextovéPole 2077"/>
          <p:cNvSpPr txBox="1"/>
          <p:nvPr/>
        </p:nvSpPr>
        <p:spPr>
          <a:xfrm>
            <a:off x="2915816" y="4166427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stehenní kost</a:t>
            </a:r>
            <a:endParaRPr lang="cs-CZ" dirty="0"/>
          </a:p>
        </p:txBody>
      </p:sp>
      <p:cxnSp>
        <p:nvCxnSpPr>
          <p:cNvPr id="2080" name="Přímá spojnice 2079"/>
          <p:cNvCxnSpPr/>
          <p:nvPr/>
        </p:nvCxnSpPr>
        <p:spPr>
          <a:xfrm>
            <a:off x="2771800" y="4351093"/>
            <a:ext cx="25935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4" name="TextovéPole 2083"/>
          <p:cNvSpPr txBox="1"/>
          <p:nvPr/>
        </p:nvSpPr>
        <p:spPr>
          <a:xfrm>
            <a:off x="3387328" y="5296562"/>
            <a:ext cx="552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lýtková a holenní kost</a:t>
            </a:r>
            <a:endParaRPr lang="cs-CZ" dirty="0"/>
          </a:p>
        </p:txBody>
      </p:sp>
      <p:cxnSp>
        <p:nvCxnSpPr>
          <p:cNvPr id="2086" name="Přímá spojnice 2085"/>
          <p:cNvCxnSpPr/>
          <p:nvPr/>
        </p:nvCxnSpPr>
        <p:spPr>
          <a:xfrm>
            <a:off x="2771800" y="5445224"/>
            <a:ext cx="3571017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1" name="Přímá spojnice 2090"/>
          <p:cNvCxnSpPr/>
          <p:nvPr/>
        </p:nvCxnSpPr>
        <p:spPr>
          <a:xfrm flipH="1">
            <a:off x="2559178" y="5445224"/>
            <a:ext cx="172313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0132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Svaly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Abychom se usmáli, musíme použít 17 </a:t>
            </a:r>
            <a:r>
              <a:rPr lang="cs-CZ" sz="2400" dirty="0" err="1" smtClean="0">
                <a:solidFill>
                  <a:srgbClr val="00B050"/>
                </a:solidFill>
              </a:rPr>
              <a:t>svalů,když</a:t>
            </a:r>
            <a:r>
              <a:rPr lang="cs-CZ" sz="2400" dirty="0" smtClean="0">
                <a:solidFill>
                  <a:srgbClr val="00B050"/>
                </a:solidFill>
              </a:rPr>
              <a:t> se mračíme použijeme jich více než 40!!!</a:t>
            </a:r>
          </a:p>
          <a:p>
            <a:pPr marL="0" indent="0">
              <a:buNone/>
            </a:pPr>
            <a:r>
              <a:rPr lang="cs-CZ" sz="2400" dirty="0" smtClean="0"/>
              <a:t>V našem těle jsou 3 druhy svalů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-kosterní svaly vědomě ovládáme</a:t>
            </a:r>
          </a:p>
          <a:p>
            <a:pPr marL="0" indent="0">
              <a:buNone/>
            </a:pPr>
            <a:r>
              <a:rPr lang="cs-CZ" sz="2400" dirty="0" smtClean="0"/>
              <a:t>-hladké svaly pomáhají průchodu potravy </a:t>
            </a:r>
          </a:p>
          <a:p>
            <a:pPr marL="0" indent="0">
              <a:buNone/>
            </a:pPr>
            <a:r>
              <a:rPr lang="cs-CZ" sz="2400" dirty="0" smtClean="0"/>
              <a:t>-srdce je zvláštní sval ,který se neustále stahuje a uvolňuje bez našeho úsilí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572000" y="270892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2000" y="2708920"/>
            <a:ext cx="1008112" cy="271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72000" y="2708920"/>
            <a:ext cx="100811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652120" y="2518592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osterní</a:t>
            </a:r>
          </a:p>
          <a:p>
            <a:r>
              <a:rPr lang="cs-CZ" dirty="0"/>
              <a:t>h</a:t>
            </a:r>
            <a:r>
              <a:rPr lang="cs-CZ" dirty="0" smtClean="0"/>
              <a:t>ladké</a:t>
            </a:r>
          </a:p>
          <a:p>
            <a:r>
              <a:rPr lang="cs-CZ" dirty="0" smtClean="0"/>
              <a:t>srdeční</a:t>
            </a:r>
            <a:endParaRPr lang="cs-CZ" dirty="0"/>
          </a:p>
        </p:txBody>
      </p:sp>
      <p:pic>
        <p:nvPicPr>
          <p:cNvPr id="3075" name="Picture 3" descr="C:\Users\Dundovi\AppData\Local\Microsoft\Windows\Temporary Internet Files\Content.IE5\XWAA6Q4S\MP9003211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350" y="5157192"/>
            <a:ext cx="101651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undovi\AppData\Local\Microsoft\Windows\Temporary Internet Files\Content.IE5\UOU2JUBL\MP9004388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324" y="3140968"/>
            <a:ext cx="192114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54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Odpovídej na otázky a vylušti odpověď na otázku: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                                                                                       </a:t>
            </a:r>
            <a:r>
              <a:rPr lang="cs-CZ" sz="2000" b="1" i="1" u="sng" dirty="0" smtClean="0"/>
              <a:t>ano / ne</a:t>
            </a:r>
            <a:endParaRPr lang="cs-CZ" sz="2000" b="1" i="1" u="sng" dirty="0"/>
          </a:p>
          <a:p>
            <a:r>
              <a:rPr lang="cs-CZ" sz="2000" dirty="0" smtClean="0">
                <a:solidFill>
                  <a:srgbClr val="0070C0"/>
                </a:solidFill>
              </a:rPr>
              <a:t>1.Největší sval v těle je hýžďový.                               J    /   M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2.Ze svalů vyrůstají vlasy a nehty.                             O   /   A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3.Svaly se upínají ke kostem.                                      Z   /   L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4.Svaly jsou spojeny klouby.                                       I    /    Y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5.Nejvzácnější sval je srdce.                                        K   /   T 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KTERÝ SVAL JE </a:t>
            </a:r>
            <a:r>
              <a:rPr lang="cs-CZ" b="1" smtClean="0">
                <a:solidFill>
                  <a:srgbClr val="FF0000"/>
                </a:solidFill>
              </a:rPr>
              <a:t>NEJPOHYBLIVĚJŠÍ?  </a:t>
            </a:r>
            <a:r>
              <a:rPr lang="cs-CZ" b="1" dirty="0" smtClean="0">
                <a:solidFill>
                  <a:srgbClr val="FF0000"/>
                </a:solidFill>
              </a:rPr>
              <a:t>.  .  .  .  .</a:t>
            </a:r>
          </a:p>
        </p:txBody>
      </p:sp>
    </p:spTree>
    <p:extLst>
      <p:ext uri="{BB962C8B-B14F-4D97-AF65-F5344CB8AC3E}">
        <p14:creationId xmlns:p14="http://schemas.microsoft.com/office/powerpoint/2010/main" val="3326169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/>
              <a:t>z</a:t>
            </a:r>
            <a:r>
              <a:rPr lang="cs-CZ" dirty="0" smtClean="0"/>
              <a:t>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Otevřená galerie MS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89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250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ČLOVĚK-kostra</vt:lpstr>
      <vt:lpstr>Kostra</vt:lpstr>
      <vt:lpstr>Svaly</vt:lpstr>
      <vt:lpstr>Odpovídej na otázky a vylušti odpověď na otázku: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Dundovi</cp:lastModifiedBy>
  <cp:revision>12</cp:revision>
  <dcterms:created xsi:type="dcterms:W3CDTF">2013-01-24T14:38:50Z</dcterms:created>
  <dcterms:modified xsi:type="dcterms:W3CDTF">2013-04-03T12:30:58Z</dcterms:modified>
</cp:coreProperties>
</file>