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9" d="100"/>
          <a:sy n="89" d="100"/>
        </p:scale>
        <p:origin x="-846" y="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25721-128E-4C7E-879E-9389904ACFBD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FA7B4-2C27-4747-8F57-0C1640DA78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30332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25721-128E-4C7E-879E-9389904ACFBD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FA7B4-2C27-4747-8F57-0C1640DA78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30369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25721-128E-4C7E-879E-9389904ACFBD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FA7B4-2C27-4747-8F57-0C1640DA78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96821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25721-128E-4C7E-879E-9389904ACFBD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FA7B4-2C27-4747-8F57-0C1640DA78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04271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25721-128E-4C7E-879E-9389904ACFBD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FA7B4-2C27-4747-8F57-0C1640DA78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22299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25721-128E-4C7E-879E-9389904ACFBD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FA7B4-2C27-4747-8F57-0C1640DA78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052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25721-128E-4C7E-879E-9389904ACFBD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FA7B4-2C27-4747-8F57-0C1640DA78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9932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25721-128E-4C7E-879E-9389904ACFBD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FA7B4-2C27-4747-8F57-0C1640DA78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13760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25721-128E-4C7E-879E-9389904ACFBD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FA7B4-2C27-4747-8F57-0C1640DA78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2754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25721-128E-4C7E-879E-9389904ACFBD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FA7B4-2C27-4747-8F57-0C1640DA78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685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25721-128E-4C7E-879E-9389904ACFBD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FA7B4-2C27-4747-8F57-0C1640DA78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06071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725721-128E-4C7E-879E-9389904ACFBD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1FA7B4-2C27-4747-8F57-0C1640DA78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2824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wmf"/><Relationship Id="rId18" Type="http://schemas.openxmlformats.org/officeDocument/2006/relationships/image" Target="../media/image21.jpeg"/><Relationship Id="rId3" Type="http://schemas.openxmlformats.org/officeDocument/2006/relationships/image" Target="../media/image6.png"/><Relationship Id="rId7" Type="http://schemas.openxmlformats.org/officeDocument/2006/relationships/image" Target="../media/image10.wmf"/><Relationship Id="rId12" Type="http://schemas.openxmlformats.org/officeDocument/2006/relationships/image" Target="../media/image15.jpeg"/><Relationship Id="rId17" Type="http://schemas.openxmlformats.org/officeDocument/2006/relationships/image" Target="../media/image20.wmf"/><Relationship Id="rId2" Type="http://schemas.openxmlformats.org/officeDocument/2006/relationships/image" Target="../media/image5.wmf"/><Relationship Id="rId16" Type="http://schemas.openxmlformats.org/officeDocument/2006/relationships/image" Target="../media/image19.jpeg"/><Relationship Id="rId20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11" Type="http://schemas.openxmlformats.org/officeDocument/2006/relationships/image" Target="../media/image14.wmf"/><Relationship Id="rId5" Type="http://schemas.openxmlformats.org/officeDocument/2006/relationships/image" Target="../media/image8.wmf"/><Relationship Id="rId15" Type="http://schemas.openxmlformats.org/officeDocument/2006/relationships/image" Target="../media/image18.jpeg"/><Relationship Id="rId10" Type="http://schemas.openxmlformats.org/officeDocument/2006/relationships/image" Target="../media/image13.wmf"/><Relationship Id="rId19" Type="http://schemas.openxmlformats.org/officeDocument/2006/relationships/image" Target="../media/image22.wmf"/><Relationship Id="rId4" Type="http://schemas.openxmlformats.org/officeDocument/2006/relationships/image" Target="../media/image7.jpeg"/><Relationship Id="rId9" Type="http://schemas.openxmlformats.org/officeDocument/2006/relationships/image" Target="../media/image12.png"/><Relationship Id="rId14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0720"/>
            <a:ext cx="9143999" cy="6868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619672" y="2564904"/>
            <a:ext cx="23003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Mgr.Martina</a:t>
            </a:r>
            <a:r>
              <a:rPr lang="cs-CZ" b="1" dirty="0" smtClean="0"/>
              <a:t> </a:t>
            </a:r>
            <a:r>
              <a:rPr lang="cs-CZ" b="1" dirty="0" err="1" smtClean="0"/>
              <a:t>Dundová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15816" y="3100318"/>
            <a:ext cx="37539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VY_32_INOVACE_4C_17_Přírodověda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1679" y="4271467"/>
            <a:ext cx="6089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pátý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67744" y="3717032"/>
            <a:ext cx="16790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Trávicí soustava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56364" y="5517232"/>
            <a:ext cx="3450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/>
              <a:t>Části trávicí s</a:t>
            </a:r>
            <a:r>
              <a:rPr lang="cs-CZ" b="1" dirty="0" smtClean="0"/>
              <a:t>.,</a:t>
            </a:r>
            <a:r>
              <a:rPr lang="cs-CZ" b="1" dirty="0" err="1" smtClean="0"/>
              <a:t>zuby,druhy</a:t>
            </a:r>
            <a:r>
              <a:rPr lang="cs-CZ" b="1" dirty="0" smtClean="0"/>
              <a:t> potravin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42932" y="6021288"/>
            <a:ext cx="53437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Seznámení s </a:t>
            </a:r>
            <a:r>
              <a:rPr lang="cs-CZ" b="1" dirty="0" err="1" smtClean="0"/>
              <a:t>učivem,odpovídání</a:t>
            </a:r>
            <a:r>
              <a:rPr lang="cs-CZ" b="1" dirty="0" smtClean="0"/>
              <a:t> na </a:t>
            </a:r>
            <a:r>
              <a:rPr lang="cs-CZ" b="1" dirty="0" err="1" smtClean="0"/>
              <a:t>otázky,srovnávání</a:t>
            </a:r>
            <a:r>
              <a:rPr lang="cs-CZ" b="1" dirty="0" smtClean="0"/>
              <a:t>,</a:t>
            </a:r>
          </a:p>
          <a:p>
            <a:r>
              <a:rPr lang="cs-CZ" b="1" dirty="0" smtClean="0"/>
              <a:t>vybírání správných obrázků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35413" y="4828510"/>
            <a:ext cx="1002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4.2.2013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7351613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/>
              <a:t>Člověk</a:t>
            </a:r>
            <a:endParaRPr lang="cs-CZ" sz="24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7"/>
            <a:ext cx="8229600" cy="5805264"/>
          </a:xfrm>
        </p:spPr>
        <p:txBody>
          <a:bodyPr>
            <a:normAutofit/>
          </a:bodyPr>
          <a:lstStyle/>
          <a:p>
            <a:r>
              <a:rPr lang="cs-CZ" sz="2400" b="1" i="1" u="sng" dirty="0" smtClean="0"/>
              <a:t>Trávicí soustava</a:t>
            </a:r>
          </a:p>
          <a:p>
            <a:endParaRPr lang="cs-CZ" sz="2400" b="1" i="1" u="sng" dirty="0" smtClean="0"/>
          </a:p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Soustava trávicích orgánů začíná ústní dutinou a končí konečníkem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. Je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dlouhá přes </a:t>
            </a:r>
            <a:r>
              <a:rPr lang="cs-CZ" sz="2400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12 metrů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!</a:t>
            </a:r>
          </a:p>
          <a:p>
            <a:endParaRPr lang="cs-CZ" sz="2400" dirty="0" smtClean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orgány umožňující zpracování potravy se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souhrnně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nazývá trávicí soustava</a:t>
            </a:r>
          </a:p>
          <a:p>
            <a:endParaRPr lang="cs-CZ" sz="2400" dirty="0" smtClean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buňky, ze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kterých se skládá náš organismus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, potřebují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ke svému životu energii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, kterou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získávají z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u="sng" dirty="0" smtClean="0">
                <a:solidFill>
                  <a:schemeClr val="accent2">
                    <a:lumMod val="75000"/>
                  </a:schemeClr>
                </a:solidFill>
              </a:rPr>
              <a:t>potravy</a:t>
            </a:r>
          </a:p>
          <a:p>
            <a:pPr marL="914400" lvl="2" indent="0">
              <a:buNone/>
            </a:pPr>
            <a:endParaRPr lang="cs-CZ" sz="1600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potrava </a:t>
            </a:r>
            <a:r>
              <a:rPr lang="cs-CZ" sz="2400" dirty="0" smtClean="0">
                <a:solidFill>
                  <a:srgbClr val="00B050"/>
                </a:solidFill>
              </a:rPr>
              <a:t>se zpracovává průměrně 12-24 hodin</a:t>
            </a:r>
          </a:p>
          <a:p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08446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/>
              <a:t>Zuby</a:t>
            </a:r>
            <a:endParaRPr lang="cs-CZ" sz="3200" u="sng" dirty="0"/>
          </a:p>
        </p:txBody>
      </p:sp>
      <p:pic>
        <p:nvPicPr>
          <p:cNvPr id="1026" name="Picture 2" descr="C:\Users\Dundovi\AppData\Local\Microsoft\Windows\Temporary Internet Files\Content.IE5\Q6NS6LLA\MC900428061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60648"/>
            <a:ext cx="1578868" cy="1336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undovi\AppData\Local\Microsoft\Windows\Temporary Internet Files\Content.IE5\47EGA0UN\MC9001519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88839"/>
            <a:ext cx="864096" cy="1262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75656" y="2051063"/>
            <a:ext cx="6370718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Dospělý člověk má 32 zubů-řezáky</a:t>
            </a:r>
            <a:r>
              <a:rPr lang="cs-CZ" dirty="0" smtClean="0"/>
              <a:t>, špičáky, přední </a:t>
            </a:r>
            <a:r>
              <a:rPr lang="cs-CZ" dirty="0" smtClean="0"/>
              <a:t>a zadní stoličky.</a:t>
            </a:r>
          </a:p>
          <a:p>
            <a:endParaRPr lang="cs-CZ" dirty="0"/>
          </a:p>
          <a:p>
            <a:r>
              <a:rPr lang="cs-CZ" dirty="0" smtClean="0"/>
              <a:t>Rozkousané jídlo se </a:t>
            </a:r>
            <a:r>
              <a:rPr lang="cs-CZ" b="1" i="1" dirty="0" smtClean="0"/>
              <a:t>z ústní dutiny </a:t>
            </a:r>
          </a:p>
          <a:p>
            <a:endParaRPr lang="cs-CZ" b="1" i="1" dirty="0"/>
          </a:p>
          <a:p>
            <a:r>
              <a:rPr lang="cs-CZ" dirty="0" smtClean="0"/>
              <a:t>dostává přes </a:t>
            </a:r>
            <a:r>
              <a:rPr lang="cs-CZ" b="1" i="1" dirty="0" smtClean="0"/>
              <a:t>hltan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dirty="0" smtClean="0"/>
              <a:t>do </a:t>
            </a:r>
            <a:r>
              <a:rPr lang="cs-CZ" b="1" i="1" dirty="0" smtClean="0"/>
              <a:t>jícnu,</a:t>
            </a:r>
          </a:p>
          <a:p>
            <a:endParaRPr lang="cs-CZ" b="1" i="1" dirty="0"/>
          </a:p>
          <a:p>
            <a:r>
              <a:rPr lang="cs-CZ" dirty="0" smtClean="0"/>
              <a:t>dále do </a:t>
            </a:r>
            <a:r>
              <a:rPr lang="cs-CZ" b="1" i="1" dirty="0" smtClean="0"/>
              <a:t>žaludku</a:t>
            </a:r>
          </a:p>
          <a:p>
            <a:endParaRPr lang="cs-CZ" dirty="0" smtClean="0"/>
          </a:p>
          <a:p>
            <a:r>
              <a:rPr lang="cs-CZ" dirty="0"/>
              <a:t>a</a:t>
            </a:r>
            <a:r>
              <a:rPr lang="cs-CZ" dirty="0" smtClean="0"/>
              <a:t> pokračuje </a:t>
            </a:r>
            <a:r>
              <a:rPr lang="cs-CZ" b="1" i="1" dirty="0" smtClean="0"/>
              <a:t>do tenkého střeva</a:t>
            </a:r>
            <a:r>
              <a:rPr lang="cs-CZ" dirty="0" smtClean="0"/>
              <a:t>,</a:t>
            </a:r>
          </a:p>
          <a:p>
            <a:endParaRPr lang="cs-CZ" dirty="0" smtClean="0"/>
          </a:p>
          <a:p>
            <a:r>
              <a:rPr lang="cs-CZ" b="1" i="1" dirty="0" smtClean="0"/>
              <a:t>tlustého střeva </a:t>
            </a:r>
          </a:p>
          <a:p>
            <a:endParaRPr lang="cs-CZ" dirty="0" smtClean="0"/>
          </a:p>
          <a:p>
            <a:r>
              <a:rPr lang="cs-CZ" b="1" i="1" dirty="0" smtClean="0"/>
              <a:t>a konečníkem </a:t>
            </a:r>
            <a:r>
              <a:rPr lang="cs-CZ" dirty="0" smtClean="0"/>
              <a:t>z těla ven.</a:t>
            </a:r>
            <a:endParaRPr lang="cs-CZ" dirty="0"/>
          </a:p>
        </p:txBody>
      </p:sp>
      <p:pic>
        <p:nvPicPr>
          <p:cNvPr id="1029" name="Picture 5" descr="C:\Users\Dundovi\AppData\Local\Microsoft\Windows\Temporary Internet Files\Content.IE5\KRG9AUDF\MP90044849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852936"/>
            <a:ext cx="3059832" cy="2302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01496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Zkus seřadit orgány trávicí soustavy ,jak jdou po sobě:</a:t>
            </a:r>
            <a:br>
              <a:rPr lang="cs-CZ" sz="2400" dirty="0" smtClean="0"/>
            </a:br>
            <a:r>
              <a:rPr lang="cs-CZ" sz="2400" u="sng" dirty="0" smtClean="0"/>
              <a:t>Co do trávicí soustavy nepatří?</a:t>
            </a:r>
            <a:endParaRPr lang="cs-CZ" sz="2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</a:t>
            </a:r>
            <a:r>
              <a:rPr lang="cs-CZ" dirty="0" smtClean="0"/>
              <a:t>aludek               mozek                      hrtan</a:t>
            </a:r>
          </a:p>
          <a:p>
            <a:endParaRPr lang="cs-CZ" dirty="0"/>
          </a:p>
          <a:p>
            <a:r>
              <a:rPr lang="cs-CZ" dirty="0" smtClean="0"/>
              <a:t> kostra                 ústa                            hltan</a:t>
            </a:r>
          </a:p>
          <a:p>
            <a:endParaRPr lang="cs-CZ" dirty="0"/>
          </a:p>
          <a:p>
            <a:r>
              <a:rPr lang="cs-CZ" dirty="0"/>
              <a:t>t</a:t>
            </a:r>
            <a:r>
              <a:rPr lang="cs-CZ" dirty="0" smtClean="0"/>
              <a:t>lusté střevo        jícen                        konečník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tenké střevo        nervy                       oko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64898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>
            <a:normAutofit/>
          </a:bodyPr>
          <a:lstStyle/>
          <a:p>
            <a:r>
              <a:rPr lang="cs-CZ" sz="3200" b="1" u="sng" dirty="0" smtClean="0"/>
              <a:t>Zdravé potraviny!!!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r>
              <a:rPr lang="cs-CZ" sz="2400" dirty="0" smtClean="0"/>
              <a:t>Zeleně označ potraviny</a:t>
            </a:r>
            <a:r>
              <a:rPr lang="cs-CZ" sz="2400" dirty="0" smtClean="0"/>
              <a:t>, které </a:t>
            </a:r>
            <a:r>
              <a:rPr lang="cs-CZ" sz="2400" dirty="0" smtClean="0"/>
              <a:t>by neměly v našem jídelníčku chybět</a:t>
            </a:r>
            <a:r>
              <a:rPr lang="cs-CZ" sz="2400" dirty="0" smtClean="0"/>
              <a:t>, červeně </a:t>
            </a:r>
            <a:r>
              <a:rPr lang="cs-CZ" sz="2400" dirty="0" smtClean="0"/>
              <a:t>označ </a:t>
            </a:r>
            <a:r>
              <a:rPr lang="cs-CZ" sz="2400" dirty="0" smtClean="0"/>
              <a:t>potraviny, které </a:t>
            </a:r>
            <a:r>
              <a:rPr lang="cs-CZ" sz="2400" dirty="0" smtClean="0"/>
              <a:t>bychom měli konzumovat </a:t>
            </a:r>
            <a:r>
              <a:rPr lang="cs-CZ" sz="2400" dirty="0" smtClean="0"/>
              <a:t>výjimečně</a:t>
            </a:r>
            <a:r>
              <a:rPr lang="cs-CZ" sz="2400" dirty="0" smtClean="0"/>
              <a:t>!!!</a:t>
            </a:r>
            <a:endParaRPr lang="cs-CZ" sz="2400" dirty="0"/>
          </a:p>
        </p:txBody>
      </p:sp>
      <p:pic>
        <p:nvPicPr>
          <p:cNvPr id="2050" name="Picture 2" descr="C:\Users\Dundovi\AppData\Local\Microsoft\Windows\Temporary Internet Files\Content.IE5\1K03EX9L\MC9002333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270" y="3483854"/>
            <a:ext cx="1180723" cy="857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undovi\AppData\Local\Microsoft\Windows\Temporary Internet Files\Content.IE5\UOU2JUBL\MC90044177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200" y="5953923"/>
            <a:ext cx="731701" cy="731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undovi\AppData\Local\Microsoft\Windows\Temporary Internet Files\Content.IE5\1K03EX9L\MP90022771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270" y="2421162"/>
            <a:ext cx="1282021" cy="850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undovi\AppData\Local\Microsoft\Windows\Temporary Internet Files\Content.IE5\YKGS1UE3\MC90044187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1809" y="3645024"/>
            <a:ext cx="1094785" cy="1060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Dundovi\AppData\Local\Microsoft\Windows\Temporary Internet Files\Content.IE5\47EGA0UN\MC90041190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547" y="5132648"/>
            <a:ext cx="1295865" cy="1187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Dundovi\AppData\Local\Microsoft\Windows\Temporary Internet Files\Content.IE5\Q6NS6LLA\MC9004418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1264" y="2288177"/>
            <a:ext cx="1181373" cy="944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Dundovi\AppData\Local\Microsoft\Windows\Temporary Internet Files\Content.IE5\KRG9AUDF\MC900441779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1743" y="5445676"/>
            <a:ext cx="1115280" cy="1115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Dundovi\AppData\Local\Microsoft\Windows\Temporary Internet Files\Content.IE5\XWAA6Q4S\MC90044175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1809" y="2241388"/>
            <a:ext cx="115212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Dundovi\AppData\Local\Microsoft\Windows\Temporary Internet Files\Content.IE5\Q6NS6LLA\MC90044182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207384"/>
            <a:ext cx="1287659" cy="882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Dundovi\AppData\Local\Microsoft\Windows\Temporary Internet Files\Content.IE5\KRG9AUDF\MC90041243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4317" y="3255798"/>
            <a:ext cx="1258304" cy="1064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Dundovi\AppData\Local\Microsoft\Windows\Temporary Internet Files\Content.IE5\47EGA0UN\MP900422808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6985" y="3271569"/>
            <a:ext cx="1268760" cy="12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Dundovi\AppData\Local\Microsoft\Windows\Temporary Internet Files\Content.IE5\XWAA6Q4S\MC90023438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9213" y="4540858"/>
            <a:ext cx="967115" cy="839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Dundovi\AppData\Local\Microsoft\Windows\Temporary Internet Files\Content.IE5\1K03EX9L\MP900423030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9399" y="5181842"/>
            <a:ext cx="1120032" cy="1120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Dundovi\AppData\Local\Microsoft\Windows\Temporary Internet Files\Content.IE5\RZQ89JMO\MP900408868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0464" y="5137837"/>
            <a:ext cx="1181936" cy="1181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Dundovi\AppData\Local\Microsoft\Windows\Temporary Internet Files\Content.IE5\KRG9AUDF\MP900406481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1791" y="2299009"/>
            <a:ext cx="884980" cy="698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Dundovi\AppData\Local\Microsoft\Windows\Temporary Internet Files\Content.IE5\XWAA6Q4S\MC900413448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2107" y="3386443"/>
            <a:ext cx="789364" cy="1189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Dundovi\AppData\Local\Microsoft\Windows\Temporary Internet Files\Content.IE5\Q6NS6LLA\MP900406484[1].jp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402" y="4576216"/>
            <a:ext cx="840184" cy="1062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C:\Users\Dundovi\AppData\Local\Microsoft\Windows\Temporary Internet Files\Content.IE5\KRG9AUDF\MC900122761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7040" y="3529003"/>
            <a:ext cx="998378" cy="878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C:\Users\Dundovi\AppData\Local\Microsoft\Windows\Temporary Internet Files\Content.IE5\1K03EX9L\MP900405246[1].jp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3330" y="5119044"/>
            <a:ext cx="1385798" cy="989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39526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i="1" dirty="0" smtClean="0"/>
              <a:t>Zamysli se a odpověz na otázky:</a:t>
            </a:r>
            <a:endParaRPr lang="cs-CZ" sz="20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Které denní jídlo bychom určitě neměli vynechávat?( oběd</a:t>
            </a:r>
            <a:r>
              <a:rPr lang="cs-CZ" dirty="0" smtClean="0"/>
              <a:t>, snídaně </a:t>
            </a:r>
            <a:r>
              <a:rPr lang="cs-CZ" dirty="0" smtClean="0"/>
              <a:t>,večeře )</a:t>
            </a:r>
          </a:p>
          <a:p>
            <a:r>
              <a:rPr lang="cs-CZ" dirty="0" smtClean="0"/>
              <a:t>2</a:t>
            </a:r>
            <a:r>
              <a:rPr lang="cs-CZ" dirty="0" smtClean="0"/>
              <a:t>. Jaký </a:t>
            </a:r>
            <a:r>
              <a:rPr lang="cs-CZ" dirty="0" smtClean="0"/>
              <a:t>druh masa bychom měli konzumovat alespoň 2x týdně?</a:t>
            </a:r>
          </a:p>
          <a:p>
            <a:r>
              <a:rPr lang="cs-CZ" dirty="0" smtClean="0"/>
              <a:t>3</a:t>
            </a:r>
            <a:r>
              <a:rPr lang="cs-CZ" dirty="0" smtClean="0"/>
              <a:t>. Co </a:t>
            </a:r>
            <a:r>
              <a:rPr lang="cs-CZ" dirty="0" smtClean="0"/>
              <a:t>způsobuje prudký nárůst obézních lidí?</a:t>
            </a:r>
          </a:p>
          <a:p>
            <a:r>
              <a:rPr lang="cs-CZ" dirty="0" smtClean="0"/>
              <a:t>4</a:t>
            </a:r>
            <a:r>
              <a:rPr lang="cs-CZ" dirty="0" smtClean="0"/>
              <a:t>. Co </a:t>
            </a:r>
            <a:r>
              <a:rPr lang="cs-CZ" dirty="0" smtClean="0"/>
              <a:t>je důležité pro zdravý životní styl?</a:t>
            </a:r>
          </a:p>
          <a:p>
            <a:r>
              <a:rPr lang="cs-CZ" dirty="0" smtClean="0"/>
              <a:t>5</a:t>
            </a:r>
            <a:r>
              <a:rPr lang="cs-CZ" dirty="0" smtClean="0"/>
              <a:t>. Je </a:t>
            </a:r>
            <a:r>
              <a:rPr lang="cs-CZ" dirty="0" smtClean="0"/>
              <a:t>pro člověka nutná pohybová aktivita</a:t>
            </a:r>
            <a:r>
              <a:rPr lang="cs-CZ" dirty="0" smtClean="0"/>
              <a:t>? Proč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33985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Použité zdroje: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Otevřené galerie 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010785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243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Člověk</vt:lpstr>
      <vt:lpstr>Zuby</vt:lpstr>
      <vt:lpstr>Zkus seřadit orgány trávicí soustavy ,jak jdou po sobě: Co do trávicí soustavy nepatří?</vt:lpstr>
      <vt:lpstr>Zdravé potraviny!!!</vt:lpstr>
      <vt:lpstr>Zamysli se a odpověz na otázky: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Dundovi</dc:creator>
  <cp:lastModifiedBy>Učitel</cp:lastModifiedBy>
  <cp:revision>11</cp:revision>
  <dcterms:created xsi:type="dcterms:W3CDTF">2013-01-26T12:55:33Z</dcterms:created>
  <dcterms:modified xsi:type="dcterms:W3CDTF">2013-05-08T05:39:02Z</dcterms:modified>
</cp:coreProperties>
</file>