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3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VY_32_INOVACE_13_HV_04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Uherský Ostroh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Ladislava </a:t>
          </a:r>
          <a:r>
            <a:rPr lang="cs-CZ" sz="2000" dirty="0" err="1" smtClean="0"/>
            <a:t>Hurábová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Dějiny hudby - BAROKO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dirty="0" smtClean="0"/>
            <a:t>: CZ.1.07/1.4.00/21.1616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8E55510-C5BA-4295-91DC-CB06E7E25B54}">
      <dgm:prSet/>
      <dgm:spPr/>
      <dgm:t>
        <a:bodyPr/>
        <a:lstStyle/>
        <a:p>
          <a:endParaRPr lang="cs-CZ" dirty="0"/>
        </a:p>
      </dgm:t>
    </dgm:pt>
    <dgm:pt modelId="{7E2633F3-D762-4CAD-9BB9-C98737CDAD84}" type="parTrans" cxnId="{3E6492A4-2C23-4DAD-B2B9-082B152C2D78}">
      <dgm:prSet/>
      <dgm:spPr/>
      <dgm:t>
        <a:bodyPr/>
        <a:lstStyle/>
        <a:p>
          <a:endParaRPr lang="cs-CZ"/>
        </a:p>
      </dgm:t>
    </dgm:pt>
    <dgm:pt modelId="{25EEC79C-77D4-4002-8A1D-12753CEE3A24}" type="sibTrans" cxnId="{3E6492A4-2C23-4DAD-B2B9-082B152C2D78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05362905-BFDF-44B1-BF59-1BDA610F0A27}" type="pres">
      <dgm:prSet presAssocID="{38E55510-C5BA-4295-91DC-CB06E7E25B54}" presName="vertSpace6" presStyleLbl="node1" presStyleIdx="4" presStyleCnt="6"/>
      <dgm:spPr/>
    </dgm:pt>
    <dgm:pt modelId="{F260074F-A883-4B30-A509-CA23F6AAAD51}" type="pres">
      <dgm:prSet presAssocID="{38E55510-C5BA-4295-91DC-CB06E7E25B54}" presName="circle6" presStyleLbl="node1" presStyleIdx="5" presStyleCnt="6"/>
      <dgm:spPr/>
    </dgm:pt>
    <dgm:pt modelId="{AB15B425-F7FF-4125-A7E4-FB9DBC3CE127}" type="pres">
      <dgm:prSet presAssocID="{38E55510-C5BA-4295-91DC-CB06E7E25B54}" presName="rect6" presStyleLbl="alignAcc1" presStyleIdx="5" presStyleCnt="6"/>
      <dgm:spPr/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4B8F5C-342B-4C16-B05D-6F58A6270870}" type="pres">
      <dgm:prSet presAssocID="{38E55510-C5BA-4295-91DC-CB06E7E25B54}" presName="rect6ParTxNoCh" presStyleLbl="alignAcc1" presStyleIdx="5" presStyleCnt="6">
        <dgm:presLayoutVars>
          <dgm:chMax val="1"/>
          <dgm:bulletEnabled val="1"/>
        </dgm:presLayoutVars>
      </dgm:prSet>
      <dgm:spPr/>
    </dgm:pt>
  </dgm:ptLst>
  <dgm:cxnLst>
    <dgm:cxn modelId="{3E6492A4-2C23-4DAD-B2B9-082B152C2D78}" srcId="{757F3AB3-0718-4624-B441-E567A8F0AB56}" destId="{38E55510-C5BA-4295-91DC-CB06E7E25B54}" srcOrd="5" destOrd="0" parTransId="{7E2633F3-D762-4CAD-9BB9-C98737CDAD84}" sibTransId="{25EEC79C-77D4-4002-8A1D-12753CEE3A2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733E7942-8571-4711-9E3E-98EADE7282C2}" type="presOf" srcId="{38E55510-C5BA-4295-91DC-CB06E7E25B54}" destId="{AB15B425-F7FF-4125-A7E4-FB9DBC3CE127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1216B227-63BB-422C-BCCC-15B36F300374}" type="presOf" srcId="{38E55510-C5BA-4295-91DC-CB06E7E25B54}" destId="{B74B8F5C-342B-4C16-B05D-6F58A627087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BC922586-7207-4CF5-8B49-6D31455631F7}" type="presParOf" srcId="{333A1088-737F-45CB-B68E-254E46348037}" destId="{05362905-BFDF-44B1-BF59-1BDA610F0A27}" srcOrd="15" destOrd="0" presId="urn:microsoft.com/office/officeart/2005/8/layout/target3"/>
    <dgm:cxn modelId="{323FD4D7-F823-40C5-A472-3FF8FA8FA2E9}" type="presParOf" srcId="{333A1088-737F-45CB-B68E-254E46348037}" destId="{F260074F-A883-4B30-A509-CA23F6AAAD51}" srcOrd="16" destOrd="0" presId="urn:microsoft.com/office/officeart/2005/8/layout/target3"/>
    <dgm:cxn modelId="{D40CD6AB-2376-49A8-8E89-126E309074FD}" type="presParOf" srcId="{333A1088-737F-45CB-B68E-254E46348037}" destId="{AB15B425-F7FF-4125-A7E4-FB9DBC3CE127}" srcOrd="17" destOrd="0" presId="urn:microsoft.com/office/officeart/2005/8/layout/target3"/>
    <dgm:cxn modelId="{967D4CAD-956F-4FD5-9BB9-DA6AB87602B6}" type="presParOf" srcId="{333A1088-737F-45CB-B68E-254E46348037}" destId="{AED2198E-93D5-4001-81B4-73124B309672}" srcOrd="18" destOrd="0" presId="urn:microsoft.com/office/officeart/2005/8/layout/target3"/>
    <dgm:cxn modelId="{8104E280-8526-4670-AB6F-DE39693704B8}" type="presParOf" srcId="{333A1088-737F-45CB-B68E-254E46348037}" destId="{2BE915AB-18AA-4053-B92C-3BFC9ED204BB}" srcOrd="19" destOrd="0" presId="urn:microsoft.com/office/officeart/2005/8/layout/target3"/>
    <dgm:cxn modelId="{704ABDB6-F8D9-4A28-BB95-93003B1A5264}" type="presParOf" srcId="{333A1088-737F-45CB-B68E-254E46348037}" destId="{6BB5E863-4638-4E1D-BFDE-399D028AC4ED}" srcOrd="20" destOrd="0" presId="urn:microsoft.com/office/officeart/2005/8/layout/target3"/>
    <dgm:cxn modelId="{D4D0831D-6975-4C90-BA48-A80A6E1BBF89}" type="presParOf" srcId="{333A1088-737F-45CB-B68E-254E46348037}" destId="{5A5FFA88-C948-4069-8E93-59FA12366E83}" srcOrd="21" destOrd="0" presId="urn:microsoft.com/office/officeart/2005/8/layout/target3"/>
    <dgm:cxn modelId="{52412213-A338-4C97-BCDC-9576EEECC82C}" type="presParOf" srcId="{333A1088-737F-45CB-B68E-254E46348037}" destId="{890E4F0B-2866-4A3F-A3C7-2A14B1797930}" srcOrd="22" destOrd="0" presId="urn:microsoft.com/office/officeart/2005/8/layout/target3"/>
    <dgm:cxn modelId="{9DEAA397-6E3F-4D25-8AC1-48EA296DFC1D}" type="presParOf" srcId="{333A1088-737F-45CB-B68E-254E46348037}" destId="{B74B8F5C-342B-4C16-B05D-6F58A627087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Uherský Ostroh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Ladislava </a:t>
          </a:r>
          <a:r>
            <a:rPr lang="cs-CZ" sz="2000" kern="1200" dirty="0" err="1" smtClean="0"/>
            <a:t>Hurábová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VY_32_INOVACE_13_HV_04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Dějiny hudby - BAROKO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8FE4659-7985-49B0-AFB9-855F1780E650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ver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8FE4659-7985-49B0-AFB9-855F1780E650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ver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8FE4659-7985-49B0-AFB9-855F1780E650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8FE4659-7985-49B0-AFB9-855F1780E650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over dir="d"/>
  </p:transition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laudio_Monteverdi.jpg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Bach.jpg" TargetMode="External"/><Relationship Id="rId5" Type="http://schemas.openxmlformats.org/officeDocument/2006/relationships/hyperlink" Target="http://cs.wikipedia.org/wiki/Soubor:Haendel.jpg" TargetMode="External"/><Relationship Id="rId4" Type="http://schemas.openxmlformats.org/officeDocument/2006/relationships/hyperlink" Target="http://cs.wikipedia.org/wiki/Soubor:Vivaldi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88137032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slouží k prezentaci učiva o hudbě v období baroka v 8. ročníku. Stručné body v jednotlivých snímcích poslouží učiteli jako osnova při výkladu a žákům jako zápis do sešitu.</a:t>
            </a:r>
          </a:p>
          <a:p>
            <a:r>
              <a:rPr lang="cs-CZ" dirty="0" smtClean="0"/>
              <a:t>Pro poslechové ukázky využívám CD „Procházka dějinami hudby“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767223497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BAROKO</a:t>
            </a:r>
            <a:br>
              <a:rPr lang="cs-CZ" dirty="0" smtClean="0"/>
            </a:br>
            <a:r>
              <a:rPr lang="cs-CZ" dirty="0" smtClean="0"/>
              <a:t>(17. – 1.pol. 18. stol.)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Nový hudební sloh (</a:t>
            </a:r>
            <a:r>
              <a:rPr lang="cs-CZ" b="1" dirty="0" smtClean="0">
                <a:solidFill>
                  <a:schemeClr val="tx2"/>
                </a:solidFill>
              </a:rPr>
              <a:t>monodie</a:t>
            </a:r>
            <a:r>
              <a:rPr lang="cs-CZ" b="1" dirty="0" smtClean="0"/>
              <a:t>) – melodie je doprovázena akordy</a:t>
            </a:r>
          </a:p>
          <a:p>
            <a:r>
              <a:rPr lang="cs-CZ" b="1" dirty="0" smtClean="0"/>
              <a:t>Požadavek souladu hudby a slova – vzniká </a:t>
            </a:r>
            <a:r>
              <a:rPr lang="cs-CZ" b="1" dirty="0" smtClean="0">
                <a:solidFill>
                  <a:schemeClr val="tx2"/>
                </a:solidFill>
              </a:rPr>
              <a:t>opera a oratorium</a:t>
            </a:r>
          </a:p>
          <a:p>
            <a:r>
              <a:rPr lang="cs-CZ" b="1" dirty="0" smtClean="0"/>
              <a:t>Osamostatňuje a rozvíjí se </a:t>
            </a:r>
            <a:r>
              <a:rPr lang="cs-CZ" b="1" dirty="0" smtClean="0">
                <a:solidFill>
                  <a:schemeClr val="tx2"/>
                </a:solidFill>
              </a:rPr>
              <a:t>instrumentální hudba</a:t>
            </a:r>
            <a:r>
              <a:rPr lang="cs-CZ" b="1" dirty="0" smtClean="0"/>
              <a:t> – vzrůstá </a:t>
            </a:r>
            <a:r>
              <a:rPr lang="cs-CZ" b="1" dirty="0" smtClean="0">
                <a:solidFill>
                  <a:schemeClr val="tx2"/>
                </a:solidFill>
              </a:rPr>
              <a:t>virtuozita</a:t>
            </a:r>
            <a:r>
              <a:rPr lang="cs-CZ" b="1" dirty="0" smtClean="0"/>
              <a:t> hudebníků</a:t>
            </a:r>
            <a:endParaRPr lang="cs-CZ" b="1" dirty="0"/>
          </a:p>
        </p:txBody>
      </p:sp>
      <p:pic>
        <p:nvPicPr>
          <p:cNvPr id="1027" name="Picture 3" descr="C:\Users\Milan\AppData\Local\Microsoft\Windows\Temporary Internet Files\Content.IE5\TS2JIGOD\MP90043410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4429132"/>
            <a:ext cx="3462919" cy="214314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Hudební formy: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tx2"/>
                </a:solidFill>
              </a:rPr>
              <a:t>FUGA</a:t>
            </a:r>
            <a:r>
              <a:rPr lang="cs-CZ" b="1" dirty="0" smtClean="0"/>
              <a:t> – </a:t>
            </a:r>
            <a:r>
              <a:rPr lang="cs-CZ" b="1" dirty="0" err="1" smtClean="0"/>
              <a:t>poyfonní</a:t>
            </a:r>
            <a:r>
              <a:rPr lang="cs-CZ" b="1" dirty="0" smtClean="0"/>
              <a:t> (vícehlasá) skladba založená na postupném nástupu a proplétání jednotlivých hlasů</a:t>
            </a:r>
          </a:p>
          <a:p>
            <a:pPr>
              <a:buNone/>
            </a:pPr>
            <a:r>
              <a:rPr lang="cs-CZ" b="1" dirty="0" smtClean="0"/>
              <a:t>   např. </a:t>
            </a:r>
            <a:r>
              <a:rPr lang="cs-CZ" b="1" dirty="0" smtClean="0">
                <a:solidFill>
                  <a:schemeClr val="tx2"/>
                </a:solidFill>
              </a:rPr>
              <a:t>J. S. </a:t>
            </a:r>
            <a:r>
              <a:rPr lang="cs-CZ" b="1" dirty="0" err="1" smtClean="0">
                <a:solidFill>
                  <a:schemeClr val="tx2"/>
                </a:solidFill>
              </a:rPr>
              <a:t>Bach</a:t>
            </a:r>
            <a:r>
              <a:rPr lang="cs-CZ" b="1" dirty="0" smtClean="0">
                <a:solidFill>
                  <a:schemeClr val="tx2"/>
                </a:solidFill>
              </a:rPr>
              <a:t>: Umění fugy</a:t>
            </a: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r>
              <a:rPr lang="cs-CZ" b="1" u="sng" dirty="0" smtClean="0">
                <a:solidFill>
                  <a:schemeClr val="tx2"/>
                </a:solidFill>
              </a:rPr>
              <a:t>NÁSTROJOVÝ KONCERT</a:t>
            </a:r>
            <a:r>
              <a:rPr lang="cs-CZ" b="1" dirty="0" smtClean="0">
                <a:solidFill>
                  <a:schemeClr val="tx2"/>
                </a:solidFill>
              </a:rPr>
              <a:t> </a:t>
            </a:r>
            <a:r>
              <a:rPr lang="cs-CZ" b="1" dirty="0" smtClean="0"/>
              <a:t>– skladba pro sólový nástroj s doprovodem</a:t>
            </a:r>
          </a:p>
          <a:p>
            <a:pPr>
              <a:buNone/>
            </a:pPr>
            <a:r>
              <a:rPr lang="cs-CZ" b="1" dirty="0" smtClean="0"/>
              <a:t>   např. </a:t>
            </a:r>
            <a:r>
              <a:rPr lang="cs-CZ" b="1" dirty="0" smtClean="0">
                <a:solidFill>
                  <a:schemeClr val="tx2"/>
                </a:solidFill>
              </a:rPr>
              <a:t>A. </a:t>
            </a:r>
            <a:r>
              <a:rPr lang="cs-CZ" b="1" dirty="0" err="1" smtClean="0">
                <a:solidFill>
                  <a:schemeClr val="tx2"/>
                </a:solidFill>
              </a:rPr>
              <a:t>Vivaldi</a:t>
            </a:r>
            <a:r>
              <a:rPr lang="cs-CZ" b="1" dirty="0" smtClean="0">
                <a:solidFill>
                  <a:schemeClr val="tx2"/>
                </a:solidFill>
              </a:rPr>
              <a:t>: Čtvero ročních dob</a:t>
            </a:r>
            <a:endParaRPr lang="cs-CZ" b="1" u="sng" dirty="0">
              <a:solidFill>
                <a:schemeClr val="tx2"/>
              </a:solidFill>
            </a:endParaRPr>
          </a:p>
        </p:txBody>
      </p:sp>
      <p:pic>
        <p:nvPicPr>
          <p:cNvPr id="2056" name="Picture 8" descr="C:\Users\Milan\AppData\Local\Microsoft\Windows\Temporary Internet Files\Content.IE5\D908FMNC\MC90044179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32" y="5143512"/>
            <a:ext cx="2000264" cy="158591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Hudební formy: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tx2"/>
                </a:solidFill>
              </a:rPr>
              <a:t>OPERA </a:t>
            </a:r>
            <a:r>
              <a:rPr lang="cs-CZ" b="1" dirty="0" smtClean="0"/>
              <a:t>– skladba pro sóla, sbor a orchestr</a:t>
            </a:r>
          </a:p>
          <a:p>
            <a:pPr>
              <a:buNone/>
            </a:pPr>
            <a:r>
              <a:rPr lang="cs-CZ" b="1" dirty="0" smtClean="0">
                <a:solidFill>
                  <a:schemeClr val="tx2"/>
                </a:solidFill>
              </a:rPr>
              <a:t>   </a:t>
            </a:r>
            <a:r>
              <a:rPr lang="cs-CZ" b="1" dirty="0" smtClean="0"/>
              <a:t>např. </a:t>
            </a:r>
            <a:r>
              <a:rPr lang="cs-CZ" b="1" dirty="0" smtClean="0">
                <a:solidFill>
                  <a:schemeClr val="tx2"/>
                </a:solidFill>
              </a:rPr>
              <a:t>C. </a:t>
            </a:r>
            <a:r>
              <a:rPr lang="cs-CZ" b="1" dirty="0" err="1" smtClean="0">
                <a:solidFill>
                  <a:schemeClr val="tx2"/>
                </a:solidFill>
              </a:rPr>
              <a:t>Monteverdi</a:t>
            </a:r>
            <a:r>
              <a:rPr lang="cs-CZ" b="1" dirty="0" smtClean="0">
                <a:solidFill>
                  <a:schemeClr val="tx2"/>
                </a:solidFill>
              </a:rPr>
              <a:t>: Ariadna</a:t>
            </a:r>
          </a:p>
          <a:p>
            <a:pPr>
              <a:buNone/>
            </a:pPr>
            <a:r>
              <a:rPr lang="cs-CZ" b="1" dirty="0" smtClean="0"/>
              <a:t>   - v Evropě vyrůstají první operní domy</a:t>
            </a:r>
          </a:p>
          <a:p>
            <a:pPr>
              <a:buNone/>
            </a:pPr>
            <a:endParaRPr lang="cs-CZ" b="1" dirty="0" smtClean="0"/>
          </a:p>
          <a:p>
            <a:r>
              <a:rPr lang="cs-CZ" b="1" u="sng" dirty="0" smtClean="0">
                <a:solidFill>
                  <a:schemeClr val="tx2"/>
                </a:solidFill>
              </a:rPr>
              <a:t>ORATORIUM</a:t>
            </a:r>
            <a:r>
              <a:rPr lang="cs-CZ" b="1" dirty="0" smtClean="0"/>
              <a:t> – chrámová obdoba opery, na biblický text</a:t>
            </a:r>
          </a:p>
          <a:p>
            <a:pPr>
              <a:buNone/>
            </a:pPr>
            <a:r>
              <a:rPr lang="cs-CZ" b="1" dirty="0" smtClean="0">
                <a:solidFill>
                  <a:schemeClr val="tx2"/>
                </a:solidFill>
              </a:rPr>
              <a:t>   </a:t>
            </a:r>
            <a:r>
              <a:rPr lang="cs-CZ" b="1" dirty="0" smtClean="0"/>
              <a:t>např. </a:t>
            </a:r>
            <a:r>
              <a:rPr lang="cs-CZ" b="1" dirty="0" smtClean="0">
                <a:solidFill>
                  <a:schemeClr val="tx2"/>
                </a:solidFill>
              </a:rPr>
              <a:t>G. F. </a:t>
            </a:r>
            <a:r>
              <a:rPr lang="cs-CZ" b="1" dirty="0" err="1" smtClean="0">
                <a:solidFill>
                  <a:schemeClr val="tx2"/>
                </a:solidFill>
              </a:rPr>
              <a:t>Hä</a:t>
            </a:r>
            <a:r>
              <a:rPr lang="en-US" b="1" dirty="0" err="1" smtClean="0">
                <a:solidFill>
                  <a:schemeClr val="tx2"/>
                </a:solidFill>
              </a:rPr>
              <a:t>ndel</a:t>
            </a:r>
            <a:r>
              <a:rPr lang="cs-CZ" b="1" dirty="0" smtClean="0">
                <a:solidFill>
                  <a:schemeClr val="tx2"/>
                </a:solidFill>
              </a:rPr>
              <a:t>: Mesiáš</a:t>
            </a:r>
            <a:endParaRPr lang="cs-CZ" b="1" dirty="0">
              <a:solidFill>
                <a:schemeClr val="tx2"/>
              </a:solidFill>
            </a:endParaRPr>
          </a:p>
        </p:txBody>
      </p:sp>
      <p:pic>
        <p:nvPicPr>
          <p:cNvPr id="3074" name="Picture 2" descr="C:\Users\Milan\AppData\Local\Microsoft\Windows\Temporary Internet Files\Content.IE5\E2837AWW\MC90001939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4500571"/>
            <a:ext cx="2234875" cy="174999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Hudební skladatelé: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b="1" u="sng" dirty="0" err="1" smtClean="0">
                <a:solidFill>
                  <a:schemeClr val="tx2"/>
                </a:solidFill>
              </a:rPr>
              <a:t>Claudio</a:t>
            </a:r>
            <a:r>
              <a:rPr lang="cs-CZ" b="1" u="sng" dirty="0" smtClean="0">
                <a:solidFill>
                  <a:schemeClr val="tx2"/>
                </a:solidFill>
              </a:rPr>
              <a:t> MONTEVERDI</a:t>
            </a: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(1567 – 1643)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endParaRPr lang="cs-CZ" b="1" dirty="0" smtClean="0"/>
          </a:p>
          <a:p>
            <a:r>
              <a:rPr lang="cs-CZ" b="1" dirty="0" smtClean="0"/>
              <a:t>Italský skladatel</a:t>
            </a:r>
          </a:p>
          <a:p>
            <a:r>
              <a:rPr lang="cs-CZ" b="1" dirty="0" smtClean="0"/>
              <a:t>Proslavil se zejména jako tvůrce opery</a:t>
            </a:r>
          </a:p>
          <a:p>
            <a:r>
              <a:rPr lang="cs-CZ" b="1" u="sng" dirty="0" smtClean="0"/>
              <a:t>Dílo:</a:t>
            </a:r>
            <a:r>
              <a:rPr lang="cs-CZ" b="1" dirty="0" smtClean="0"/>
              <a:t>opery </a:t>
            </a:r>
            <a:r>
              <a:rPr lang="cs-CZ" b="1" dirty="0" smtClean="0">
                <a:solidFill>
                  <a:schemeClr val="tx2"/>
                </a:solidFill>
              </a:rPr>
              <a:t>Ariadna, Orfeus </a:t>
            </a:r>
            <a:r>
              <a:rPr lang="cs-CZ" b="1" dirty="0" smtClean="0"/>
              <a:t>aj.</a:t>
            </a:r>
          </a:p>
          <a:p>
            <a:pPr>
              <a:buNone/>
            </a:pPr>
            <a:endParaRPr lang="cs-CZ" b="1" dirty="0" smtClean="0"/>
          </a:p>
          <a:p>
            <a:r>
              <a:rPr lang="cs-CZ" b="1" u="sng" dirty="0" smtClean="0"/>
              <a:t>Poslech:</a:t>
            </a:r>
            <a:r>
              <a:rPr lang="cs-CZ" b="1" dirty="0" smtClean="0">
                <a:solidFill>
                  <a:schemeClr val="tx2"/>
                </a:solidFill>
              </a:rPr>
              <a:t>Nářek Ariadny </a:t>
            </a:r>
            <a:r>
              <a:rPr lang="cs-CZ" b="1" dirty="0" smtClean="0"/>
              <a:t>(CD I/10)</a:t>
            </a: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u="sng" dirty="0"/>
          </a:p>
        </p:txBody>
      </p:sp>
      <p:pic>
        <p:nvPicPr>
          <p:cNvPr id="12" name="Obrázek 11" descr="484px-Claudio_Monteverd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2276872"/>
            <a:ext cx="2424360" cy="3000396"/>
          </a:xfrm>
          <a:prstGeom prst="rect">
            <a:avLst/>
          </a:prstGeom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Hudební skladatelé: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b="1" dirty="0" smtClean="0">
                <a:solidFill>
                  <a:schemeClr val="tx2"/>
                </a:solidFill>
              </a:rPr>
              <a:t>Antonio VIVALDI</a:t>
            </a: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(1678 – 1741)</a:t>
            </a:r>
          </a:p>
          <a:p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endParaRPr lang="cs-CZ" b="1" dirty="0" smtClean="0"/>
          </a:p>
          <a:p>
            <a:r>
              <a:rPr lang="cs-CZ" b="1" dirty="0" smtClean="0"/>
              <a:t>Italský skladatel a houslista</a:t>
            </a:r>
          </a:p>
          <a:p>
            <a:r>
              <a:rPr lang="cs-CZ" b="1" dirty="0" smtClean="0"/>
              <a:t>Mistr nástroj. koncertů</a:t>
            </a:r>
          </a:p>
          <a:p>
            <a:r>
              <a:rPr lang="cs-CZ" b="1" u="sng" dirty="0" smtClean="0"/>
              <a:t>Dílo:</a:t>
            </a:r>
            <a:r>
              <a:rPr lang="cs-CZ" b="1" dirty="0" smtClean="0"/>
              <a:t> houslové koncerty </a:t>
            </a:r>
            <a:r>
              <a:rPr lang="cs-CZ" b="1" dirty="0" smtClean="0">
                <a:solidFill>
                  <a:schemeClr val="tx2"/>
                </a:solidFill>
              </a:rPr>
              <a:t>Čtvero ročních dob </a:t>
            </a:r>
            <a:r>
              <a:rPr lang="cs-CZ" b="1" dirty="0" smtClean="0"/>
              <a:t>aj.</a:t>
            </a:r>
          </a:p>
          <a:p>
            <a:pPr>
              <a:buNone/>
            </a:pPr>
            <a:endParaRPr lang="cs-CZ" b="1" dirty="0" smtClean="0"/>
          </a:p>
          <a:p>
            <a:r>
              <a:rPr lang="cs-CZ" b="1" u="sng" dirty="0" smtClean="0"/>
              <a:t>Poslech: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chemeClr val="tx2"/>
                </a:solidFill>
              </a:rPr>
              <a:t>Podzim </a:t>
            </a:r>
            <a:r>
              <a:rPr lang="cs-CZ" b="1" dirty="0" smtClean="0"/>
              <a:t>(CD I/11)</a:t>
            </a:r>
            <a:endParaRPr lang="cs-CZ" b="1" u="sng" dirty="0"/>
          </a:p>
        </p:txBody>
      </p:sp>
      <p:pic>
        <p:nvPicPr>
          <p:cNvPr id="5" name="Obrázek 4" descr="502px-Vivald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514" y="2214554"/>
            <a:ext cx="2466310" cy="3014646"/>
          </a:xfrm>
          <a:prstGeom prst="rect">
            <a:avLst/>
          </a:prstGeom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Hudební skladatelé: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b="1" dirty="0" err="1" smtClean="0">
                <a:solidFill>
                  <a:schemeClr val="tx2"/>
                </a:solidFill>
              </a:rPr>
              <a:t>Georg</a:t>
            </a:r>
            <a:r>
              <a:rPr lang="cs-CZ" b="1" dirty="0" smtClean="0">
                <a:solidFill>
                  <a:schemeClr val="tx2"/>
                </a:solidFill>
              </a:rPr>
              <a:t> </a:t>
            </a:r>
            <a:r>
              <a:rPr lang="cs-CZ" b="1" smtClean="0">
                <a:solidFill>
                  <a:schemeClr val="tx2"/>
                </a:solidFill>
              </a:rPr>
              <a:t>Friedrich HAENDEL</a:t>
            </a: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(1685 – 1759)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endParaRPr lang="cs-CZ" b="1" dirty="0" smtClean="0"/>
          </a:p>
          <a:p>
            <a:r>
              <a:rPr lang="cs-CZ" b="1" dirty="0" smtClean="0"/>
              <a:t>Němec. skladatel</a:t>
            </a:r>
          </a:p>
          <a:p>
            <a:r>
              <a:rPr lang="cs-CZ" b="1" dirty="0" smtClean="0"/>
              <a:t>Později žil v Anglii</a:t>
            </a:r>
          </a:p>
          <a:p>
            <a:r>
              <a:rPr lang="cs-CZ" b="1" u="sng" dirty="0" smtClean="0"/>
              <a:t>Dílo:</a:t>
            </a:r>
            <a:r>
              <a:rPr lang="cs-CZ" b="1" dirty="0" smtClean="0"/>
              <a:t> oratorium </a:t>
            </a:r>
            <a:r>
              <a:rPr lang="cs-CZ" b="1" dirty="0" smtClean="0">
                <a:solidFill>
                  <a:schemeClr val="tx2"/>
                </a:solidFill>
              </a:rPr>
              <a:t>Mesiáš (sbor </a:t>
            </a:r>
            <a:r>
              <a:rPr lang="cs-CZ" b="1" dirty="0" err="1" smtClean="0">
                <a:solidFill>
                  <a:schemeClr val="tx2"/>
                </a:solidFill>
              </a:rPr>
              <a:t>Alleluja</a:t>
            </a:r>
            <a:r>
              <a:rPr lang="cs-CZ" b="1" dirty="0" smtClean="0">
                <a:solidFill>
                  <a:schemeClr val="tx2"/>
                </a:solidFill>
              </a:rPr>
              <a:t>)</a:t>
            </a:r>
          </a:p>
          <a:p>
            <a:pPr>
              <a:buNone/>
            </a:pPr>
            <a:r>
              <a:rPr lang="cs-CZ" b="1" dirty="0" smtClean="0">
                <a:solidFill>
                  <a:schemeClr val="tx2"/>
                </a:solidFill>
              </a:rPr>
              <a:t>   Vodní hudba</a:t>
            </a:r>
          </a:p>
          <a:p>
            <a:pPr>
              <a:buNone/>
            </a:pPr>
            <a:r>
              <a:rPr lang="cs-CZ" b="1" dirty="0" smtClean="0">
                <a:solidFill>
                  <a:schemeClr val="tx2"/>
                </a:solidFill>
              </a:rPr>
              <a:t>   Hudba k ohňostroji </a:t>
            </a:r>
            <a:r>
              <a:rPr lang="cs-CZ" b="1" dirty="0" smtClean="0"/>
              <a:t>aj.</a:t>
            </a:r>
            <a:r>
              <a:rPr lang="cs-CZ" b="1" dirty="0" smtClean="0">
                <a:solidFill>
                  <a:schemeClr val="tx2"/>
                </a:solidFill>
              </a:rPr>
              <a:t> </a:t>
            </a: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r>
              <a:rPr lang="cs-CZ" b="1" u="sng" dirty="0" smtClean="0"/>
              <a:t>Poslech:</a:t>
            </a:r>
            <a:r>
              <a:rPr lang="cs-CZ" b="1" dirty="0" smtClean="0"/>
              <a:t> </a:t>
            </a:r>
            <a:r>
              <a:rPr lang="cs-CZ" b="1" dirty="0" err="1" smtClean="0">
                <a:solidFill>
                  <a:schemeClr val="tx2"/>
                </a:solidFill>
              </a:rPr>
              <a:t>Alleluja</a:t>
            </a:r>
            <a:r>
              <a:rPr lang="cs-CZ" b="1" dirty="0" smtClean="0">
                <a:solidFill>
                  <a:schemeClr val="tx2"/>
                </a:solidFill>
              </a:rPr>
              <a:t> </a:t>
            </a:r>
            <a:r>
              <a:rPr lang="cs-CZ" b="1" dirty="0" smtClean="0"/>
              <a:t>(CD I/12)</a:t>
            </a:r>
            <a:endParaRPr lang="cs-CZ" b="1" u="sng" dirty="0"/>
          </a:p>
        </p:txBody>
      </p:sp>
      <p:pic>
        <p:nvPicPr>
          <p:cNvPr id="5" name="Obrázek 4" descr="Haende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2357430"/>
            <a:ext cx="2488360" cy="2957039"/>
          </a:xfrm>
          <a:prstGeom prst="rect">
            <a:avLst/>
          </a:prstGeom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Hudební skladatelé:</a:t>
            </a:r>
            <a:br>
              <a:rPr lang="cs-CZ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b="1" dirty="0" err="1" smtClean="0">
                <a:solidFill>
                  <a:schemeClr val="tx2"/>
                </a:solidFill>
              </a:rPr>
              <a:t>Johann</a:t>
            </a:r>
            <a:r>
              <a:rPr lang="cs-CZ" b="1" dirty="0" smtClean="0">
                <a:solidFill>
                  <a:schemeClr val="tx2"/>
                </a:solidFill>
              </a:rPr>
              <a:t> Sebastian BACH</a:t>
            </a: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(1685 – 1750)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smtClean="0"/>
              <a:t>Něm. skladatel a varhaník</a:t>
            </a:r>
          </a:p>
          <a:p>
            <a:r>
              <a:rPr lang="cs-CZ" b="1" u="sng" dirty="0" smtClean="0"/>
              <a:t>Dílo: </a:t>
            </a:r>
            <a:r>
              <a:rPr lang="cs-CZ" b="1" dirty="0" smtClean="0">
                <a:solidFill>
                  <a:schemeClr val="tx2"/>
                </a:solidFill>
              </a:rPr>
              <a:t>Umění fugy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   </a:t>
            </a:r>
            <a:r>
              <a:rPr lang="cs-CZ" b="1" dirty="0" smtClean="0">
                <a:solidFill>
                  <a:schemeClr val="tx2"/>
                </a:solidFill>
              </a:rPr>
              <a:t>Správně laděný klavír</a:t>
            </a:r>
          </a:p>
          <a:p>
            <a:pPr>
              <a:buNone/>
            </a:pPr>
            <a:r>
              <a:rPr lang="cs-CZ" b="1" dirty="0" smtClean="0">
                <a:solidFill>
                  <a:schemeClr val="tx2"/>
                </a:solidFill>
              </a:rPr>
              <a:t>   Braniborské koncerty</a:t>
            </a:r>
          </a:p>
          <a:p>
            <a:pPr>
              <a:buNone/>
            </a:pPr>
            <a:r>
              <a:rPr lang="cs-CZ" b="1" dirty="0" smtClean="0">
                <a:solidFill>
                  <a:schemeClr val="tx2"/>
                </a:solidFill>
              </a:rPr>
              <a:t>   Matoušovy pašije </a:t>
            </a:r>
            <a:r>
              <a:rPr lang="cs-CZ" b="1" dirty="0" smtClean="0"/>
              <a:t>aj.</a:t>
            </a:r>
          </a:p>
          <a:p>
            <a:r>
              <a:rPr lang="cs-CZ" b="1" u="sng" dirty="0" smtClean="0"/>
              <a:t>Poslech: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chemeClr val="tx2"/>
                </a:solidFill>
              </a:rPr>
              <a:t>Toccata a fuga d moll </a:t>
            </a:r>
            <a:r>
              <a:rPr lang="cs-CZ" b="1" dirty="0" smtClean="0"/>
              <a:t>(CD I/13)</a:t>
            </a:r>
            <a:endParaRPr lang="cs-CZ" b="1" u="sng" dirty="0"/>
          </a:p>
        </p:txBody>
      </p:sp>
      <p:pic>
        <p:nvPicPr>
          <p:cNvPr id="5" name="Obrázek 4" descr="B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2348880"/>
            <a:ext cx="2488360" cy="3007268"/>
          </a:xfrm>
          <a:prstGeom prst="rect">
            <a:avLst/>
          </a:prstGeom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Text: vlastní autorské dílo</a:t>
            </a:r>
          </a:p>
          <a:p>
            <a:r>
              <a:rPr lang="cs-CZ" dirty="0" err="1" smtClean="0"/>
              <a:t>Ilusrace</a:t>
            </a:r>
            <a:r>
              <a:rPr lang="cs-CZ" dirty="0" smtClean="0"/>
              <a:t>: </a:t>
            </a:r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dirty="0" smtClean="0"/>
          </a:p>
          <a:p>
            <a:r>
              <a:rPr lang="cs-CZ" sz="2800" dirty="0" smtClean="0">
                <a:hlinkClick r:id="rId3"/>
              </a:rPr>
              <a:t>http://cs.wikipedia.org/wiki/Soubor:Claudio_Monteverdi.jpg</a:t>
            </a:r>
            <a:endParaRPr lang="cs-CZ" sz="2800" dirty="0" smtClean="0"/>
          </a:p>
          <a:p>
            <a:r>
              <a:rPr lang="cs-CZ" sz="2800" dirty="0" smtClean="0">
                <a:hlinkClick r:id="rId4"/>
              </a:rPr>
              <a:t>http://cs.wikipedia.org/wiki/Soubor:Vivaldi.jpg</a:t>
            </a:r>
            <a:endParaRPr lang="cs-CZ" sz="2800" dirty="0" smtClean="0"/>
          </a:p>
          <a:p>
            <a:r>
              <a:rPr lang="cs-CZ" sz="2800" dirty="0" smtClean="0">
                <a:hlinkClick r:id="rId5"/>
              </a:rPr>
              <a:t>http://cs.wikipedia.org/wiki/Soubor:Haendel.jpg</a:t>
            </a:r>
            <a:endParaRPr lang="cs-CZ" sz="2800" dirty="0" smtClean="0"/>
          </a:p>
          <a:p>
            <a:r>
              <a:rPr lang="cs-CZ" sz="2800" dirty="0" smtClean="0">
                <a:hlinkClick r:id="rId6"/>
              </a:rPr>
              <a:t>http://cs.wikipedia.org/wiki/Soubor:Bach.jpg</a:t>
            </a:r>
            <a:endParaRPr lang="cs-CZ" sz="2800" dirty="0" smtClean="0"/>
          </a:p>
          <a:p>
            <a:r>
              <a:rPr lang="cs-CZ" sz="2800" dirty="0" smtClean="0"/>
              <a:t>CD „Procházka dějinami hudby ve zvukových ukázkách“ – Vydavatelství BIANKA 2002, Mgr. Blanka Trnková, Plzeňská 89, 370 04 České Budějovice</a:t>
            </a:r>
          </a:p>
          <a:p>
            <a:endParaRPr lang="cs-CZ" sz="2800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3292663656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450</TotalTime>
  <Words>394</Words>
  <Application>Microsoft Office PowerPoint</Application>
  <PresentationFormat>Předvádění na obrazovce (4:3)</PresentationFormat>
  <Paragraphs>104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Bohatý</vt:lpstr>
      <vt:lpstr>Snímek 1</vt:lpstr>
      <vt:lpstr>ANOTACE</vt:lpstr>
      <vt:lpstr>BAROKO (17. – 1.pol. 18. stol.)</vt:lpstr>
      <vt:lpstr>Hudební formy: </vt:lpstr>
      <vt:lpstr>Hudební formy:</vt:lpstr>
      <vt:lpstr>Hudební skladatelé:</vt:lpstr>
      <vt:lpstr>Hudební skladatelé:</vt:lpstr>
      <vt:lpstr>Hudební skladatelé:</vt:lpstr>
      <vt:lpstr>Hudební skladatelé: 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ZŠ Uh.Ostroh</cp:lastModifiedBy>
  <cp:revision>46</cp:revision>
  <dcterms:created xsi:type="dcterms:W3CDTF">2011-06-20T10:40:08Z</dcterms:created>
  <dcterms:modified xsi:type="dcterms:W3CDTF">2011-12-19T08:55:28Z</dcterms:modified>
</cp:coreProperties>
</file>