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7CFD8-EE28-4537-8F03-DBDBAFDF3CAE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E0E45-762B-46C4-9C70-25978CBF8D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244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5369E-54B8-4E6A-B689-3649DDB4328B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5B0CAC-71CD-4B41-B9BE-0E1D9B089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146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073A9-6A33-4C2C-93B1-6E91699FB413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AE370-5700-4AD4-B8FB-88259AE2E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61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07C90-EFF3-40AD-95CB-F054CA5DDB86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CC6C2-951A-470D-B9F3-2AEAD280F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405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85B9F-75BB-43E8-BBDC-6EE40F5A4E7E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5131F-EB60-40FE-9683-C6CFAF633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750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E10E6-A606-4C03-9206-59C898714048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514C73-F0EF-4E3C-AA9A-4570316343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062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BA49A-2587-4168-9C7B-61C276193371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BC941-5BB3-4591-95F2-5B16CF4ACF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00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60CAA4-4A7A-4D93-9435-C321EEEB3054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1086F-8C3D-4ADF-BB33-064D6E8FCF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01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E5334-5DB3-433E-8123-0DFB22632675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B17E89-C515-4012-80CF-DCAE70071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042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8975F-292D-4A0F-BBC7-A9B5CB0927F4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C680B-6963-42CF-8D3A-494F76638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389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BE7F3-8533-4282-8402-92B7FBC60E36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DBECA-654D-4002-9C8B-C114DB915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1355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282C0E9-8508-4CC7-8B47-0C72C612AC54}" type="datetimeFigureOut">
              <a:rPr lang="cs-CZ"/>
              <a:pPr>
                <a:defRPr/>
              </a:pPr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4A6F947-4B6F-47C2-ABE5-47D0B0A47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jpeg"/><Relationship Id="rId18" Type="http://schemas.openxmlformats.org/officeDocument/2006/relationships/image" Target="../media/image1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jpeg"/><Relationship Id="rId2" Type="http://schemas.openxmlformats.org/officeDocument/2006/relationships/image" Target="../media/image2.png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jpeg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png"/><Relationship Id="rId9" Type="http://schemas.openxmlformats.org/officeDocument/2006/relationships/image" Target="../media/image9.wmf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13" Type="http://schemas.openxmlformats.org/officeDocument/2006/relationships/image" Target="../media/image31.png"/><Relationship Id="rId3" Type="http://schemas.openxmlformats.org/officeDocument/2006/relationships/image" Target="../media/image21.jpeg"/><Relationship Id="rId7" Type="http://schemas.openxmlformats.org/officeDocument/2006/relationships/image" Target="../media/image25.wmf"/><Relationship Id="rId12" Type="http://schemas.openxmlformats.org/officeDocument/2006/relationships/image" Target="../media/image30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jpeg"/><Relationship Id="rId5" Type="http://schemas.openxmlformats.org/officeDocument/2006/relationships/image" Target="../media/image23.jpeg"/><Relationship Id="rId15" Type="http://schemas.openxmlformats.org/officeDocument/2006/relationships/image" Target="../media/image33.jpeg"/><Relationship Id="rId10" Type="http://schemas.openxmlformats.org/officeDocument/2006/relationships/image" Target="../media/image28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Relationship Id="rId14" Type="http://schemas.openxmlformats.org/officeDocument/2006/relationships/image" Target="../media/image3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763"/>
            <a:ext cx="9144000" cy="686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1619250" y="2562225"/>
            <a:ext cx="2406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Mgr.Martina   Dundová</a:t>
            </a:r>
          </a:p>
        </p:txBody>
      </p:sp>
      <p:sp>
        <p:nvSpPr>
          <p:cNvPr id="2054" name="TextovéPole 5"/>
          <p:cNvSpPr txBox="1">
            <a:spLocks noChangeArrowheads="1"/>
          </p:cNvSpPr>
          <p:nvPr/>
        </p:nvSpPr>
        <p:spPr bwMode="auto">
          <a:xfrm>
            <a:off x="3016250" y="3141663"/>
            <a:ext cx="37544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VY_32_INOVACE_4C_18_Přírodověda</a:t>
            </a:r>
          </a:p>
        </p:txBody>
      </p:sp>
      <p:sp>
        <p:nvSpPr>
          <p:cNvPr id="2055" name="TextovéPole 6"/>
          <p:cNvSpPr txBox="1">
            <a:spLocks noChangeArrowheads="1"/>
          </p:cNvSpPr>
          <p:nvPr/>
        </p:nvSpPr>
        <p:spPr bwMode="auto">
          <a:xfrm>
            <a:off x="2195513" y="3716338"/>
            <a:ext cx="228139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smtClean="0"/>
              <a:t>Potravinová pyramida</a:t>
            </a:r>
            <a:endParaRPr lang="cs-CZ" b="1"/>
          </a:p>
        </p:txBody>
      </p:sp>
      <p:sp>
        <p:nvSpPr>
          <p:cNvPr id="2056" name="TextovéPole 7"/>
          <p:cNvSpPr txBox="1">
            <a:spLocks noChangeArrowheads="1"/>
          </p:cNvSpPr>
          <p:nvPr/>
        </p:nvSpPr>
        <p:spPr bwMode="auto">
          <a:xfrm>
            <a:off x="1835150" y="4292600"/>
            <a:ext cx="6096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pátý</a:t>
            </a:r>
          </a:p>
        </p:txBody>
      </p:sp>
      <p:sp>
        <p:nvSpPr>
          <p:cNvPr id="2057" name="TextovéPole 8"/>
          <p:cNvSpPr txBox="1">
            <a:spLocks noChangeArrowheads="1"/>
          </p:cNvSpPr>
          <p:nvPr/>
        </p:nvSpPr>
        <p:spPr bwMode="auto">
          <a:xfrm>
            <a:off x="3049588" y="4835525"/>
            <a:ext cx="1008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7.2.2013</a:t>
            </a:r>
          </a:p>
        </p:txBody>
      </p:sp>
      <p:sp>
        <p:nvSpPr>
          <p:cNvPr id="2058" name="TextovéPole 9"/>
          <p:cNvSpPr txBox="1">
            <a:spLocks noChangeArrowheads="1"/>
          </p:cNvSpPr>
          <p:nvPr/>
        </p:nvSpPr>
        <p:spPr bwMode="auto">
          <a:xfrm>
            <a:off x="1524000" y="5516563"/>
            <a:ext cx="25987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Zdravý životní styl, výživa</a:t>
            </a:r>
          </a:p>
        </p:txBody>
      </p:sp>
      <p:sp>
        <p:nvSpPr>
          <p:cNvPr id="2059" name="TextovéPole 11"/>
          <p:cNvSpPr txBox="1">
            <a:spLocks noChangeArrowheads="1"/>
          </p:cNvSpPr>
          <p:nvPr/>
        </p:nvSpPr>
        <p:spPr bwMode="auto">
          <a:xfrm>
            <a:off x="2366963" y="6021388"/>
            <a:ext cx="40497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Potravinová pyramida,zařazování,tříďení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Člověk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</a:t>
            </a:r>
            <a:r>
              <a:rPr lang="cs-CZ" sz="2400" b="1" u="sng" dirty="0" smtClean="0"/>
              <a:t>Zdravý životní styl</a:t>
            </a: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u="sng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i="1" u="sng" dirty="0" smtClean="0">
                <a:solidFill>
                  <a:srgbClr val="00B050"/>
                </a:solidFill>
              </a:rPr>
              <a:t>1</a:t>
            </a:r>
            <a:r>
              <a:rPr lang="cs-CZ" sz="2400" i="1" u="sng" dirty="0" smtClean="0">
                <a:solidFill>
                  <a:srgbClr val="00B050"/>
                </a:solidFill>
              </a:rPr>
              <a:t>. pestrá, zdravá </a:t>
            </a:r>
            <a:r>
              <a:rPr lang="cs-CZ" sz="2400" i="1" u="sng" dirty="0" smtClean="0">
                <a:solidFill>
                  <a:srgbClr val="00B050"/>
                </a:solidFill>
              </a:rPr>
              <a:t>strava -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hodně zeleniny</a:t>
            </a:r>
            <a:r>
              <a:rPr lang="cs-CZ" sz="2400" dirty="0" smtClean="0"/>
              <a:t>, ovoce </a:t>
            </a:r>
            <a:r>
              <a:rPr lang="cs-CZ" sz="2400" dirty="0" smtClean="0"/>
              <a:t>, jíme v menších dávkách, nevynecháváme snídaně!, jíme málo sladkostí a tučných pokrmů</a:t>
            </a:r>
            <a:r>
              <a:rPr lang="cs-CZ" sz="2400" dirty="0" smtClean="0"/>
              <a:t>, dodržujeme </a:t>
            </a:r>
            <a:r>
              <a:rPr lang="cs-CZ" sz="2400" dirty="0" smtClean="0"/>
              <a:t>pitný režim!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i="1" u="sng" dirty="0" smtClean="0">
                <a:solidFill>
                  <a:srgbClr val="0070C0"/>
                </a:solidFill>
              </a:rPr>
              <a:t>2</a:t>
            </a:r>
            <a:r>
              <a:rPr lang="cs-CZ" sz="2400" i="1" u="sng" dirty="0" smtClean="0">
                <a:solidFill>
                  <a:srgbClr val="0070C0"/>
                </a:solidFill>
              </a:rPr>
              <a:t>. aktivní pohyb -</a:t>
            </a:r>
            <a:r>
              <a:rPr lang="cs-CZ" sz="2400" dirty="0" smtClean="0"/>
              <a:t> </a:t>
            </a:r>
            <a:r>
              <a:rPr lang="cs-CZ" sz="2400" dirty="0" smtClean="0"/>
              <a:t>chodíme co nejvíce pěšky, sportujeme, pomáháme s  domácími pracemi</a:t>
            </a:r>
            <a:r>
              <a:rPr lang="cs-CZ" sz="2400" dirty="0" smtClean="0"/>
              <a:t>!- i </a:t>
            </a:r>
            <a:r>
              <a:rPr lang="cs-CZ" sz="2400" dirty="0" smtClean="0"/>
              <a:t>to je pohyb!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i="1" u="sng" dirty="0" smtClean="0">
                <a:solidFill>
                  <a:srgbClr val="FF0000"/>
                </a:solidFill>
              </a:rPr>
              <a:t>3</a:t>
            </a:r>
            <a:r>
              <a:rPr lang="cs-CZ" sz="2400" i="1" u="sng" dirty="0" smtClean="0">
                <a:solidFill>
                  <a:srgbClr val="FF0000"/>
                </a:solidFill>
              </a:rPr>
              <a:t>. spánek - </a:t>
            </a:r>
            <a:r>
              <a:rPr lang="cs-CZ" sz="2400" dirty="0" smtClean="0">
                <a:solidFill>
                  <a:srgbClr val="002060"/>
                </a:solidFill>
              </a:rPr>
              <a:t>spíme </a:t>
            </a:r>
            <a:r>
              <a:rPr lang="cs-CZ" sz="2400" dirty="0" smtClean="0">
                <a:solidFill>
                  <a:srgbClr val="002060"/>
                </a:solidFill>
              </a:rPr>
              <a:t>ve větrané</a:t>
            </a:r>
            <a:r>
              <a:rPr lang="cs-CZ" sz="2400" dirty="0" smtClean="0">
                <a:solidFill>
                  <a:srgbClr val="002060"/>
                </a:solidFill>
              </a:rPr>
              <a:t>, tiché </a:t>
            </a:r>
            <a:r>
              <a:rPr lang="cs-CZ" sz="2400" dirty="0" smtClean="0">
                <a:solidFill>
                  <a:srgbClr val="002060"/>
                </a:solidFill>
              </a:rPr>
              <a:t>místnosti</a:t>
            </a:r>
            <a:r>
              <a:rPr lang="cs-CZ" sz="2400" dirty="0" smtClean="0">
                <a:solidFill>
                  <a:srgbClr val="002060"/>
                </a:solidFill>
              </a:rPr>
              <a:t>, alespoň </a:t>
            </a:r>
            <a:r>
              <a:rPr lang="cs-CZ" sz="2400" dirty="0" smtClean="0">
                <a:solidFill>
                  <a:srgbClr val="002060"/>
                </a:solidFill>
              </a:rPr>
              <a:t>8 hodin denně</a:t>
            </a:r>
            <a:endParaRPr lang="cs-CZ" sz="2400" i="1" u="sng" dirty="0" smtClean="0">
              <a:solidFill>
                <a:srgbClr val="00206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>
                <a:solidFill>
                  <a:srgbClr val="00B050"/>
                </a:solidFill>
              </a:rPr>
              <a:t> </a:t>
            </a:r>
            <a:r>
              <a:rPr lang="cs-CZ" sz="2400" dirty="0" smtClean="0">
                <a:solidFill>
                  <a:srgbClr val="00B050"/>
                </a:solidFill>
              </a:rPr>
              <a:t>                                           </a:t>
            </a: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i="1" u="sng" dirty="0">
                <a:solidFill>
                  <a:srgbClr val="00B050"/>
                </a:solidFill>
              </a:rPr>
              <a:t> </a:t>
            </a:r>
            <a:r>
              <a:rPr lang="cs-CZ" sz="2400" i="1" u="sng" dirty="0" smtClean="0">
                <a:solidFill>
                  <a:srgbClr val="00B050"/>
                </a:solidFill>
              </a:rPr>
              <a:t>                                            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u="sng" smtClean="0"/>
              <a:t>Vyvážená skladba stravy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8686800" y="6080125"/>
            <a:ext cx="133350" cy="46038"/>
          </a:xfrm>
        </p:spPr>
        <p:txBody>
          <a:bodyPr rtlCol="0">
            <a:normAutofit fontScale="2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pSp>
        <p:nvGrpSpPr>
          <p:cNvPr id="4100" name="Group 2"/>
          <p:cNvGrpSpPr>
            <a:grpSpLocks/>
          </p:cNvGrpSpPr>
          <p:nvPr/>
        </p:nvGrpSpPr>
        <p:grpSpPr bwMode="auto">
          <a:xfrm>
            <a:off x="0" y="1054100"/>
            <a:ext cx="9236075" cy="5741988"/>
            <a:chOff x="1815" y="1195"/>
            <a:chExt cx="2165" cy="2127"/>
          </a:xfrm>
        </p:grpSpPr>
        <p:sp>
          <p:nvSpPr>
            <p:cNvPr id="4121" name="AutoShape 3"/>
            <p:cNvSpPr>
              <a:spLocks noChangeAspect="1" noChangeArrowheads="1"/>
            </p:cNvSpPr>
            <p:nvPr/>
          </p:nvSpPr>
          <p:spPr bwMode="auto">
            <a:xfrm>
              <a:off x="1945" y="1617"/>
              <a:ext cx="1942" cy="1675"/>
            </a:xfrm>
            <a:prstGeom prst="triangle">
              <a:avLst>
                <a:gd name="adj" fmla="val 47787"/>
              </a:avLst>
            </a:prstGeom>
            <a:solidFill>
              <a:srgbClr val="CCCC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2" name="Oval 4"/>
            <p:cNvSpPr>
              <a:spLocks noChangeArrowheads="1"/>
            </p:cNvSpPr>
            <p:nvPr/>
          </p:nvSpPr>
          <p:spPr bwMode="auto">
            <a:xfrm>
              <a:off x="1815" y="3261"/>
              <a:ext cx="209" cy="58"/>
            </a:xfrm>
            <a:prstGeom prst="ellipse">
              <a:avLst/>
            </a:prstGeom>
            <a:solidFill>
              <a:srgbClr val="FFFFCC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23" name="Oval 5"/>
            <p:cNvSpPr>
              <a:spLocks noChangeArrowheads="1"/>
            </p:cNvSpPr>
            <p:nvPr/>
          </p:nvSpPr>
          <p:spPr bwMode="auto">
            <a:xfrm>
              <a:off x="2354" y="1195"/>
              <a:ext cx="1030" cy="422"/>
            </a:xfrm>
            <a:prstGeom prst="ellipse">
              <a:avLst/>
            </a:prstGeom>
            <a:solidFill>
              <a:srgbClr val="FFBE7D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r>
                <a:rPr lang="cs-CZ"/>
                <a:t>    Potravinová    pyramida</a:t>
              </a:r>
            </a:p>
          </p:txBody>
        </p:sp>
        <p:sp>
          <p:nvSpPr>
            <p:cNvPr id="4124" name="Oval 6"/>
            <p:cNvSpPr>
              <a:spLocks noChangeArrowheads="1"/>
            </p:cNvSpPr>
            <p:nvPr/>
          </p:nvSpPr>
          <p:spPr bwMode="auto">
            <a:xfrm>
              <a:off x="3750" y="3264"/>
              <a:ext cx="230" cy="58"/>
            </a:xfrm>
            <a:prstGeom prst="ellipse">
              <a:avLst/>
            </a:prstGeom>
            <a:solidFill>
              <a:srgbClr val="D8EBB3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2989263" y="3933825"/>
            <a:ext cx="32416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878013" y="5046663"/>
            <a:ext cx="5464175" cy="730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3" name="Picture 7" descr="C:\Users\Dundovi\AppData\Local\Microsoft\Windows\Temporary Internet Files\Content.IE5\KRG9AUDF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388" y="5848350"/>
            <a:ext cx="758825" cy="63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 descr="C:\Users\Dundovi\AppData\Local\Microsoft\Windows\Temporary Internet Files\Content.IE5\47EGA0UN\MP9003137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263" y="5237163"/>
            <a:ext cx="847725" cy="55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 descr="C:\Users\Dundovi\AppData\Local\Microsoft\Windows\Temporary Internet Files\Content.IE5\47EGA0UN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375" y="5848350"/>
            <a:ext cx="72390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 descr="C:\Users\Dundovi\AppData\Local\Microsoft\Windows\Temporary Internet Files\Content.IE5\RZQ89JMO\MC9000883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63" y="5219700"/>
            <a:ext cx="1082675" cy="47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 descr="C:\Users\Dundovi\AppData\Local\Microsoft\Windows\Temporary Internet Files\Content.IE5\Q6NS6LLA\MP900400574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613" y="5237163"/>
            <a:ext cx="619125" cy="77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8" name="Picture 12" descr="C:\Users\Dundovi\AppData\Local\Microsoft\Windows\Temporary Internet Files\Content.IE5\YKGS1UE3\MC9002344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288" y="4579938"/>
            <a:ext cx="561975" cy="48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13" descr="C:\Users\Dundovi\AppData\Local\Microsoft\Windows\Temporary Internet Files\Content.IE5\KRG9AUDF\MC9000884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938" y="3378200"/>
            <a:ext cx="677862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0" name="Picture 14" descr="C:\Users\Dundovi\AppData\Local\Microsoft\Windows\Temporary Internet Files\Content.IE5\Q6NS6LLA\MC9001499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638" y="3994150"/>
            <a:ext cx="9318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15" descr="C:\Users\Dundovi\AppData\Local\Microsoft\Windows\Temporary Internet Files\Content.IE5\KRG9AUDF\MC90044177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75" y="4268788"/>
            <a:ext cx="795338" cy="79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2" name="Picture 16" descr="C:\Users\Dundovi\AppData\Local\Microsoft\Windows\Temporary Internet Files\Content.IE5\YKGS1UE3\MC90041190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938" y="4435475"/>
            <a:ext cx="642937" cy="58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3" name="Picture 17" descr="C:\Users\Dundovi\AppData\Local\Microsoft\Windows\Temporary Internet Files\Content.IE5\UOU2JUBL\MC90044182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975" y="3932238"/>
            <a:ext cx="11303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4" name="Picture 19" descr="C:\Users\Dundovi\AppData\Local\Microsoft\Windows\Temporary Internet Files\Content.IE5\RZQ89JMO\MP900405246[1]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738" y="5722938"/>
            <a:ext cx="1392237" cy="995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5" name="Picture 20" descr="C:\Users\Dundovi\AppData\Local\Microsoft\Windows\Temporary Internet Files\Content.IE5\XWAA6Q4S\MP900448424[1]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8150" y="5457825"/>
            <a:ext cx="641350" cy="96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6" name="Picture 21" descr="C:\Users\Dundovi\AppData\Local\Microsoft\Windows\Temporary Internet Files\Content.IE5\Q6NS6LLA\MP900422285[1]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725" y="2825750"/>
            <a:ext cx="455613" cy="45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7" name="Picture 22" descr="C:\Users\Dundovi\AppData\Local\Microsoft\Windows\Temporary Internet Files\Content.IE5\YKGS1UE3\MP900402812[1]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938" y="3355975"/>
            <a:ext cx="590550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8" name="Picture 23" descr="C:\Users\Dundovi\AppData\Local\Microsoft\Windows\Temporary Internet Files\Content.IE5\47EGA0UN\MP900399510[1]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863" y="3251200"/>
            <a:ext cx="777875" cy="62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9" name="Picture 24" descr="C:\Users\Dundovi\AppData\Local\Microsoft\Windows\Temporary Internet Files\Content.IE5\YKGS1UE3\MP900427640[1]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100" y="2614613"/>
            <a:ext cx="454025" cy="45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20" name="Picture 25" descr="C:\Users\Dundovi\AppData\Local\Microsoft\Windows\Temporary Internet Files\Content.IE5\UOU2JUBL\MC900441777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613" y="3933825"/>
            <a:ext cx="560387" cy="55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Roztřiďte potraviny na zdravé a nezdravé</a:t>
            </a:r>
            <a:endParaRPr lang="cs-CZ" u="sng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b="1" smtClean="0"/>
              <a:t>+  </a:t>
            </a:r>
            <a:r>
              <a:rPr lang="cs-CZ" sz="2400" smtClean="0"/>
              <a:t>                                                     </a:t>
            </a:r>
            <a:r>
              <a:rPr lang="cs-CZ" sz="2400" b="1" smtClean="0"/>
              <a:t>-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594225" y="1412875"/>
            <a:ext cx="0" cy="24511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5123" idx="1"/>
            <a:endCxn id="5123" idx="3"/>
          </p:cNvCxnSpPr>
          <p:nvPr/>
        </p:nvCxnSpPr>
        <p:spPr>
          <a:xfrm>
            <a:off x="457200" y="3863975"/>
            <a:ext cx="8229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6" name="Picture 2" descr="C:\Users\Dundovi\AppData\Local\Microsoft\Windows\Temporary Internet Files\Content.IE5\47EGA0UN\MP9004228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445125"/>
            <a:ext cx="865187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Picture 3" descr="C:\Users\Dundovi\AppData\Local\Microsoft\Windows\Temporary Internet Files\Content.IE5\UOU2JUBL\MP90042280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113" y="4918075"/>
            <a:ext cx="10525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4" descr="C:\Users\Dundovi\AppData\Local\Microsoft\Windows\Temporary Internet Files\Content.IE5\47EGA0UN\MP90040886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4143375"/>
            <a:ext cx="112395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Picture 5" descr="C:\Users\Dundovi\AppData\Local\Microsoft\Windows\Temporary Internet Files\Content.IE5\XWAA6Q4S\MP90040648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4146550"/>
            <a:ext cx="1101725" cy="86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Picture 7" descr="C:\Users\Dundovi\AppData\Local\Microsoft\Windows\Temporary Internet Files\Content.IE5\RZQ89JMO\MC90043476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138" y="5262563"/>
            <a:ext cx="1057275" cy="1058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Picture 8" descr="C:\Users\Dundovi\AppData\Local\Microsoft\Windows\Temporary Internet Files\Content.IE5\47EGA0UN\MC9002343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5675313"/>
            <a:ext cx="10636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2" name="Picture 9" descr="C:\Users\Dundovi\AppData\Local\Microsoft\Windows\Temporary Internet Files\Content.IE5\47EGA0UN\MP900400614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178425"/>
            <a:ext cx="981075" cy="122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3" name="Picture 10" descr="C:\Users\Dundovi\AppData\Local\Microsoft\Windows\Temporary Internet Files\Content.IE5\Q6NS6LLA\MP900313734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4192588"/>
            <a:ext cx="1179512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4" name="Picture 11" descr="C:\Users\Dundovi\AppData\Local\Microsoft\Windows\Temporary Internet Files\Content.IE5\YKGS1UE3\MP900405246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263" y="5262563"/>
            <a:ext cx="1689100" cy="120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5" name="Picture 12" descr="C:\Users\Dundovi\AppData\Local\Microsoft\Windows\Temporary Internet Files\Content.IE5\XWAA6Q4S\MP900422953[1]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263" y="3929063"/>
            <a:ext cx="1260475" cy="86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6" name="Picture 13" descr="C:\Users\Dundovi\AppData\Local\Microsoft\Windows\Temporary Internet Files\Content.IE5\YKGS1UE3\MP900438709[1]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413" y="5907088"/>
            <a:ext cx="1038225" cy="693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7" name="Picture 14" descr="C:\Users\Dundovi\AppData\Local\Microsoft\Windows\Temporary Internet Files\Content.IE5\1K03EX9L\MC900441708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1600" y="4035425"/>
            <a:ext cx="795338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8" name="Picture 15" descr="C:\Users\Dundovi\AppData\Local\Microsoft\Windows\Temporary Internet Files\Content.IE5\47EGA0UN\MC900441752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3979863"/>
            <a:ext cx="938212" cy="93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9" name="Picture 16" descr="C:\Users\Dundovi\AppData\Local\Microsoft\Windows\Temporary Internet Files\Content.IE5\YKGS1UE3\MP900424381[1]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7550" y="4941888"/>
            <a:ext cx="100647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Odpověz na otázky: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>
                <a:solidFill>
                  <a:srgbClr val="FF0000"/>
                </a:solidFill>
              </a:rPr>
              <a:t>1.Je správné ráno </a:t>
            </a:r>
            <a:r>
              <a:rPr lang="cs-CZ" sz="2400" dirty="0" err="1" smtClean="0">
                <a:solidFill>
                  <a:srgbClr val="FF0000"/>
                </a:solidFill>
              </a:rPr>
              <a:t>snídat?Proč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ano,proč</a:t>
            </a:r>
            <a:r>
              <a:rPr lang="cs-CZ" sz="2400" dirty="0" smtClean="0">
                <a:solidFill>
                  <a:srgbClr val="FF0000"/>
                </a:solidFill>
              </a:rPr>
              <a:t> ne?</a:t>
            </a:r>
          </a:p>
          <a:p>
            <a:pPr eaLnBrk="1" hangingPunct="1"/>
            <a:endParaRPr lang="cs-CZ" sz="24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. Kolikrát </a:t>
            </a:r>
            <a:r>
              <a:rPr lang="cs-CZ" sz="2400" dirty="0" smtClean="0">
                <a:solidFill>
                  <a:srgbClr val="FF0000"/>
                </a:solidFill>
              </a:rPr>
              <a:t>denně bychom měli jíst?</a:t>
            </a:r>
          </a:p>
          <a:p>
            <a:pPr eaLnBrk="1" hangingPunct="1"/>
            <a:endParaRPr lang="cs-CZ" sz="24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. Proč </a:t>
            </a:r>
            <a:r>
              <a:rPr lang="cs-CZ" sz="2400" dirty="0" smtClean="0">
                <a:solidFill>
                  <a:srgbClr val="FF0000"/>
                </a:solidFill>
              </a:rPr>
              <a:t>jsou čerstvé potraviny zdravější než konzervované?</a:t>
            </a:r>
          </a:p>
          <a:p>
            <a:pPr eaLnBrk="1" hangingPunct="1"/>
            <a:endParaRPr lang="cs-CZ" sz="24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400" dirty="0" smtClean="0">
                <a:solidFill>
                  <a:srgbClr val="FF0000"/>
                </a:solidFill>
              </a:rPr>
              <a:t>4</a:t>
            </a:r>
            <a:r>
              <a:rPr lang="cs-CZ" sz="2400" dirty="0" smtClean="0">
                <a:solidFill>
                  <a:srgbClr val="FF0000"/>
                </a:solidFill>
              </a:rPr>
              <a:t>. Co </a:t>
            </a:r>
            <a:r>
              <a:rPr lang="cs-CZ" sz="2400" dirty="0" smtClean="0">
                <a:solidFill>
                  <a:srgbClr val="FF0000"/>
                </a:solidFill>
              </a:rPr>
              <a:t>našemu tělu dávají sladkosti a sladké nápoje?</a:t>
            </a:r>
          </a:p>
          <a:p>
            <a:pPr eaLnBrk="1" hangingPunct="1"/>
            <a:endParaRPr lang="cs-CZ" sz="2400" dirty="0" smtClean="0">
              <a:solidFill>
                <a:srgbClr val="FF0000"/>
              </a:solidFill>
            </a:endParaRPr>
          </a:p>
          <a:p>
            <a:pPr eaLnBrk="1" hangingPunct="1"/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>
                <a:solidFill>
                  <a:srgbClr val="FF0000"/>
                </a:solidFill>
              </a:rPr>
              <a:t>. Co </a:t>
            </a:r>
            <a:r>
              <a:rPr lang="cs-CZ" sz="2400" dirty="0" smtClean="0">
                <a:solidFill>
                  <a:srgbClr val="FF0000"/>
                </a:solidFill>
              </a:rPr>
              <a:t>to jsou ovocné cukry?</a:t>
            </a:r>
          </a:p>
          <a:p>
            <a:pPr eaLnBrk="1" hangingPunct="1"/>
            <a:endParaRPr lang="cs-CZ" sz="2400" dirty="0">
              <a:solidFill>
                <a:srgbClr val="FF0000"/>
              </a:solidFill>
            </a:endParaRPr>
          </a:p>
          <a:p>
            <a:pPr marL="0" indent="0" eaLnBrk="1" hangingPunct="1">
              <a:buNone/>
            </a:pPr>
            <a:endParaRPr lang="cs-CZ" sz="24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Sestav zdravý jídelníček!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Snídaně:…………………………………………………………………………………………………Pití:………………………..</a:t>
            </a:r>
          </a:p>
          <a:p>
            <a:r>
              <a:rPr lang="cs-CZ" dirty="0" smtClean="0"/>
              <a:t>Svačina:………………………………………………...........</a:t>
            </a:r>
          </a:p>
          <a:p>
            <a:r>
              <a:rPr lang="cs-CZ" dirty="0" smtClean="0"/>
              <a:t>Oběd:……………………………………………………………………………………………………Pití:……………………….</a:t>
            </a:r>
          </a:p>
          <a:p>
            <a:r>
              <a:rPr lang="cs-CZ" dirty="0" smtClean="0"/>
              <a:t>Svačina:………………………………………………………..</a:t>
            </a:r>
          </a:p>
          <a:p>
            <a:r>
              <a:rPr lang="cs-CZ" dirty="0" smtClean="0"/>
              <a:t>Večeře:………………………………………………………</a:t>
            </a:r>
          </a:p>
          <a:p>
            <a:r>
              <a:rPr lang="cs-CZ" dirty="0" smtClean="0"/>
              <a:t>…………………………………….Pití:……….………………..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6096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Otevřená galerie MS OFFICE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179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                                                                                                                                                   </vt:lpstr>
      <vt:lpstr>Člověk</vt:lpstr>
      <vt:lpstr>Vyvážená skladba stravy</vt:lpstr>
      <vt:lpstr>Roztřiďte potraviny na zdravé a nezdravé</vt:lpstr>
      <vt:lpstr>Odpověz na otázky:</vt:lpstr>
      <vt:lpstr>Sestav zdravý jídelníček!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Učitel</cp:lastModifiedBy>
  <cp:revision>15</cp:revision>
  <dcterms:created xsi:type="dcterms:W3CDTF">2013-02-07T18:23:36Z</dcterms:created>
  <dcterms:modified xsi:type="dcterms:W3CDTF">2013-05-08T05:41:29Z</dcterms:modified>
</cp:coreProperties>
</file>