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650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197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974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640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499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03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775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4177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24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323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027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1B86A3-5213-487D-81C8-E31835DC1E99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7C723C-CADA-4B71-9B09-24CDA2414D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67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850"/>
            <a:ext cx="9143999" cy="686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97721" y="2606830"/>
            <a:ext cx="23532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Mgr. Martina </a:t>
            </a:r>
            <a:r>
              <a:rPr lang="cs-CZ" b="1" dirty="0" err="1" smtClean="0"/>
              <a:t>Dundová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40376" y="3212976"/>
            <a:ext cx="4007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VY_32_INOVACE_4C_19_PŘÍRODOVĚDA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63254" y="3717032"/>
            <a:ext cx="1779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Smyslové orgány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4293096"/>
            <a:ext cx="608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pátý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90111" y="4869160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18.3.2013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97721" y="5517232"/>
            <a:ext cx="297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Druhy </a:t>
            </a:r>
            <a:r>
              <a:rPr lang="cs-CZ" b="1" dirty="0" err="1" smtClean="0"/>
              <a:t>sm</a:t>
            </a:r>
            <a:r>
              <a:rPr lang="cs-CZ" b="1" dirty="0" smtClean="0"/>
              <a:t>. </a:t>
            </a:r>
            <a:r>
              <a:rPr lang="cs-CZ" b="1" dirty="0" err="1" smtClean="0"/>
              <a:t>org</a:t>
            </a:r>
            <a:r>
              <a:rPr lang="cs-CZ" b="1" dirty="0" smtClean="0"/>
              <a:t>., části, shrnutí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87516" y="6025712"/>
            <a:ext cx="67816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Informace o učivu</a:t>
            </a:r>
            <a:r>
              <a:rPr lang="cs-CZ" b="1" dirty="0" smtClean="0"/>
              <a:t>, seznámení </a:t>
            </a:r>
            <a:r>
              <a:rPr lang="cs-CZ" b="1" dirty="0" smtClean="0"/>
              <a:t>se s částmi </a:t>
            </a:r>
            <a:r>
              <a:rPr lang="cs-CZ" b="1" dirty="0" smtClean="0"/>
              <a:t>oka, ucha</a:t>
            </a:r>
            <a:r>
              <a:rPr lang="cs-CZ" b="1" dirty="0" smtClean="0"/>
              <a:t>, spojování otázek</a:t>
            </a:r>
          </a:p>
          <a:p>
            <a:r>
              <a:rPr lang="cs-CZ" b="1" dirty="0" smtClean="0"/>
              <a:t> a odpovědí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12235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b="1" i="1" u="sng" dirty="0" smtClean="0"/>
              <a:t>Smyslové orgány</a:t>
            </a:r>
            <a:endParaRPr lang="cs-CZ" sz="18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Člověk                 je obdařen pěti smysly</a:t>
            </a:r>
            <a:r>
              <a:rPr lang="cs-CZ" sz="2400" dirty="0" smtClean="0"/>
              <a:t>, díky </a:t>
            </a:r>
            <a:r>
              <a:rPr lang="cs-CZ" sz="2400" dirty="0" smtClean="0"/>
              <a:t>kterým může vnímat </a:t>
            </a:r>
          </a:p>
          <a:p>
            <a:pPr marL="0" indent="0">
              <a:buNone/>
            </a:pPr>
            <a:r>
              <a:rPr lang="cs-CZ" sz="2400" dirty="0" smtClean="0"/>
              <a:t>      okolní svět.</a:t>
            </a:r>
          </a:p>
          <a:p>
            <a:r>
              <a:rPr lang="cs-CZ" sz="2400" dirty="0" smtClean="0"/>
              <a:t>Jsou to: ZRAK                                        </a:t>
            </a:r>
            <a:r>
              <a:rPr lang="cs-CZ" sz="2200" b="1" dirty="0" smtClean="0">
                <a:solidFill>
                  <a:srgbClr val="FF0000"/>
                </a:solidFill>
              </a:rPr>
              <a:t>Za každý ze smyslů „odpovídají“</a:t>
            </a:r>
          </a:p>
          <a:p>
            <a:pPr marL="0" indent="0">
              <a:buNone/>
            </a:pPr>
            <a:r>
              <a:rPr lang="cs-CZ" sz="2200" dirty="0" smtClean="0"/>
              <a:t>                     </a:t>
            </a:r>
          </a:p>
          <a:p>
            <a:pPr marL="0" indent="0">
              <a:buNone/>
            </a:pPr>
            <a:r>
              <a:rPr lang="cs-CZ" sz="2200" dirty="0">
                <a:solidFill>
                  <a:prstClr val="black"/>
                </a:solidFill>
              </a:rPr>
              <a:t> </a:t>
            </a:r>
            <a:r>
              <a:rPr lang="cs-CZ" sz="2200" dirty="0" smtClean="0">
                <a:solidFill>
                  <a:prstClr val="black"/>
                </a:solidFill>
              </a:rPr>
              <a:t>                  </a:t>
            </a:r>
            <a:r>
              <a:rPr lang="cs-CZ" sz="2400" dirty="0" smtClean="0">
                <a:solidFill>
                  <a:prstClr val="black"/>
                </a:solidFill>
              </a:rPr>
              <a:t>SLUCH</a:t>
            </a:r>
            <a:endParaRPr lang="cs-CZ" sz="2200" dirty="0" smtClean="0"/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                                         speciální orgány!!!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ČICH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                                                                 Uhodneš které???    </a:t>
            </a:r>
          </a:p>
          <a:p>
            <a:pPr marL="0" indent="0">
              <a:buNone/>
            </a:pPr>
            <a:r>
              <a:rPr lang="cs-CZ" sz="2400" dirty="0" smtClean="0"/>
              <a:t>                 CHUŤ</a:t>
            </a:r>
          </a:p>
          <a:p>
            <a:pPr marL="0" indent="0">
              <a:buNone/>
            </a:pPr>
            <a:r>
              <a:rPr lang="cs-CZ" sz="2400" dirty="0" smtClean="0"/>
              <a:t>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HMAT                                          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(oči, uši, nos, jazyk, ruce-kůže)</a:t>
            </a:r>
            <a:endParaRPr lang="cs-CZ" sz="2400" dirty="0"/>
          </a:p>
        </p:txBody>
      </p:sp>
      <p:pic>
        <p:nvPicPr>
          <p:cNvPr id="1026" name="Picture 2" descr="C:\Users\Dundovi\AppData\Local\Microsoft\Windows\Temporary Internet Files\Content.IE5\UOU2JUBL\MC90044146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291" y="1484784"/>
            <a:ext cx="795364" cy="79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undovi\AppData\Local\Microsoft\Windows\Temporary Internet Files\Content.IE5\UOU2JUBL\MP9004424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575" y="2280148"/>
            <a:ext cx="586597" cy="660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XWAA6Q4S\MC9002381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575" y="2852936"/>
            <a:ext cx="553273" cy="553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RZQ89JMO\MP9004036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575" y="3406329"/>
            <a:ext cx="693767" cy="74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undovi\AppData\Local\Microsoft\Windows\Temporary Internet Files\Content.IE5\UOU2JUBL\MP9004486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575" y="4149080"/>
            <a:ext cx="635563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undovi\AppData\Local\Microsoft\Windows\Temporary Internet Files\Content.IE5\XWAA6Q4S\MP90041175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237" y="4797152"/>
            <a:ext cx="558924" cy="83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7380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u="sng" dirty="0" smtClean="0"/>
              <a:t>ZRAK,SLUCH</a:t>
            </a:r>
            <a:endParaRPr lang="cs-CZ" sz="3200" b="1" i="1" u="sng" dirty="0"/>
          </a:p>
        </p:txBody>
      </p:sp>
      <p:pic>
        <p:nvPicPr>
          <p:cNvPr id="2050" name="Picture 2" descr="C:\Users\Dundovi\AppData\Local\Microsoft\Windows\Temporary Internet Files\Content.IE5\KRG9AUDF\MP90044245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640"/>
            <a:ext cx="1676293" cy="1114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1484784"/>
            <a:ext cx="5632648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1.Červeně vybarvi pojem OKO a názvy s částmi oka, modře vybarvi pojem UCHO a názvy s částmi UCHA.</a:t>
            </a:r>
          </a:p>
          <a:p>
            <a:endParaRPr lang="cs-CZ" dirty="0"/>
          </a:p>
          <a:p>
            <a:r>
              <a:rPr lang="cs-CZ" b="1" i="1" dirty="0" smtClean="0"/>
              <a:t>              </a:t>
            </a:r>
          </a:p>
          <a:p>
            <a:endParaRPr lang="cs-CZ" b="1" i="1" dirty="0"/>
          </a:p>
          <a:p>
            <a:r>
              <a:rPr lang="cs-CZ" b="1" i="1" dirty="0" smtClean="0"/>
              <a:t>    OKO                                                  UCHO</a:t>
            </a:r>
          </a:p>
          <a:p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ubínek               rohovka                boltec                 </a:t>
            </a:r>
          </a:p>
          <a:p>
            <a:endParaRPr lang="cs-CZ" dirty="0"/>
          </a:p>
          <a:p>
            <a:r>
              <a:rPr lang="cs-CZ" dirty="0" smtClean="0"/>
              <a:t>            zvukovod                 sítnice                       duhovka               </a:t>
            </a:r>
          </a:p>
          <a:p>
            <a:endParaRPr lang="cs-CZ" dirty="0"/>
          </a:p>
          <a:p>
            <a:r>
              <a:rPr lang="cs-CZ" dirty="0" smtClean="0"/>
              <a:t>spojivka                 hlemýžď</a:t>
            </a:r>
          </a:p>
          <a:p>
            <a:endParaRPr lang="cs-CZ" dirty="0"/>
          </a:p>
          <a:p>
            <a:r>
              <a:rPr lang="cs-CZ" dirty="0" smtClean="0"/>
              <a:t>                  čočka                       kovadlinka       </a:t>
            </a:r>
          </a:p>
          <a:p>
            <a:endParaRPr lang="cs-CZ" dirty="0"/>
          </a:p>
          <a:p>
            <a:r>
              <a:rPr lang="cs-CZ" dirty="0" smtClean="0"/>
              <a:t>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355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u="sng" dirty="0" smtClean="0"/>
              <a:t>ČICH,CHUŤ,HMAT</a:t>
            </a:r>
            <a:endParaRPr lang="cs-CZ" sz="32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1317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Čich</a:t>
            </a:r>
          </a:p>
          <a:p>
            <a:r>
              <a:rPr lang="cs-CZ" sz="2400" dirty="0" smtClean="0">
                <a:solidFill>
                  <a:schemeClr val="accent6"/>
                </a:solidFill>
              </a:rPr>
              <a:t>-čich je schopnost rozeznávat vůně a zápachy</a:t>
            </a:r>
          </a:p>
          <a:p>
            <a:r>
              <a:rPr lang="cs-CZ" sz="2400" dirty="0" smtClean="0">
                <a:solidFill>
                  <a:schemeClr val="accent6"/>
                </a:solidFill>
              </a:rPr>
              <a:t>-člověk je schopen rozeznat až 4 000 zápachů!</a:t>
            </a:r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Chuť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-orgánem chuti je jazyk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-rozeznáváme čtyři základní druhy chuti: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1.sladkou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2.slanou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3.kyselou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4.hořkou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Dundovi\AppData\Local\Microsoft\Windows\Temporary Internet Files\Content.IE5\UOU2JUBL\MP9004486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330" y="4318150"/>
            <a:ext cx="4067308" cy="2276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99831" y="52881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21157" y="59086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71914" y="554862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66969" y="515699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590863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566969" y="567218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9587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1368152" cy="7920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Hmat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353347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J</a:t>
            </a:r>
            <a:r>
              <a:rPr lang="cs-CZ" sz="2800" dirty="0" smtClean="0">
                <a:solidFill>
                  <a:srgbClr val="FF0000"/>
                </a:solidFill>
              </a:rPr>
              <a:t>akmile </a:t>
            </a:r>
            <a:r>
              <a:rPr lang="cs-CZ" sz="2800" dirty="0" smtClean="0">
                <a:solidFill>
                  <a:srgbClr val="FF0000"/>
                </a:solidFill>
              </a:rPr>
              <a:t>se něčeho dotkneme, vyšlou nervová zakončení umístěná pod kůží signál do </a:t>
            </a:r>
            <a:r>
              <a:rPr lang="cs-CZ" sz="2800" dirty="0" err="1" smtClean="0">
                <a:solidFill>
                  <a:srgbClr val="FF0000"/>
                </a:solidFill>
              </a:rPr>
              <a:t>mozku.Cítíme</a:t>
            </a:r>
            <a:r>
              <a:rPr lang="cs-CZ" sz="2800" dirty="0" smtClean="0">
                <a:solidFill>
                  <a:srgbClr val="FF0000"/>
                </a:solidFill>
              </a:rPr>
              <a:t> tvar a strukturu povrchu předmětu, kterého se dotýkáme!</a:t>
            </a:r>
          </a:p>
          <a:p>
            <a:r>
              <a:rPr lang="cs-CZ" sz="2800" dirty="0">
                <a:solidFill>
                  <a:srgbClr val="FF0000"/>
                </a:solidFill>
              </a:rPr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ejcitlivější </a:t>
            </a:r>
            <a:r>
              <a:rPr lang="cs-CZ" sz="2800" dirty="0" smtClean="0">
                <a:solidFill>
                  <a:srgbClr val="FF0000"/>
                </a:solidFill>
              </a:rPr>
              <a:t>jsou: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Dundovi\AppData\Local\Microsoft\Windows\Temporary Internet Files\Content.IE5\YKGS1UE3\MP900178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96300"/>
            <a:ext cx="1684784" cy="11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ndovi\AppData\Local\Microsoft\Windows\Temporary Internet Files\Content.IE5\UOU2JUBL\MP900448668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96300"/>
            <a:ext cx="1547664" cy="11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RZQ89JMO\MP9004093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149080"/>
            <a:ext cx="168478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undovi\AppData\Local\Microsoft\Windows\Temporary Internet Files\Content.IE5\1K03EX9L\MP90040901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49080"/>
            <a:ext cx="154766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4498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Zajímavost: Nervové impulsy se pohybují rychlostí 400 km/h,</a:t>
            </a:r>
            <a:br>
              <a:rPr lang="cs-CZ" sz="2400" b="1" dirty="0" smtClean="0"/>
            </a:br>
            <a:r>
              <a:rPr lang="cs-CZ" sz="2400" b="1" dirty="0"/>
              <a:t> </a:t>
            </a:r>
            <a:r>
              <a:rPr lang="cs-CZ" sz="2400" b="1" dirty="0" smtClean="0"/>
              <a:t>               a proto se dostanou do mozku velmi rychle!!!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sz="1800" dirty="0" smtClean="0"/>
              <a:t>Spoj správné dvojice: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1.Kolik máme smyslů?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2.Jakým orgánem vnímáme vůně a zápachy?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3.Kolik základních chutí máme na jazyku?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4.Které části těla jsou nejcitlivější na dotek?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5.Je ucho orgánem sluchu?</a:t>
            </a:r>
          </a:p>
          <a:p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os, rty-chodidla-konečky-prstů-jazyk,4,ano,oko, 6, břicho-krk, 5,ne, ucho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3385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Otevřená galerie MS </a:t>
            </a:r>
            <a:r>
              <a:rPr lang="cs-CZ" dirty="0" smtClean="0"/>
              <a:t>OFFICE</a:t>
            </a:r>
          </a:p>
          <a:p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51282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265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Smyslové orgány</vt:lpstr>
      <vt:lpstr>ZRAK,SLUCH</vt:lpstr>
      <vt:lpstr>ČICH,CHUŤ,HMAT</vt:lpstr>
      <vt:lpstr>Hmat</vt:lpstr>
      <vt:lpstr>Zajímavost: Nervové impulsy se pohybují rychlostí 400 km/h,                 a proto se dostanou do mozku velmi rychle!!!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User</cp:lastModifiedBy>
  <cp:revision>14</cp:revision>
  <dcterms:created xsi:type="dcterms:W3CDTF">2013-03-18T16:06:05Z</dcterms:created>
  <dcterms:modified xsi:type="dcterms:W3CDTF">2013-05-08T07:23:35Z</dcterms:modified>
</cp:coreProperties>
</file>