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70" r:id="rId3"/>
    <p:sldId id="256" r:id="rId4"/>
    <p:sldId id="271" r:id="rId5"/>
    <p:sldId id="272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5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C488-48CB-4AE1-9CC3-6C248DEEFFA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CA019-6C14-4B52-AA1C-07866FE95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44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C488-48CB-4AE1-9CC3-6C248DEEFFA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CA019-6C14-4B52-AA1C-07866FE95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135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C488-48CB-4AE1-9CC3-6C248DEEFFA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CA019-6C14-4B52-AA1C-07866FE95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450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C488-48CB-4AE1-9CC3-6C248DEEFFA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CA019-6C14-4B52-AA1C-07866FE95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527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C488-48CB-4AE1-9CC3-6C248DEEFFA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CA019-6C14-4B52-AA1C-07866FE95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131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C488-48CB-4AE1-9CC3-6C248DEEFFA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CA019-6C14-4B52-AA1C-07866FE95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739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C488-48CB-4AE1-9CC3-6C248DEEFFA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CA019-6C14-4B52-AA1C-07866FE95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040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C488-48CB-4AE1-9CC3-6C248DEEFFA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CA019-6C14-4B52-AA1C-07866FE95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4913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C488-48CB-4AE1-9CC3-6C248DEEFFA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CA019-6C14-4B52-AA1C-07866FE95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66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C488-48CB-4AE1-9CC3-6C248DEEFFA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CA019-6C14-4B52-AA1C-07866FE95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4934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C488-48CB-4AE1-9CC3-6C248DEEFFA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CA019-6C14-4B52-AA1C-07866FE95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875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F1C488-48CB-4AE1-9CC3-6C248DEEFFA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9CA019-6C14-4B52-AA1C-07866FE95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904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50503740"/>
              </p:ext>
            </p:extLst>
          </p:nvPr>
        </p:nvGraphicFramePr>
        <p:xfrm>
          <a:off x="857224" y="2357430"/>
          <a:ext cx="7470799" cy="3503764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VY_32_INOVACE_02_02_11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 7. ročník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Středověká města - test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Blanka Zelenková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doplňuje učebnici Dějepis pro 7.ročník.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Slouží k opakování tématu.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5441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Century Gothic" pitchFamily="34" charset="0"/>
              </a:rPr>
              <a:t>Anotace: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Century Gothic" pitchFamily="34" charset="0"/>
              </a:rPr>
              <a:t>Snímek č. 4 – 5 : žáci dokončují tvrzení o místě zakládání měst, své úsudky porovnají s řešením na  dalším snímku.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Century Gothic" pitchFamily="34" charset="0"/>
              </a:rPr>
              <a:t>Snímek č. 7: žáci ve stanoveném pořadí ukládají do truhly nehodící se údaje.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Century Gothic" pitchFamily="34" charset="0"/>
              </a:rPr>
              <a:t>Snímek č. 8: žáci opakují druhy měst, na kliknutí myší odkrývají správné varianty.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Century Gothic" pitchFamily="34" charset="0"/>
              </a:rPr>
              <a:t>Snímek č. 9 – 12: funguje jako test – správné odpovědi se ukazují v zabarvené podobě.</a:t>
            </a:r>
            <a:endParaRPr lang="cs-CZ" sz="2400" dirty="0"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9493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latin typeface="Century Gothic" pitchFamily="34" charset="0"/>
              </a:rPr>
              <a:t>Středověká města</a:t>
            </a:r>
            <a:endParaRPr lang="cs-CZ" b="1" u="sng" dirty="0">
              <a:latin typeface="Century Gothic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Century Gothic" pitchFamily="34" charset="0"/>
              </a:rPr>
              <a:t>test</a:t>
            </a:r>
            <a:endParaRPr lang="cs-CZ" sz="3600" b="1" dirty="0">
              <a:solidFill>
                <a:schemeClr val="tx1"/>
              </a:solidFill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1687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latin typeface="Century Gothic" pitchFamily="34" charset="0"/>
              </a:rPr>
              <a:t/>
            </a:r>
            <a:br>
              <a:rPr lang="cs-CZ" dirty="0">
                <a:latin typeface="Century Gothic" pitchFamily="34" charset="0"/>
              </a:rPr>
            </a:br>
            <a:r>
              <a:rPr lang="cs-CZ" dirty="0">
                <a:latin typeface="Century Gothic" pitchFamily="34" charset="0"/>
              </a:rPr>
              <a:t>Dokonči </a:t>
            </a:r>
            <a:r>
              <a:rPr lang="cs-CZ" dirty="0" smtClean="0">
                <a:latin typeface="Century Gothic" pitchFamily="34" charset="0"/>
              </a:rPr>
              <a:t>tvrzení:</a:t>
            </a:r>
            <a:br>
              <a:rPr lang="cs-CZ" dirty="0" smtClean="0">
                <a:latin typeface="Century Gothic" pitchFamily="34" charset="0"/>
              </a:rPr>
            </a:br>
            <a:endParaRPr lang="cs-CZ" dirty="0"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Century Gothic" pitchFamily="34" charset="0"/>
              </a:rPr>
              <a:t>            Města byla zakládána:</a:t>
            </a:r>
          </a:p>
          <a:p>
            <a:pPr marL="0" indent="0">
              <a:buNone/>
            </a:pPr>
            <a:r>
              <a:rPr lang="cs-CZ" sz="2800" dirty="0">
                <a:latin typeface="Century Gothic" pitchFamily="34" charset="0"/>
              </a:rPr>
              <a:t> </a:t>
            </a:r>
            <a:r>
              <a:rPr lang="cs-CZ" sz="2800" dirty="0" smtClean="0">
                <a:latin typeface="Century Gothic" pitchFamily="34" charset="0"/>
              </a:rPr>
              <a:t>           - na místě os…</a:t>
            </a:r>
          </a:p>
          <a:p>
            <a:pPr marL="0" indent="0">
              <a:buNone/>
            </a:pPr>
            <a:endParaRPr lang="cs-CZ" sz="2800" dirty="0">
              <a:latin typeface="Century Gothic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Century Gothic" pitchFamily="34" charset="0"/>
              </a:rPr>
              <a:t>            - na místě trž…</a:t>
            </a:r>
          </a:p>
          <a:p>
            <a:pPr marL="0" indent="0">
              <a:buNone/>
            </a:pPr>
            <a:endParaRPr lang="cs-CZ" sz="2800" dirty="0">
              <a:latin typeface="Century Gothic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Century Gothic" pitchFamily="34" charset="0"/>
              </a:rPr>
              <a:t>            - u hr… a klá…..</a:t>
            </a:r>
          </a:p>
          <a:p>
            <a:pPr marL="0" indent="0">
              <a:buNone/>
            </a:pPr>
            <a:endParaRPr lang="cs-CZ" sz="2800" dirty="0">
              <a:latin typeface="Century Gothic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Century Gothic" pitchFamily="34" charset="0"/>
              </a:rPr>
              <a:t>            - na zeleném dr..</a:t>
            </a:r>
            <a:endParaRPr lang="cs-CZ" sz="2800" dirty="0"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1276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entury Gothic" pitchFamily="34" charset="0"/>
              </a:rPr>
              <a:t>Řešení:</a:t>
            </a:r>
            <a:endParaRPr lang="cs-CZ" dirty="0"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Century Gothic" pitchFamily="34" charset="0"/>
              </a:rPr>
              <a:t>            Města </a:t>
            </a:r>
            <a:r>
              <a:rPr lang="cs-CZ" sz="2800" dirty="0">
                <a:latin typeface="Century Gothic" pitchFamily="34" charset="0"/>
              </a:rPr>
              <a:t>byla zakládána:</a:t>
            </a:r>
          </a:p>
          <a:p>
            <a:pPr marL="0" indent="0">
              <a:buNone/>
            </a:pPr>
            <a:r>
              <a:rPr lang="cs-CZ" sz="2800" dirty="0">
                <a:latin typeface="Century Gothic" pitchFamily="34" charset="0"/>
              </a:rPr>
              <a:t>            - na místě </a:t>
            </a:r>
            <a:r>
              <a:rPr lang="cs-CZ" sz="2800" dirty="0" smtClean="0">
                <a:latin typeface="Century Gothic" pitchFamily="34" charset="0"/>
              </a:rPr>
              <a:t>os</a:t>
            </a:r>
            <a:r>
              <a:rPr lang="cs-CZ" sz="2800" dirty="0" smtClean="0">
                <a:solidFill>
                  <a:srgbClr val="FF0000"/>
                </a:solidFill>
                <a:latin typeface="Century Gothic" pitchFamily="34" charset="0"/>
              </a:rPr>
              <a:t>ad</a:t>
            </a:r>
          </a:p>
          <a:p>
            <a:pPr marL="0" indent="0">
              <a:buNone/>
            </a:pPr>
            <a:endParaRPr lang="cs-CZ" sz="2800" dirty="0">
              <a:latin typeface="Century Gothic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Century Gothic" pitchFamily="34" charset="0"/>
              </a:rPr>
              <a:t>            - na místě </a:t>
            </a:r>
            <a:r>
              <a:rPr lang="cs-CZ" sz="2800" dirty="0" smtClean="0">
                <a:latin typeface="Century Gothic" pitchFamily="34" charset="0"/>
              </a:rPr>
              <a:t>trž</a:t>
            </a:r>
            <a:r>
              <a:rPr lang="cs-CZ" sz="2800" dirty="0" smtClean="0">
                <a:solidFill>
                  <a:srgbClr val="FF0000"/>
                </a:solidFill>
                <a:latin typeface="Century Gothic" pitchFamily="34" charset="0"/>
              </a:rPr>
              <a:t>išť</a:t>
            </a:r>
          </a:p>
          <a:p>
            <a:pPr marL="0" indent="0">
              <a:buNone/>
            </a:pPr>
            <a:endParaRPr lang="cs-CZ" sz="2800" dirty="0">
              <a:latin typeface="Century Gothic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Century Gothic" pitchFamily="34" charset="0"/>
              </a:rPr>
              <a:t>            - u </a:t>
            </a:r>
            <a:r>
              <a:rPr lang="cs-CZ" sz="2800" dirty="0" smtClean="0">
                <a:latin typeface="Century Gothic" pitchFamily="34" charset="0"/>
              </a:rPr>
              <a:t>hr</a:t>
            </a:r>
            <a:r>
              <a:rPr lang="cs-CZ" sz="2800" dirty="0" smtClean="0">
                <a:solidFill>
                  <a:srgbClr val="FF0000"/>
                </a:solidFill>
                <a:latin typeface="Century Gothic" pitchFamily="34" charset="0"/>
              </a:rPr>
              <a:t>adů</a:t>
            </a:r>
            <a:r>
              <a:rPr lang="cs-CZ" sz="2800" dirty="0" smtClean="0">
                <a:latin typeface="Century Gothic" pitchFamily="34" charset="0"/>
              </a:rPr>
              <a:t> </a:t>
            </a:r>
            <a:r>
              <a:rPr lang="cs-CZ" sz="2800" dirty="0">
                <a:latin typeface="Century Gothic" pitchFamily="34" charset="0"/>
              </a:rPr>
              <a:t>a </a:t>
            </a:r>
            <a:r>
              <a:rPr lang="cs-CZ" sz="2800" dirty="0" smtClean="0">
                <a:latin typeface="Century Gothic" pitchFamily="34" charset="0"/>
              </a:rPr>
              <a:t>klá</a:t>
            </a:r>
            <a:r>
              <a:rPr lang="cs-CZ" sz="2800" dirty="0" smtClean="0">
                <a:solidFill>
                  <a:srgbClr val="FF0000"/>
                </a:solidFill>
                <a:latin typeface="Century Gothic" pitchFamily="34" charset="0"/>
              </a:rPr>
              <a:t>šterů</a:t>
            </a:r>
            <a:endParaRPr lang="cs-CZ" sz="2800" dirty="0">
              <a:latin typeface="Century Gothic" pitchFamily="34" charset="0"/>
            </a:endParaRPr>
          </a:p>
          <a:p>
            <a:pPr marL="0" indent="0">
              <a:buNone/>
            </a:pPr>
            <a:endParaRPr lang="cs-CZ" sz="2800" dirty="0">
              <a:latin typeface="Century Gothic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Century Gothic" pitchFamily="34" charset="0"/>
              </a:rPr>
              <a:t>            - na zeleném </a:t>
            </a:r>
            <a:r>
              <a:rPr lang="cs-CZ" sz="2800" dirty="0" smtClean="0">
                <a:latin typeface="Century Gothic" pitchFamily="34" charset="0"/>
              </a:rPr>
              <a:t>dr</a:t>
            </a:r>
            <a:r>
              <a:rPr lang="cs-CZ" sz="2800" dirty="0" smtClean="0">
                <a:solidFill>
                  <a:srgbClr val="FF0000"/>
                </a:solidFill>
                <a:latin typeface="Century Gothic" pitchFamily="34" charset="0"/>
              </a:rPr>
              <a:t>nu</a:t>
            </a:r>
            <a:endParaRPr lang="cs-CZ" sz="2800" dirty="0"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3604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entury Gothic" pitchFamily="34" charset="0"/>
              </a:rPr>
              <a:t>   </a:t>
            </a:r>
            <a:r>
              <a:rPr lang="cs-CZ" dirty="0" smtClean="0">
                <a:latin typeface="Century Gothic" pitchFamily="34" charset="0"/>
              </a:rPr>
              <a:t>Uložte do </a:t>
            </a:r>
            <a:r>
              <a:rPr lang="cs-CZ" dirty="0" smtClean="0">
                <a:latin typeface="Century Gothic" pitchFamily="34" charset="0"/>
              </a:rPr>
              <a:t>truhly to, co nepatří do města, </a:t>
            </a:r>
            <a:r>
              <a:rPr lang="cs-CZ" dirty="0" smtClean="0">
                <a:latin typeface="Century Gothic" pitchFamily="34" charset="0"/>
              </a:rPr>
              <a:t>postupujte shora </a:t>
            </a:r>
            <a:r>
              <a:rPr lang="cs-CZ" dirty="0" smtClean="0">
                <a:latin typeface="Century Gothic" pitchFamily="34" charset="0"/>
              </a:rPr>
              <a:t>dolů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Century Gothic" pitchFamily="34" charset="0"/>
              </a:rPr>
              <a:t>kostel</a:t>
            </a:r>
          </a:p>
          <a:p>
            <a:pPr marL="0" indent="0">
              <a:buNone/>
            </a:pPr>
            <a:r>
              <a:rPr lang="cs-CZ" dirty="0" smtClean="0">
                <a:latin typeface="Century Gothic" pitchFamily="34" charset="0"/>
              </a:rPr>
              <a:t>radnice</a:t>
            </a:r>
          </a:p>
          <a:p>
            <a:pPr marL="0" indent="0">
              <a:buNone/>
            </a:pPr>
            <a:r>
              <a:rPr lang="cs-CZ" dirty="0" smtClean="0">
                <a:latin typeface="Century Gothic" pitchFamily="34" charset="0"/>
              </a:rPr>
              <a:t>les</a:t>
            </a:r>
          </a:p>
          <a:p>
            <a:pPr marL="0" indent="0">
              <a:buNone/>
            </a:pPr>
            <a:r>
              <a:rPr lang="cs-CZ" dirty="0" smtClean="0">
                <a:latin typeface="Century Gothic" pitchFamily="34" charset="0"/>
              </a:rPr>
              <a:t>hradby</a:t>
            </a:r>
          </a:p>
          <a:p>
            <a:pPr marL="0" indent="0">
              <a:buNone/>
            </a:pPr>
            <a:r>
              <a:rPr lang="cs-CZ" dirty="0" smtClean="0">
                <a:latin typeface="Century Gothic" pitchFamily="34" charset="0"/>
              </a:rPr>
              <a:t>náves</a:t>
            </a:r>
          </a:p>
          <a:p>
            <a:pPr marL="0" indent="0">
              <a:buNone/>
            </a:pPr>
            <a:r>
              <a:rPr lang="cs-CZ" dirty="0" smtClean="0">
                <a:latin typeface="Century Gothic" pitchFamily="34" charset="0"/>
              </a:rPr>
              <a:t>ulice</a:t>
            </a:r>
          </a:p>
          <a:p>
            <a:pPr marL="0" indent="0">
              <a:buNone/>
            </a:pPr>
            <a:r>
              <a:rPr lang="cs-CZ" dirty="0" err="1" smtClean="0">
                <a:latin typeface="Century Gothic" pitchFamily="34" charset="0"/>
              </a:rPr>
              <a:t>hosp</a:t>
            </a:r>
            <a:r>
              <a:rPr lang="cs-CZ" dirty="0" smtClean="0">
                <a:latin typeface="Century Gothic" pitchFamily="34" charset="0"/>
              </a:rPr>
              <a:t>. budovy</a:t>
            </a:r>
            <a:endParaRPr lang="cs-CZ" dirty="0">
              <a:latin typeface="Century Gothic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068960"/>
            <a:ext cx="5616624" cy="417574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1627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81481E-6 C 0.01077 0.00138 0.02153 0.00185 0.03212 0.00416 C 0.0441 0.00671 0.03386 0.00902 0.04358 0.01296 C 0.05191 0.0162 0.06077 0.01666 0.06927 0.01921 C 0.08264 0.03125 0.09757 0.03078 0.11285 0.03657 C 0.12604 0.04166 0.1158 0.0405 0.13056 0.04513 C 0.14167 0.04861 0.15313 0.05069 0.16441 0.0537 C 0.18004 0.06458 0.19896 0.06412 0.21598 0.06666 C 0.23177 0.07361 0.24688 0.08078 0.26285 0.08588 C 0.27066 0.0912 0.27848 0.09513 0.28698 0.09884 C 0.30226 0.11273 0.32066 0.11296 0.33872 0.11597 C 0.3533 0.12939 0.36823 0.12754 0.38542 0.13333 C 0.40764 0.14074 0.43195 0.15231 0.45486 0.15486 C 0.47552 0.15717 0.49653 0.15763 0.51754 0.15902 C 0.52639 0.16388 0.5342 0.17129 0.54341 0.17407 C 0.55052 0.18842 0.55087 0.19629 0.55469 0.21296 C 0.55591 0.21782 0.55608 0.22245 0.56111 0.22361 C 0.59098 0.22986 0.58056 0.21713 0.58872 0.228 L 0.59514 0.21504 L 0.59028 0.228 " pathEditMode="relative" ptsTypes="fffffffffffffffffAAA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07407E-6 C 0.04844 0.00995 -0.02465 -0.0044 0.11285 0.00648 C 0.11528 0.00671 0.11684 0.01041 0.11927 0.01088 C 0.13056 0.01319 0.14201 0.01366 0.1533 0.01504 C 0.18142 0.04143 0.23212 0.03634 0.26458 0.04097 C 0.26944 0.04236 0.27413 0.04444 0.27899 0.04537 C 0.2908 0.04745 0.30295 0.04629 0.31458 0.04954 C 0.3184 0.05069 0.32049 0.05671 0.32413 0.0581 C 0.34931 0.06782 0.33941 0.06273 0.35486 0.07106 C 0.36146 0.08009 0.36771 0.08403 0.37587 0.09051 C 0.37691 0.09259 0.37726 0.09583 0.37882 0.09699 C 0.38125 0.09884 0.38455 0.09791 0.38715 0.09907 C 0.3941 0.10185 0.40451 0.1081 0.41128 0.11204 C 0.41493 0.1169 0.42448 0.1294 0.42899 0.13125 C 0.43681 0.13449 0.44497 0.13426 0.4533 0.13565 C 0.49063 0.15 0.46806 0.14421 0.52257 0.14421 " pathEditMode="relative" ptsTypes="fffffffffffffffA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979 0.00324 C 0.25573 0.00324 0.39218 0.00324 0.5283 0.00324 " pathEditMode="relative" rAng="0" ptsTypes="fA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417" y="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Pojmenujte </a:t>
            </a:r>
            <a:r>
              <a:rPr lang="cs-CZ" dirty="0" smtClean="0"/>
              <a:t>podle obrázku 3 symboly měst:</a:t>
            </a:r>
            <a:endParaRPr lang="cs-CZ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4436" y="1998132"/>
            <a:ext cx="2448272" cy="14596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302823"/>
            <a:ext cx="2268537" cy="174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087688"/>
            <a:ext cx="2376264" cy="3498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4" y="3284984"/>
            <a:ext cx="7409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entury Gothic" pitchFamily="34" charset="0"/>
              </a:rPr>
              <a:t>klíč</a:t>
            </a:r>
            <a:endParaRPr lang="cs-CZ" sz="2800" dirty="0">
              <a:latin typeface="Century Gothic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00192" y="465313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entury Gothic" pitchFamily="34" charset="0"/>
              </a:rPr>
              <a:t>pečeť</a:t>
            </a:r>
            <a:endParaRPr lang="cs-CZ" sz="2800" dirty="0">
              <a:latin typeface="Century Gothic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87824" y="6237312"/>
            <a:ext cx="1540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entury Gothic" pitchFamily="34" charset="0"/>
              </a:rPr>
              <a:t>radnice</a:t>
            </a:r>
            <a:endParaRPr lang="cs-CZ" sz="2800" dirty="0">
              <a:latin typeface="Century Gothic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31640" y="162880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43808" y="38082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299695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680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entury Gothic" pitchFamily="34" charset="0"/>
              </a:rPr>
              <a:t>Druhy měst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Century Gothic" pitchFamily="34" charset="0"/>
              </a:rPr>
              <a:t>královská</a:t>
            </a:r>
          </a:p>
          <a:p>
            <a:pPr marL="0" indent="0">
              <a:buNone/>
            </a:pPr>
            <a:endParaRPr lang="cs-CZ" dirty="0">
              <a:latin typeface="Century Gothic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entury Gothic" pitchFamily="34" charset="0"/>
              </a:rPr>
              <a:t>poddanská</a:t>
            </a:r>
          </a:p>
          <a:p>
            <a:pPr marL="0" indent="0">
              <a:buNone/>
            </a:pPr>
            <a:endParaRPr lang="cs-CZ" dirty="0">
              <a:latin typeface="Century Gothic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entury Gothic" pitchFamily="34" charset="0"/>
              </a:rPr>
              <a:t>věnná</a:t>
            </a:r>
          </a:p>
          <a:p>
            <a:pPr marL="0" indent="0">
              <a:buNone/>
            </a:pPr>
            <a:endParaRPr lang="cs-CZ" dirty="0">
              <a:latin typeface="Century Gothic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entury Gothic" pitchFamily="34" charset="0"/>
              </a:rPr>
              <a:t>horní</a:t>
            </a:r>
            <a:endParaRPr lang="cs-CZ" dirty="0">
              <a:latin typeface="Century Gothic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39552" y="1387624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93" y="5013175"/>
            <a:ext cx="2304254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67012"/>
            <a:ext cx="295232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93" y="3867216"/>
            <a:ext cx="216024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574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Century Gothic" pitchFamily="34" charset="0"/>
              </a:rPr>
              <a:t>Co je privilegium:</a:t>
            </a:r>
          </a:p>
          <a:p>
            <a:pPr marL="0" indent="0">
              <a:buNone/>
            </a:pPr>
            <a:r>
              <a:rPr lang="cs-CZ" sz="2800" dirty="0">
                <a:latin typeface="Century Gothic" pitchFamily="34" charset="0"/>
              </a:rPr>
              <a:t> </a:t>
            </a:r>
            <a:r>
              <a:rPr lang="cs-CZ" sz="2800" dirty="0" smtClean="0">
                <a:latin typeface="Century Gothic" pitchFamily="34" charset="0"/>
              </a:rPr>
              <a:t>           a)   ozdoba okna</a:t>
            </a:r>
          </a:p>
          <a:p>
            <a:pPr marL="0" indent="0">
              <a:buNone/>
            </a:pPr>
            <a:r>
              <a:rPr lang="cs-CZ" sz="2800" dirty="0">
                <a:latin typeface="Century Gothic" pitchFamily="34" charset="0"/>
              </a:rPr>
              <a:t> </a:t>
            </a:r>
            <a:r>
              <a:rPr lang="cs-CZ" sz="2800" dirty="0" smtClean="0">
                <a:latin typeface="Century Gothic" pitchFamily="34" charset="0"/>
              </a:rPr>
              <a:t>   </a:t>
            </a:r>
          </a:p>
          <a:p>
            <a:pPr marL="0" indent="0">
              <a:buNone/>
            </a:pPr>
            <a:r>
              <a:rPr lang="cs-CZ" sz="2800" dirty="0">
                <a:latin typeface="Century Gothic" pitchFamily="34" charset="0"/>
              </a:rPr>
              <a:t> </a:t>
            </a:r>
            <a:r>
              <a:rPr lang="cs-CZ" sz="2800" dirty="0" smtClean="0">
                <a:latin typeface="Century Gothic" pitchFamily="34" charset="0"/>
              </a:rPr>
              <a:t>           b)   výsada, právo</a:t>
            </a:r>
          </a:p>
          <a:p>
            <a:pPr marL="0" indent="0">
              <a:buNone/>
            </a:pPr>
            <a:endParaRPr lang="cs-CZ" sz="2800" dirty="0">
              <a:latin typeface="Century Gothic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Century Gothic" pitchFamily="34" charset="0"/>
              </a:rPr>
              <a:t>            c)   nádoba na vaření</a:t>
            </a:r>
            <a:endParaRPr lang="cs-CZ" sz="2800" dirty="0"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9431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Century Gothic" pitchFamily="34" charset="0"/>
              </a:rPr>
              <a:t>Kdo vlastnil ve městech nejkrásnější domy:</a:t>
            </a:r>
          </a:p>
          <a:p>
            <a:pPr marL="0" indent="0">
              <a:buNone/>
            </a:pPr>
            <a:r>
              <a:rPr lang="cs-CZ" sz="2800" dirty="0">
                <a:latin typeface="Century Gothic" pitchFamily="34" charset="0"/>
              </a:rPr>
              <a:t> </a:t>
            </a:r>
            <a:r>
              <a:rPr lang="cs-CZ" sz="2800" dirty="0" smtClean="0">
                <a:latin typeface="Century Gothic" pitchFamily="34" charset="0"/>
              </a:rPr>
              <a:t>           a)   patriciát</a:t>
            </a:r>
          </a:p>
          <a:p>
            <a:pPr marL="0" indent="0">
              <a:buNone/>
            </a:pPr>
            <a:endParaRPr lang="cs-CZ" sz="2800" dirty="0">
              <a:latin typeface="Century Gothic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Century Gothic" pitchFamily="34" charset="0"/>
              </a:rPr>
              <a:t>            b)   řemeslníci</a:t>
            </a:r>
          </a:p>
          <a:p>
            <a:pPr marL="0" indent="0">
              <a:buNone/>
            </a:pPr>
            <a:endParaRPr lang="cs-CZ" sz="2800" dirty="0">
              <a:latin typeface="Century Gothic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Century Gothic" pitchFamily="34" charset="0"/>
              </a:rPr>
              <a:t>            c)   chudina</a:t>
            </a:r>
            <a:endParaRPr lang="cs-CZ" sz="2800" dirty="0"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6468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Century Gothic" pitchFamily="34" charset="0"/>
              </a:rPr>
              <a:t>V čele města stál:</a:t>
            </a:r>
          </a:p>
          <a:p>
            <a:pPr marL="0" indent="0">
              <a:buNone/>
            </a:pPr>
            <a:r>
              <a:rPr lang="cs-CZ" dirty="0">
                <a:latin typeface="Century Gothic" pitchFamily="34" charset="0"/>
              </a:rPr>
              <a:t> </a:t>
            </a:r>
            <a:r>
              <a:rPr lang="cs-CZ" dirty="0" smtClean="0">
                <a:latin typeface="Century Gothic" pitchFamily="34" charset="0"/>
              </a:rPr>
              <a:t>         a)   rychtář</a:t>
            </a:r>
          </a:p>
          <a:p>
            <a:pPr marL="0" indent="0">
              <a:buNone/>
            </a:pPr>
            <a:endParaRPr lang="cs-CZ" dirty="0">
              <a:latin typeface="Century Gothic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entury Gothic" pitchFamily="34" charset="0"/>
              </a:rPr>
              <a:t>          b)   kat</a:t>
            </a:r>
          </a:p>
          <a:p>
            <a:pPr marL="0" indent="0">
              <a:buNone/>
            </a:pPr>
            <a:endParaRPr lang="cs-CZ" dirty="0">
              <a:latin typeface="Century Gothic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entury Gothic" pitchFamily="34" charset="0"/>
              </a:rPr>
              <a:t>          c)   hokynář</a:t>
            </a:r>
            <a:endParaRPr lang="cs-CZ" dirty="0"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8396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Century Gothic" pitchFamily="34" charset="0"/>
              </a:rPr>
              <a:t>Ve středověkém jídelníčku se mohly objevit:</a:t>
            </a:r>
          </a:p>
          <a:p>
            <a:pPr marL="0" indent="0">
              <a:buNone/>
            </a:pPr>
            <a:r>
              <a:rPr lang="cs-CZ" sz="2800" dirty="0">
                <a:latin typeface="Century Gothic" pitchFamily="34" charset="0"/>
              </a:rPr>
              <a:t> </a:t>
            </a:r>
            <a:r>
              <a:rPr lang="cs-CZ" sz="2800" dirty="0" smtClean="0">
                <a:latin typeface="Century Gothic" pitchFamily="34" charset="0"/>
              </a:rPr>
              <a:t>           a)   pražma, rajská jablka, ovoce</a:t>
            </a:r>
          </a:p>
          <a:p>
            <a:pPr marL="0" indent="0">
              <a:buNone/>
            </a:pPr>
            <a:endParaRPr lang="cs-CZ" sz="2800" dirty="0">
              <a:latin typeface="Century Gothic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Century Gothic" pitchFamily="34" charset="0"/>
              </a:rPr>
              <a:t>            b)   pražma, </a:t>
            </a:r>
            <a:r>
              <a:rPr lang="cs-CZ" sz="2800" dirty="0" err="1" smtClean="0">
                <a:latin typeface="Century Gothic" pitchFamily="34" charset="0"/>
              </a:rPr>
              <a:t>calty</a:t>
            </a:r>
            <a:r>
              <a:rPr lang="cs-CZ" sz="2800" dirty="0" smtClean="0">
                <a:latin typeface="Century Gothic" pitchFamily="34" charset="0"/>
              </a:rPr>
              <a:t>, ryby</a:t>
            </a:r>
          </a:p>
          <a:p>
            <a:pPr marL="0" indent="0">
              <a:buNone/>
            </a:pPr>
            <a:endParaRPr lang="cs-CZ" sz="2800" dirty="0">
              <a:latin typeface="Century Gothic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Century Gothic" pitchFamily="34" charset="0"/>
              </a:rPr>
              <a:t>            c)   čokoláda, ovoce, luštěniny</a:t>
            </a:r>
            <a:endParaRPr lang="cs-CZ" sz="2800" dirty="0"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4182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r>
              <a:rPr lang="cs-CZ" sz="2000" dirty="0" smtClean="0"/>
              <a:t>ČECHURA, Jaroslav a kol. </a:t>
            </a:r>
            <a:r>
              <a:rPr lang="cs-CZ" sz="2000" i="1" dirty="0" smtClean="0"/>
              <a:t>Dějepis pro 7. ročník</a:t>
            </a:r>
            <a:r>
              <a:rPr lang="cs-CZ" sz="2000" dirty="0" smtClean="0"/>
              <a:t>. Praha: SPN, 2004, ISBN 80-7235-275-X.</a:t>
            </a:r>
          </a:p>
          <a:p>
            <a:r>
              <a:rPr lang="cs-CZ" sz="2000" u="sng" dirty="0" smtClean="0">
                <a:hlinkClick r:id="rId2"/>
              </a:rPr>
              <a:t>http://office.microsoft.com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05053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</TotalTime>
  <Words>359</Words>
  <Application>Microsoft Office PowerPoint</Application>
  <PresentationFormat>Předvádění na obrazovce (4:3)</PresentationFormat>
  <Paragraphs>92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Středověká města</vt:lpstr>
      <vt:lpstr> Dokonči tvrzení: </vt:lpstr>
      <vt:lpstr>Řešení:</vt:lpstr>
      <vt:lpstr>   Uložte do truhly to, co nepatří do města, postupujte shora dolů:</vt:lpstr>
      <vt:lpstr>Pojmenujte podle obrázku 3 symboly měst:</vt:lpstr>
      <vt:lpstr>Druhy měst: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11</cp:revision>
  <dcterms:created xsi:type="dcterms:W3CDTF">2013-05-07T18:39:09Z</dcterms:created>
  <dcterms:modified xsi:type="dcterms:W3CDTF">2013-05-08T11:32:39Z</dcterms:modified>
</cp:coreProperties>
</file>