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5" r:id="rId7"/>
    <p:sldId id="26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66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VY_32_INOVACE_13_HV_05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Uherský Ostroh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Ladislava </a:t>
          </a:r>
          <a:r>
            <a:rPr lang="cs-CZ" sz="2000" dirty="0" err="1" smtClean="0"/>
            <a:t>Hurábová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Dějiny hudby </a:t>
          </a:r>
          <a:r>
            <a:rPr lang="cs-CZ" sz="2000" dirty="0" smtClean="0"/>
            <a:t>- KLASICISMUS 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dirty="0" smtClean="0"/>
            <a:t>CZ.1.07/1.4.00/21.1616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5CDC0D-7627-4543-A431-B9144EA973B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6C3D095-0C2B-4EB1-8C70-A44A405CBA71}">
      <dgm:prSet phldrT="[Text]" custT="1"/>
      <dgm:spPr/>
      <dgm:t>
        <a:bodyPr/>
        <a:lstStyle/>
        <a:p>
          <a:r>
            <a:rPr lang="cs-CZ" sz="2400" b="1" u="sng" dirty="0" smtClean="0"/>
            <a:t>EXPOZICE</a:t>
          </a:r>
        </a:p>
        <a:p>
          <a:r>
            <a:rPr lang="cs-CZ" sz="2000" b="1" dirty="0" smtClean="0"/>
            <a:t>Uvedení hl. tématu</a:t>
          </a:r>
          <a:endParaRPr lang="cs-CZ" sz="2000" b="1" dirty="0"/>
        </a:p>
      </dgm:t>
    </dgm:pt>
    <dgm:pt modelId="{8F8B37CD-2C5D-46DF-870A-0DCD020829C2}" type="parTrans" cxnId="{5D3749EA-9EE9-48E0-AEE2-561434C973FD}">
      <dgm:prSet/>
      <dgm:spPr/>
      <dgm:t>
        <a:bodyPr/>
        <a:lstStyle/>
        <a:p>
          <a:endParaRPr lang="cs-CZ"/>
        </a:p>
      </dgm:t>
    </dgm:pt>
    <dgm:pt modelId="{AE4E6DED-87EB-4999-A383-4E26C5E55177}" type="sibTrans" cxnId="{5D3749EA-9EE9-48E0-AEE2-561434C973FD}">
      <dgm:prSet/>
      <dgm:spPr/>
      <dgm:t>
        <a:bodyPr/>
        <a:lstStyle/>
        <a:p>
          <a:endParaRPr lang="cs-CZ"/>
        </a:p>
      </dgm:t>
    </dgm:pt>
    <dgm:pt modelId="{6B0A6791-0F05-462E-B9DA-E8A94B5F9BC5}">
      <dgm:prSet phldrT="[Text]" custT="1"/>
      <dgm:spPr/>
      <dgm:t>
        <a:bodyPr/>
        <a:lstStyle/>
        <a:p>
          <a:r>
            <a:rPr lang="cs-CZ" sz="2200" b="1" u="sng" dirty="0" smtClean="0"/>
            <a:t>PROVEDENÍ</a:t>
          </a:r>
        </a:p>
        <a:p>
          <a:r>
            <a:rPr lang="cs-CZ" sz="2000" b="1" dirty="0" smtClean="0"/>
            <a:t>Práce s tématem</a:t>
          </a:r>
          <a:endParaRPr lang="cs-CZ" sz="2000" b="1" dirty="0"/>
        </a:p>
      </dgm:t>
    </dgm:pt>
    <dgm:pt modelId="{F4A07715-798D-4725-A38D-2A0E2D841B2D}" type="parTrans" cxnId="{A78B6592-B3E5-477E-AD26-CD1AFDB99DE4}">
      <dgm:prSet/>
      <dgm:spPr/>
      <dgm:t>
        <a:bodyPr/>
        <a:lstStyle/>
        <a:p>
          <a:endParaRPr lang="cs-CZ"/>
        </a:p>
      </dgm:t>
    </dgm:pt>
    <dgm:pt modelId="{3B59304F-813B-41B5-8559-5DB14998D78C}" type="sibTrans" cxnId="{A78B6592-B3E5-477E-AD26-CD1AFDB99DE4}">
      <dgm:prSet/>
      <dgm:spPr/>
      <dgm:t>
        <a:bodyPr/>
        <a:lstStyle/>
        <a:p>
          <a:endParaRPr lang="cs-CZ"/>
        </a:p>
      </dgm:t>
    </dgm:pt>
    <dgm:pt modelId="{DAE56328-4F5F-4EC4-B76F-CE2B44693553}">
      <dgm:prSet phldrT="[Text]" custT="1"/>
      <dgm:spPr/>
      <dgm:t>
        <a:bodyPr/>
        <a:lstStyle/>
        <a:p>
          <a:r>
            <a:rPr lang="cs-CZ" sz="2400" b="1" u="sng" dirty="0" smtClean="0"/>
            <a:t>REPRÍZA</a:t>
          </a:r>
        </a:p>
        <a:p>
          <a:r>
            <a:rPr lang="cs-CZ" sz="2000" b="1" dirty="0" smtClean="0"/>
            <a:t>Opakování hl. tématu</a:t>
          </a:r>
          <a:endParaRPr lang="cs-CZ" sz="2000" b="1" dirty="0"/>
        </a:p>
      </dgm:t>
    </dgm:pt>
    <dgm:pt modelId="{3DD745A6-7035-44A5-ABA1-BAEEE9D64BBF}" type="parTrans" cxnId="{BF9F8902-03AE-4575-859E-72A3981F544B}">
      <dgm:prSet/>
      <dgm:spPr/>
      <dgm:t>
        <a:bodyPr/>
        <a:lstStyle/>
        <a:p>
          <a:endParaRPr lang="cs-CZ"/>
        </a:p>
      </dgm:t>
    </dgm:pt>
    <dgm:pt modelId="{3D0D6C96-5935-42F4-A183-CDF6BA3ED222}" type="sibTrans" cxnId="{BF9F8902-03AE-4575-859E-72A3981F544B}">
      <dgm:prSet/>
      <dgm:spPr/>
      <dgm:t>
        <a:bodyPr/>
        <a:lstStyle/>
        <a:p>
          <a:endParaRPr lang="cs-CZ"/>
        </a:p>
      </dgm:t>
    </dgm:pt>
    <dgm:pt modelId="{97F03B43-9449-41F7-8E1C-CCC0C14A3F29}" type="pres">
      <dgm:prSet presAssocID="{A65CDC0D-7627-4543-A431-B9144EA973BE}" presName="Name0" presStyleCnt="0">
        <dgm:presLayoutVars>
          <dgm:dir/>
          <dgm:resizeHandles val="exact"/>
        </dgm:presLayoutVars>
      </dgm:prSet>
      <dgm:spPr/>
    </dgm:pt>
    <dgm:pt modelId="{3185CDB1-D1C7-48A0-8064-9A8FD0BD3A9D}" type="pres">
      <dgm:prSet presAssocID="{16C3D095-0C2B-4EB1-8C70-A44A405CBA7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BBD94B-98A5-4EEE-9B0C-BF0BE3C8AF33}" type="pres">
      <dgm:prSet presAssocID="{AE4E6DED-87EB-4999-A383-4E26C5E5517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BDDC22E-A659-4CA9-8866-96E56A5256BD}" type="pres">
      <dgm:prSet presAssocID="{AE4E6DED-87EB-4999-A383-4E26C5E55177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186B636B-AEC3-43A9-8F9A-FE11C17E703C}" type="pres">
      <dgm:prSet presAssocID="{6B0A6791-0F05-462E-B9DA-E8A94B5F9BC5}" presName="node" presStyleLbl="node1" presStyleIdx="1" presStyleCnt="3" custLinFactNeighborX="3510" custLinFactNeighborY="-3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C7F138-2F8C-4E8A-B30E-71340260B618}" type="pres">
      <dgm:prSet presAssocID="{3B59304F-813B-41B5-8559-5DB14998D78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06FC40D-6848-4F74-9A87-3195B879C28F}" type="pres">
      <dgm:prSet presAssocID="{3B59304F-813B-41B5-8559-5DB14998D78C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CF75CD9A-84A0-40EE-A3EF-3466262E285E}" type="pres">
      <dgm:prSet presAssocID="{DAE56328-4F5F-4EC4-B76F-CE2B4469355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FE4BEB-37F6-4486-8E2B-CBD20D433B71}" type="presOf" srcId="{DAE56328-4F5F-4EC4-B76F-CE2B44693553}" destId="{CF75CD9A-84A0-40EE-A3EF-3466262E285E}" srcOrd="0" destOrd="0" presId="urn:microsoft.com/office/officeart/2005/8/layout/process1"/>
    <dgm:cxn modelId="{93CD9195-4583-4547-8F28-EB3C288139AC}" type="presOf" srcId="{6B0A6791-0F05-462E-B9DA-E8A94B5F9BC5}" destId="{186B636B-AEC3-43A9-8F9A-FE11C17E703C}" srcOrd="0" destOrd="0" presId="urn:microsoft.com/office/officeart/2005/8/layout/process1"/>
    <dgm:cxn modelId="{DCE53258-B107-4BB0-9CEF-36D4DF9770E1}" type="presOf" srcId="{AE4E6DED-87EB-4999-A383-4E26C5E55177}" destId="{27BBD94B-98A5-4EEE-9B0C-BF0BE3C8AF33}" srcOrd="0" destOrd="0" presId="urn:microsoft.com/office/officeart/2005/8/layout/process1"/>
    <dgm:cxn modelId="{C765BC25-2CFE-49ED-AE1D-C4DFCA7A8BE9}" type="presOf" srcId="{3B59304F-813B-41B5-8559-5DB14998D78C}" destId="{ECC7F138-2F8C-4E8A-B30E-71340260B618}" srcOrd="0" destOrd="0" presId="urn:microsoft.com/office/officeart/2005/8/layout/process1"/>
    <dgm:cxn modelId="{5D3749EA-9EE9-48E0-AEE2-561434C973FD}" srcId="{A65CDC0D-7627-4543-A431-B9144EA973BE}" destId="{16C3D095-0C2B-4EB1-8C70-A44A405CBA71}" srcOrd="0" destOrd="0" parTransId="{8F8B37CD-2C5D-46DF-870A-0DCD020829C2}" sibTransId="{AE4E6DED-87EB-4999-A383-4E26C5E55177}"/>
    <dgm:cxn modelId="{1B44F600-07DA-4E4F-9C6A-7A9C99B98193}" type="presOf" srcId="{16C3D095-0C2B-4EB1-8C70-A44A405CBA71}" destId="{3185CDB1-D1C7-48A0-8064-9A8FD0BD3A9D}" srcOrd="0" destOrd="0" presId="urn:microsoft.com/office/officeart/2005/8/layout/process1"/>
    <dgm:cxn modelId="{BF9F8902-03AE-4575-859E-72A3981F544B}" srcId="{A65CDC0D-7627-4543-A431-B9144EA973BE}" destId="{DAE56328-4F5F-4EC4-B76F-CE2B44693553}" srcOrd="2" destOrd="0" parTransId="{3DD745A6-7035-44A5-ABA1-BAEEE9D64BBF}" sibTransId="{3D0D6C96-5935-42F4-A183-CDF6BA3ED222}"/>
    <dgm:cxn modelId="{C74982C2-B3DE-4FCE-9742-F9196997F153}" type="presOf" srcId="{3B59304F-813B-41B5-8559-5DB14998D78C}" destId="{806FC40D-6848-4F74-9A87-3195B879C28F}" srcOrd="1" destOrd="0" presId="urn:microsoft.com/office/officeart/2005/8/layout/process1"/>
    <dgm:cxn modelId="{E3D842FF-6EAC-4F36-A3D8-7B71B1703492}" type="presOf" srcId="{A65CDC0D-7627-4543-A431-B9144EA973BE}" destId="{97F03B43-9449-41F7-8E1C-CCC0C14A3F29}" srcOrd="0" destOrd="0" presId="urn:microsoft.com/office/officeart/2005/8/layout/process1"/>
    <dgm:cxn modelId="{E727DA18-5504-4D5E-B0A5-92736EA1A15D}" type="presOf" srcId="{AE4E6DED-87EB-4999-A383-4E26C5E55177}" destId="{2BDDC22E-A659-4CA9-8866-96E56A5256BD}" srcOrd="1" destOrd="0" presId="urn:microsoft.com/office/officeart/2005/8/layout/process1"/>
    <dgm:cxn modelId="{A78B6592-B3E5-477E-AD26-CD1AFDB99DE4}" srcId="{A65CDC0D-7627-4543-A431-B9144EA973BE}" destId="{6B0A6791-0F05-462E-B9DA-E8A94B5F9BC5}" srcOrd="1" destOrd="0" parTransId="{F4A07715-798D-4725-A38D-2A0E2D841B2D}" sibTransId="{3B59304F-813B-41B5-8559-5DB14998D78C}"/>
    <dgm:cxn modelId="{24E91C9C-BC70-4023-BE40-78B43306489A}" type="presParOf" srcId="{97F03B43-9449-41F7-8E1C-CCC0C14A3F29}" destId="{3185CDB1-D1C7-48A0-8064-9A8FD0BD3A9D}" srcOrd="0" destOrd="0" presId="urn:microsoft.com/office/officeart/2005/8/layout/process1"/>
    <dgm:cxn modelId="{D78490BE-94FC-4F0F-B406-19991D3FE813}" type="presParOf" srcId="{97F03B43-9449-41F7-8E1C-CCC0C14A3F29}" destId="{27BBD94B-98A5-4EEE-9B0C-BF0BE3C8AF33}" srcOrd="1" destOrd="0" presId="urn:microsoft.com/office/officeart/2005/8/layout/process1"/>
    <dgm:cxn modelId="{7414BDCE-45E4-4E5B-979C-8D4C068A5797}" type="presParOf" srcId="{27BBD94B-98A5-4EEE-9B0C-BF0BE3C8AF33}" destId="{2BDDC22E-A659-4CA9-8866-96E56A5256BD}" srcOrd="0" destOrd="0" presId="urn:microsoft.com/office/officeart/2005/8/layout/process1"/>
    <dgm:cxn modelId="{A9AB1D19-82E3-47D8-91B2-1B7715E04ED6}" type="presParOf" srcId="{97F03B43-9449-41F7-8E1C-CCC0C14A3F29}" destId="{186B636B-AEC3-43A9-8F9A-FE11C17E703C}" srcOrd="2" destOrd="0" presId="urn:microsoft.com/office/officeart/2005/8/layout/process1"/>
    <dgm:cxn modelId="{1EE82180-BCDB-4D96-9415-8540C82FF9C9}" type="presParOf" srcId="{97F03B43-9449-41F7-8E1C-CCC0C14A3F29}" destId="{ECC7F138-2F8C-4E8A-B30E-71340260B618}" srcOrd="3" destOrd="0" presId="urn:microsoft.com/office/officeart/2005/8/layout/process1"/>
    <dgm:cxn modelId="{76CA2B02-3DD1-4BA4-B445-EF858BE61350}" type="presParOf" srcId="{ECC7F138-2F8C-4E8A-B30E-71340260B618}" destId="{806FC40D-6848-4F74-9A87-3195B879C28F}" srcOrd="0" destOrd="0" presId="urn:microsoft.com/office/officeart/2005/8/layout/process1"/>
    <dgm:cxn modelId="{FEE9AB80-976A-407E-A8AE-EA2533219A46}" type="presParOf" srcId="{97F03B43-9449-41F7-8E1C-CCC0C14A3F29}" destId="{CF75CD9A-84A0-40EE-A3EF-3466262E285E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Ladislava </a:t>
          </a:r>
          <a:r>
            <a:rPr lang="cs-CZ" sz="2000" kern="1200" dirty="0" err="1" smtClean="0"/>
            <a:t>Hurábová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VY_32_INOVACE_13_HV_05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Dějiny hudby </a:t>
          </a:r>
          <a:r>
            <a:rPr lang="cs-CZ" sz="2000" kern="1200" dirty="0" smtClean="0"/>
            <a:t>- KLASICISMUS 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kern="1200" dirty="0" smtClean="0"/>
            <a:t>CZ.1.07/1.4.00/21.1616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185CDB1-D1C7-48A0-8064-9A8FD0BD3A9D}">
      <dsp:nvSpPr>
        <dsp:cNvPr id="0" name=""/>
        <dsp:cNvSpPr/>
      </dsp:nvSpPr>
      <dsp:spPr>
        <a:xfrm>
          <a:off x="6362" y="1568362"/>
          <a:ext cx="1901651" cy="12479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EXPOZICE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Uvedení hl. tématu</a:t>
          </a:r>
          <a:endParaRPr lang="cs-CZ" sz="2000" b="1" kern="1200" dirty="0"/>
        </a:p>
      </dsp:txBody>
      <dsp:txXfrm>
        <a:off x="6362" y="1568362"/>
        <a:ext cx="1901651" cy="1247958"/>
      </dsp:txXfrm>
    </dsp:sp>
    <dsp:sp modelId="{27BBD94B-98A5-4EEE-9B0C-BF0BE3C8AF33}">
      <dsp:nvSpPr>
        <dsp:cNvPr id="0" name=""/>
        <dsp:cNvSpPr/>
      </dsp:nvSpPr>
      <dsp:spPr>
        <a:xfrm rot="21536269">
          <a:off x="2104817" y="1931390"/>
          <a:ext cx="417372" cy="471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21536269">
        <a:off x="2104817" y="1931390"/>
        <a:ext cx="417372" cy="471609"/>
      </dsp:txXfrm>
    </dsp:sp>
    <dsp:sp modelId="{186B636B-AEC3-43A9-8F9A-FE11C17E703C}">
      <dsp:nvSpPr>
        <dsp:cNvPr id="0" name=""/>
        <dsp:cNvSpPr/>
      </dsp:nvSpPr>
      <dsp:spPr>
        <a:xfrm>
          <a:off x="2695373" y="1518506"/>
          <a:ext cx="1901651" cy="12479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u="sng" kern="1200" dirty="0" smtClean="0"/>
            <a:t>PROVEDENÍ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Práce s tématem</a:t>
          </a:r>
          <a:endParaRPr lang="cs-CZ" sz="2000" b="1" kern="1200" dirty="0"/>
        </a:p>
      </dsp:txBody>
      <dsp:txXfrm>
        <a:off x="2695373" y="1518506"/>
        <a:ext cx="1901651" cy="1247958"/>
      </dsp:txXfrm>
    </dsp:sp>
    <dsp:sp modelId="{ECC7F138-2F8C-4E8A-B30E-71340260B618}">
      <dsp:nvSpPr>
        <dsp:cNvPr id="0" name=""/>
        <dsp:cNvSpPr/>
      </dsp:nvSpPr>
      <dsp:spPr>
        <a:xfrm rot="65022">
          <a:off x="4780480" y="1931817"/>
          <a:ext cx="389069" cy="471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65022">
        <a:off x="4780480" y="1931817"/>
        <a:ext cx="389069" cy="471609"/>
      </dsp:txXfrm>
    </dsp:sp>
    <dsp:sp modelId="{CF75CD9A-84A0-40EE-A3EF-3466262E285E}">
      <dsp:nvSpPr>
        <dsp:cNvPr id="0" name=""/>
        <dsp:cNvSpPr/>
      </dsp:nvSpPr>
      <dsp:spPr>
        <a:xfrm>
          <a:off x="5330986" y="1568362"/>
          <a:ext cx="1901651" cy="12479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REPRÍZA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Opakování hl. tématu</a:t>
          </a:r>
          <a:endParaRPr lang="cs-CZ" sz="2000" b="1" kern="1200" dirty="0"/>
        </a:p>
      </dsp:txBody>
      <dsp:txXfrm>
        <a:off x="5330986" y="1568362"/>
        <a:ext cx="1901651" cy="1247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prezentaci učiva o hudbě v období klasicismu se zaměřením na charakteristiku hudby a </a:t>
            </a:r>
            <a:r>
              <a:rPr lang="cs-CZ" dirty="0" smtClean="0"/>
              <a:t>hudební formy.</a:t>
            </a:r>
            <a:endParaRPr lang="cs-CZ" dirty="0" smtClean="0"/>
          </a:p>
          <a:p>
            <a:r>
              <a:rPr lang="cs-CZ" dirty="0" smtClean="0"/>
              <a:t>Já jsem ho využila ve výuce dějin hudby v 8. ročníku. Stručné body v jednotlivých snímcích poslouží učiteli jako osnova při výkladu a žákům jako zápis do sešitu.</a:t>
            </a:r>
          </a:p>
          <a:p>
            <a:r>
              <a:rPr lang="cs-CZ" dirty="0" smtClean="0"/>
              <a:t>Pro poslechové ukázky využívám CD „Procházka dějinami hudby“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KLASICISMUS</a:t>
            </a:r>
            <a:br>
              <a:rPr lang="cs-CZ" sz="3200" dirty="0" smtClean="0"/>
            </a:br>
            <a:r>
              <a:rPr lang="cs-CZ" sz="3200" dirty="0" smtClean="0"/>
              <a:t>(2. </a:t>
            </a:r>
            <a:r>
              <a:rPr lang="cs-CZ" sz="3200" dirty="0" err="1" smtClean="0"/>
              <a:t>pol</a:t>
            </a:r>
            <a:r>
              <a:rPr lang="cs-CZ" sz="3200" dirty="0" smtClean="0"/>
              <a:t>. 18. st. – 20. léta 19. st.)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7239000" cy="4455496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/>
              <a:t>Čerpá z umění starého Řecka a Říma</a:t>
            </a:r>
          </a:p>
          <a:p>
            <a:r>
              <a:rPr lang="cs-CZ" sz="3200" b="1" u="sng" dirty="0" smtClean="0">
                <a:solidFill>
                  <a:srgbClr val="666699"/>
                </a:solidFill>
              </a:rPr>
              <a:t>Zjednodušení  a vyrovnanost </a:t>
            </a:r>
            <a:r>
              <a:rPr lang="cs-CZ" sz="3200" b="1" dirty="0" smtClean="0"/>
              <a:t>v hudbě – prosté, zpěvné melodie, jednodušší harmonie a doprovod</a:t>
            </a:r>
          </a:p>
          <a:p>
            <a:r>
              <a:rPr lang="cs-CZ" sz="3200" b="1" dirty="0" smtClean="0"/>
              <a:t>Zdokonaluje se </a:t>
            </a:r>
            <a:r>
              <a:rPr lang="cs-CZ" sz="3200" b="1" u="sng" dirty="0" smtClean="0">
                <a:solidFill>
                  <a:srgbClr val="666699"/>
                </a:solidFill>
              </a:rPr>
              <a:t>instrumentální hudba</a:t>
            </a:r>
            <a:r>
              <a:rPr lang="cs-CZ" sz="3200" b="1" dirty="0" smtClean="0"/>
              <a:t>, vzniká </a:t>
            </a:r>
            <a:r>
              <a:rPr lang="cs-CZ" sz="3200" b="1" u="sng" dirty="0" smtClean="0">
                <a:solidFill>
                  <a:srgbClr val="666699"/>
                </a:solidFill>
              </a:rPr>
              <a:t>symfonie, </a:t>
            </a:r>
            <a:r>
              <a:rPr lang="cs-CZ" sz="3200" b="1" dirty="0" smtClean="0"/>
              <a:t>rozvíjí se </a:t>
            </a:r>
            <a:r>
              <a:rPr lang="cs-CZ" sz="3200" b="1" u="sng" dirty="0" smtClean="0">
                <a:solidFill>
                  <a:srgbClr val="666699"/>
                </a:solidFill>
              </a:rPr>
              <a:t>opera</a:t>
            </a:r>
          </a:p>
          <a:p>
            <a:r>
              <a:rPr lang="cs-CZ" sz="3200" b="1" dirty="0" smtClean="0"/>
              <a:t>Střediskem se stala Vídeň – tzv. </a:t>
            </a:r>
            <a:r>
              <a:rPr lang="cs-CZ" sz="3200" b="1" dirty="0" smtClean="0">
                <a:solidFill>
                  <a:srgbClr val="666699"/>
                </a:solidFill>
              </a:rPr>
              <a:t>„</a:t>
            </a:r>
            <a:r>
              <a:rPr lang="cs-CZ" sz="3200" b="1" u="sng" dirty="0" err="1" smtClean="0">
                <a:solidFill>
                  <a:srgbClr val="666699"/>
                </a:solidFill>
              </a:rPr>
              <a:t>vídeňký</a:t>
            </a:r>
            <a:r>
              <a:rPr lang="cs-CZ" sz="3200" b="1" u="sng" dirty="0" smtClean="0">
                <a:solidFill>
                  <a:srgbClr val="666699"/>
                </a:solidFill>
              </a:rPr>
              <a:t> klasicismus“ </a:t>
            </a:r>
            <a:r>
              <a:rPr lang="cs-CZ" sz="3200" b="1" dirty="0" smtClean="0"/>
              <a:t>(Haydn – Mozart – Beethoven)</a:t>
            </a:r>
            <a:endParaRPr lang="cs-CZ" sz="3200" b="1" dirty="0" smtClean="0">
              <a:solidFill>
                <a:srgbClr val="666699"/>
              </a:solidFill>
            </a:endParaRPr>
          </a:p>
          <a:p>
            <a:pPr>
              <a:buNone/>
            </a:pPr>
            <a:r>
              <a:rPr lang="cs-CZ" b="1" dirty="0" smtClean="0"/>
              <a:t>  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ilan\AppData\Local\Microsoft\Windows\Temporary Internet Files\Content.IE5\F6LX8L7T\MP9004036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786322"/>
            <a:ext cx="1643074" cy="191785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pPr algn="ctr"/>
            <a:r>
              <a:rPr lang="cs-CZ" dirty="0" smtClean="0"/>
              <a:t>Hudební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239000" cy="5241314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rgbClr val="666699"/>
                </a:solidFill>
              </a:rPr>
              <a:t>OPERA</a:t>
            </a:r>
            <a:r>
              <a:rPr lang="cs-CZ" sz="3200" b="1" dirty="0" smtClean="0"/>
              <a:t>- zpívané divadlo, větší obsazení orchestru, výprava, kostýmy</a:t>
            </a:r>
          </a:p>
          <a:p>
            <a:r>
              <a:rPr lang="cs-CZ" sz="3200" b="1" u="sng" dirty="0" smtClean="0">
                <a:solidFill>
                  <a:srgbClr val="666699"/>
                </a:solidFill>
              </a:rPr>
              <a:t>KONCERT</a:t>
            </a:r>
            <a:r>
              <a:rPr lang="cs-CZ" sz="3200" dirty="0" smtClean="0"/>
              <a:t> </a:t>
            </a:r>
            <a:r>
              <a:rPr lang="cs-CZ" sz="3200" b="1" dirty="0" smtClean="0"/>
              <a:t>– skladba pro sólový nástroj s doprovodem orchestru, oblíbená forma z období baroka</a:t>
            </a:r>
            <a:endParaRPr lang="cs-CZ" sz="3200" b="1" u="sng" dirty="0" smtClean="0">
              <a:solidFill>
                <a:srgbClr val="666699"/>
              </a:solidFill>
            </a:endParaRPr>
          </a:p>
          <a:p>
            <a:r>
              <a:rPr lang="cs-CZ" sz="3200" b="1" u="sng" dirty="0" smtClean="0">
                <a:solidFill>
                  <a:srgbClr val="666699"/>
                </a:solidFill>
              </a:rPr>
              <a:t>SMYČCOVÝ KVARTET</a:t>
            </a:r>
            <a:r>
              <a:rPr lang="cs-CZ" sz="3200" b="1" dirty="0" smtClean="0"/>
              <a:t> – skladba pro 4 smyčcové nástroje (první a druhé housle, viola  a violoncello)</a:t>
            </a:r>
            <a:endParaRPr lang="cs-CZ" sz="3200" b="1" u="sng" dirty="0">
              <a:solidFill>
                <a:srgbClr val="6666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1" name="Picture 13" descr="C:\Users\Milan\AppData\Local\Microsoft\Windows\Temporary Internet Files\Content.IE5\ERJWJC9Q\MP9003415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4572008"/>
            <a:ext cx="3286148" cy="20568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pPr algn="ctr"/>
            <a:r>
              <a:rPr lang="cs-CZ" dirty="0" smtClean="0"/>
              <a:t>HUDEBNÍ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7239000" cy="5098438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666699"/>
                </a:solidFill>
              </a:rPr>
              <a:t>SYMFONIE</a:t>
            </a:r>
            <a:r>
              <a:rPr lang="cs-CZ" sz="3200" b="1" dirty="0" smtClean="0"/>
              <a:t> – nová hudební forma</a:t>
            </a:r>
          </a:p>
          <a:p>
            <a:pPr>
              <a:buFontTx/>
              <a:buChar char="-"/>
            </a:pPr>
            <a:r>
              <a:rPr lang="cs-CZ" sz="3200" b="1" dirty="0" smtClean="0"/>
              <a:t>orchestrální skladba v sonátové formě, která má zpravidla 4 věty různého tempa: </a:t>
            </a:r>
          </a:p>
          <a:p>
            <a:pPr>
              <a:buFontTx/>
              <a:buChar char="-"/>
            </a:pPr>
            <a:r>
              <a:rPr lang="cs-CZ" sz="3200" b="1" dirty="0" smtClean="0"/>
              <a:t>např. 1. rychlá (Allegro)– 2. pomalá (Andante) – 3. taneční (Menuet)– 4. rychlá (Allegro)</a:t>
            </a:r>
            <a:endParaRPr lang="cs-CZ" sz="3200" b="1" dirty="0" smtClean="0">
              <a:solidFill>
                <a:srgbClr val="666699"/>
              </a:solidFill>
            </a:endParaRPr>
          </a:p>
          <a:p>
            <a:pPr>
              <a:buNone/>
            </a:pPr>
            <a:endParaRPr lang="cs-CZ" sz="3200" b="1" dirty="0" smtClean="0"/>
          </a:p>
          <a:p>
            <a:pPr algn="ctr">
              <a:buNone/>
            </a:pPr>
            <a:endParaRPr lang="cs-CZ" sz="3200" b="1" u="sng" dirty="0" smtClean="0"/>
          </a:p>
          <a:p>
            <a:pPr algn="ctr">
              <a:buNone/>
            </a:pPr>
            <a:endParaRPr lang="cs-CZ" sz="3200" b="1" u="sng" dirty="0" smtClean="0"/>
          </a:p>
          <a:p>
            <a:pPr>
              <a:buNone/>
            </a:pPr>
            <a:endParaRPr lang="cs-CZ" sz="3200" b="1" u="sng" dirty="0">
              <a:solidFill>
                <a:srgbClr val="6666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82320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Hudební formy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Sonátová forma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071678"/>
          <a:ext cx="7239000" cy="4384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/>
          <a:lstStyle/>
          <a:p>
            <a:pPr algn="ctr"/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/>
              <a:t>Joseph</a:t>
            </a:r>
            <a:r>
              <a:rPr lang="cs-CZ" sz="3200" b="1" u="sng" dirty="0" smtClean="0"/>
              <a:t> HAYDN</a:t>
            </a:r>
            <a:r>
              <a:rPr lang="cs-CZ" sz="3200" b="1" dirty="0" smtClean="0"/>
              <a:t>: </a:t>
            </a:r>
            <a:r>
              <a:rPr lang="cs-CZ" sz="3200" b="1" dirty="0" smtClean="0">
                <a:solidFill>
                  <a:srgbClr val="666699"/>
                </a:solidFill>
              </a:rPr>
              <a:t>Smyčcový kvartet č.4 B dur  (CD I/ 19) </a:t>
            </a:r>
            <a:endParaRPr lang="cs-CZ" sz="3200" b="1" dirty="0" smtClean="0">
              <a:solidFill>
                <a:srgbClr val="666699"/>
              </a:solidFill>
            </a:endParaRPr>
          </a:p>
          <a:p>
            <a:r>
              <a:rPr lang="cs-CZ" sz="3200" b="1" u="sng" dirty="0" smtClean="0"/>
              <a:t>Wolfgang Amadeus MOZART</a:t>
            </a:r>
            <a:r>
              <a:rPr lang="cs-CZ" sz="3200" b="1" dirty="0" smtClean="0"/>
              <a:t>: </a:t>
            </a:r>
            <a:r>
              <a:rPr lang="cs-CZ" sz="3200" b="1" dirty="0" err="1" smtClean="0">
                <a:solidFill>
                  <a:srgbClr val="666699"/>
                </a:solidFill>
              </a:rPr>
              <a:t>Figarova</a:t>
            </a:r>
            <a:r>
              <a:rPr lang="cs-CZ" sz="3200" b="1" dirty="0" smtClean="0">
                <a:solidFill>
                  <a:srgbClr val="666699"/>
                </a:solidFill>
              </a:rPr>
              <a:t> svatba  (CD II/ 1)</a:t>
            </a:r>
            <a:endParaRPr lang="cs-CZ" sz="3200" b="1" dirty="0" smtClean="0">
              <a:solidFill>
                <a:srgbClr val="666699"/>
              </a:solidFill>
            </a:endParaRPr>
          </a:p>
          <a:p>
            <a:r>
              <a:rPr lang="cs-CZ" sz="3200" b="1" u="sng" dirty="0" err="1" smtClean="0"/>
              <a:t>Ludwig</a:t>
            </a:r>
            <a:r>
              <a:rPr lang="cs-CZ" sz="3200" b="1" u="sng" dirty="0" smtClean="0"/>
              <a:t> van BEETHOVEN</a:t>
            </a:r>
            <a:r>
              <a:rPr lang="cs-CZ" sz="3200" b="1" dirty="0" smtClean="0"/>
              <a:t>: </a:t>
            </a:r>
            <a:r>
              <a:rPr lang="cs-CZ" sz="3200" b="1" dirty="0" smtClean="0">
                <a:solidFill>
                  <a:srgbClr val="666699"/>
                </a:solidFill>
              </a:rPr>
              <a:t>Osudová</a:t>
            </a:r>
            <a:r>
              <a:rPr lang="cs-CZ" sz="3200" b="1" dirty="0" smtClean="0"/>
              <a:t>  </a:t>
            </a:r>
            <a:r>
              <a:rPr lang="cs-CZ" sz="3200" b="1" dirty="0" smtClean="0">
                <a:solidFill>
                  <a:srgbClr val="666699"/>
                </a:solidFill>
              </a:rPr>
              <a:t>(CD II/ 3)</a:t>
            </a:r>
            <a:endParaRPr lang="cs-CZ" sz="3200" b="1" dirty="0">
              <a:solidFill>
                <a:srgbClr val="666699"/>
              </a:solidFill>
            </a:endParaRPr>
          </a:p>
        </p:txBody>
      </p:sp>
      <p:pic>
        <p:nvPicPr>
          <p:cNvPr id="4" name="Picture 14" descr="C:\Users\Milan\AppData\Local\Microsoft\Windows\Temporary Internet Files\Content.IE5\80AYVBSD\MP9004313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365104"/>
            <a:ext cx="2181101" cy="2213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Text: vlastní autorské dílo</a:t>
            </a:r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CD „Procházka dějinami hudby ve zvukových ukázkách“ – Vydavatelství BIANKA 2002, Mgr. Blanka Trnková, Plzeňská 89, 370 04 České Budějovice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529</TotalTime>
  <Words>346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ANOTACE</vt:lpstr>
      <vt:lpstr>KLASICISMUS (2. pol. 18. st. – 20. léta 19. st.)</vt:lpstr>
      <vt:lpstr>Hudební formy</vt:lpstr>
      <vt:lpstr>HUDEBNÍ FORMY</vt:lpstr>
      <vt:lpstr>Hudební formy   Sonátová forma</vt:lpstr>
      <vt:lpstr>POSLECH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Kabinet_2</cp:lastModifiedBy>
  <cp:revision>58</cp:revision>
  <dcterms:created xsi:type="dcterms:W3CDTF">2011-06-20T10:40:08Z</dcterms:created>
  <dcterms:modified xsi:type="dcterms:W3CDTF">2012-01-24T13:53:27Z</dcterms:modified>
</cp:coreProperties>
</file>