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bookmarkIdSeed="5">
  <p:sldMasterIdLst>
    <p:sldMasterId id="2147483672" r:id="rId1"/>
  </p:sldMasterIdLst>
  <p:notesMasterIdLst>
    <p:notesMasterId r:id="rId7"/>
  </p:notesMasterIdLst>
  <p:sldIdLst>
    <p:sldId id="262" r:id="rId2"/>
    <p:sldId id="268" r:id="rId3"/>
    <p:sldId id="272" r:id="rId4"/>
    <p:sldId id="274" r:id="rId5"/>
    <p:sldId id="264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D113A9D2-9D6B-4929-AA2D-F23B5EE8CBE7}" styleName="Styl s motivem 2 – zvýraznění 1">
    <a:tblBg>
      <a:fillRef idx="3">
        <a:schemeClr val="accent1"/>
      </a:fillRef>
      <a:effectRef idx="3">
        <a:schemeClr val="accent1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1">
                <a:tint val="50000"/>
              </a:schemeClr>
            </a:lnRef>
          </a:left>
          <a:right>
            <a:lnRef idx="1">
              <a:schemeClr val="accent1">
                <a:tint val="50000"/>
              </a:schemeClr>
            </a:lnRef>
          </a:right>
          <a:top>
            <a:lnRef idx="1">
              <a:schemeClr val="accent1">
                <a:tint val="50000"/>
              </a:schemeClr>
            </a:lnRef>
          </a:top>
          <a:bottom>
            <a:lnRef idx="1">
              <a:schemeClr val="accent1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05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D13904-3262-4ECB-A737-1F20A280B50D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AED5BAD-ADE3-4702-A053-F3339E1F931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ED5BAD-ADE3-4702-A053-F3339E1F931B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ED5BAD-ADE3-4702-A053-F3339E1F931B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ED5BAD-ADE3-4702-A053-F3339E1F931B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ED5BAD-ADE3-4702-A053-F3339E1F931B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ED5BAD-ADE3-4702-A053-F3339E1F931B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1ABEE89A-9886-403C-B21D-7EDA1601A55F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  <p:transition>
    <p:dissolv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dissolv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dissolv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dissolv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dissolv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dissolv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1ABEE89A-9886-403C-B21D-7EDA1601A55F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dissolv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1ABEE89A-9886-403C-B21D-7EDA1601A55F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ransition>
    <p:dissolve/>
  </p:transition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emf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em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4141045600"/>
              </p:ext>
            </p:extLst>
          </p:nvPr>
        </p:nvGraphicFramePr>
        <p:xfrm>
          <a:off x="1331640" y="2708920"/>
          <a:ext cx="6405925" cy="3525012"/>
        </p:xfrm>
        <a:graphic>
          <a:graphicData uri="http://schemas.openxmlformats.org/drawingml/2006/table">
            <a:tbl>
              <a:tblPr firstRow="1" firstCol="1" bandRow="1"/>
              <a:tblGrid>
                <a:gridCol w="1202213"/>
                <a:gridCol w="114300"/>
                <a:gridCol w="5089412"/>
              </a:tblGrid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Základní škola a Mateřská škola, Hradec Králové, </a:t>
                      </a:r>
                      <a:r>
                        <a:rPr lang="cs-CZ" sz="1400" dirty="0" err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Úprkova</a:t>
                      </a: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1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Autor: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Mgr. </a:t>
                      </a:r>
                      <a:r>
                        <a:rPr lang="cs-CZ" sz="140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Tereza Jedličková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VY_32_INOVACE_7B_6_Pexeso-trojúhelníková</a:t>
                      </a:r>
                      <a:r>
                        <a:rPr lang="cs-CZ" sz="1400" baseline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nerovnost I.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Téma: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7B_MA6.roč</a:t>
                      </a: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Datum ověření: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PL </a:t>
                      </a: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ověřen dne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12.3.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2013 v 6.B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Číslo projektu: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CZ.1.07/1.4.00/21.3215 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DUM slouží jako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pracovní list k opakování učiva o trojúhelníkové nerovnosti . Lze ho využít na interaktivní tabuli, kde zakryjeme sloupec s výsledky a žáci jej doplní. Pexeso lze vystřihnout na barevný papír, </a:t>
                      </a:r>
                      <a:r>
                        <a:rPr lang="cs-CZ" sz="1400" baseline="0" dirty="0" err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zalaminovat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a rozstříhat. Žáci hledají dvojice: tři strany trojúhelníka-výsledek, zda ano, lze sestrojit trojúhelník či ne, nelze sestrojit trojúhelník.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8194" name="Obrázek 0" descr="Popis: logo EU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232668"/>
            <a:ext cx="7903033" cy="84772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3" name="obrázek 5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8" y="1772816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2224088"/>
            <a:ext cx="7019999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755576" y="1268760"/>
            <a:ext cx="7759017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 bmk="OLE_LINK4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398621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3593604850"/>
      </p:ext>
    </p:extLst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/>
              <a:t>Pexeso-trojúhelníková nerovnost I.</a:t>
            </a:r>
            <a:endParaRPr lang="cs-CZ" dirty="0"/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</p:nvPr>
        </p:nvGraphicFramePr>
        <p:xfrm>
          <a:off x="457200" y="1481138"/>
          <a:ext cx="8219256" cy="3964086"/>
        </p:xfrm>
        <a:graphic>
          <a:graphicData uri="http://schemas.openxmlformats.org/drawingml/2006/table">
            <a:tbl>
              <a:tblPr firstRow="1" bandRow="1">
                <a:effectLst>
                  <a:outerShdw blurRad="50800" dist="38100" dir="18900000" algn="bl" rotWithShape="0">
                    <a:prstClr val="black">
                      <a:alpha val="40000"/>
                    </a:prstClr>
                  </a:outerShdw>
                </a:effectLst>
                <a:tableStyleId>{D113A9D2-9D6B-4929-AA2D-F23B5EE8CBE7}</a:tableStyleId>
              </a:tblPr>
              <a:tblGrid>
                <a:gridCol w="4109628"/>
                <a:gridCol w="4109628"/>
              </a:tblGrid>
              <a:tr h="660681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9cm, 5cm, 6cm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ANO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12cm,</a:t>
                      </a:r>
                      <a:r>
                        <a:rPr lang="cs-CZ" sz="2800" b="1" baseline="0" dirty="0" smtClean="0">
                          <a:solidFill>
                            <a:schemeClr val="tx1"/>
                          </a:solidFill>
                        </a:rPr>
                        <a:t> 9cm, 3cm</a:t>
                      </a:r>
                      <a:endParaRPr lang="cs-CZ" sz="2800" b="1" dirty="0" smtClean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NE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4,5cm, </a:t>
                      </a:r>
                      <a:r>
                        <a:rPr lang="cs-CZ" sz="2800" b="1" dirty="0" err="1" smtClean="0">
                          <a:solidFill>
                            <a:schemeClr val="tx1"/>
                          </a:solidFill>
                        </a:rPr>
                        <a:t>5cm</a:t>
                      </a: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, </a:t>
                      </a:r>
                      <a:r>
                        <a:rPr lang="cs-CZ" sz="2800" b="1" dirty="0" err="1" smtClean="0">
                          <a:solidFill>
                            <a:schemeClr val="tx1"/>
                          </a:solidFill>
                        </a:rPr>
                        <a:t>5cm</a:t>
                      </a:r>
                      <a:endParaRPr lang="cs-CZ" sz="2800" b="1" dirty="0" smtClean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ANO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7cm, 4cm, 2cm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NE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5cm, </a:t>
                      </a:r>
                      <a:r>
                        <a:rPr lang="cs-CZ" sz="2800" b="1" dirty="0" err="1" smtClean="0">
                          <a:solidFill>
                            <a:schemeClr val="tx1"/>
                          </a:solidFill>
                        </a:rPr>
                        <a:t>5cm</a:t>
                      </a: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, </a:t>
                      </a:r>
                      <a:r>
                        <a:rPr lang="cs-CZ" sz="2800" b="1" dirty="0" err="1" smtClean="0">
                          <a:solidFill>
                            <a:schemeClr val="tx1"/>
                          </a:solidFill>
                        </a:rPr>
                        <a:t>5cm</a:t>
                      </a:r>
                      <a:endParaRPr lang="cs-CZ" sz="2800" b="1" dirty="0" smtClean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ANO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3cm, 4cm, 5cm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ANO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>
    <p:dissolve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/>
              <a:t>Pexeso-trojúhelníková nerovnost I.</a:t>
            </a:r>
            <a:endParaRPr lang="cs-CZ" dirty="0"/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</p:nvPr>
        </p:nvGraphicFramePr>
        <p:xfrm>
          <a:off x="457200" y="1481138"/>
          <a:ext cx="8219256" cy="3964086"/>
        </p:xfrm>
        <a:graphic>
          <a:graphicData uri="http://schemas.openxmlformats.org/drawingml/2006/table">
            <a:tbl>
              <a:tblPr firstRow="1" bandRow="1">
                <a:effectLst>
                  <a:outerShdw blurRad="50800" dist="38100" dir="18900000" algn="bl" rotWithShape="0">
                    <a:prstClr val="black">
                      <a:alpha val="40000"/>
                    </a:prstClr>
                  </a:outerShdw>
                </a:effectLst>
                <a:tableStyleId>{D113A9D2-9D6B-4929-AA2D-F23B5EE8CBE7}</a:tableStyleId>
              </a:tblPr>
              <a:tblGrid>
                <a:gridCol w="4109628"/>
                <a:gridCol w="4109628"/>
              </a:tblGrid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8cm,</a:t>
                      </a:r>
                      <a:r>
                        <a:rPr lang="cs-CZ" sz="2800" b="1" baseline="0" dirty="0" smtClean="0">
                          <a:solidFill>
                            <a:schemeClr val="tx1"/>
                          </a:solidFill>
                        </a:rPr>
                        <a:t> 0,7dm, 60mm</a:t>
                      </a:r>
                      <a:endParaRPr lang="cs-CZ" sz="2800" b="1" dirty="0" smtClean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ANO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1dm, 12mm, 0,09m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ANO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2m, 7m, 5m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NE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60dm, 45dm, 21dm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ANO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56cm, 43cm, 40cm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ANO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0,04m,</a:t>
                      </a:r>
                      <a:r>
                        <a:rPr lang="cs-CZ" sz="2800" b="1" baseline="0" dirty="0" smtClean="0">
                          <a:solidFill>
                            <a:schemeClr val="tx1"/>
                          </a:solidFill>
                        </a:rPr>
                        <a:t> 0,01m, 0,5m</a:t>
                      </a:r>
                      <a:endParaRPr lang="cs-CZ" sz="2800" b="1" dirty="0" smtClean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NE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>
    <p:dissolve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/>
              <a:t>Pexeso-trojúhelníková nerovnost I.</a:t>
            </a:r>
            <a:endParaRPr lang="cs-CZ" dirty="0"/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</p:nvPr>
        </p:nvGraphicFramePr>
        <p:xfrm>
          <a:off x="457200" y="1481138"/>
          <a:ext cx="8219256" cy="4248285"/>
        </p:xfrm>
        <a:graphic>
          <a:graphicData uri="http://schemas.openxmlformats.org/drawingml/2006/table">
            <a:tbl>
              <a:tblPr firstRow="1" bandRow="1">
                <a:effectLst>
                  <a:outerShdw blurRad="50800" dist="38100" dir="18900000" algn="bl" rotWithShape="0">
                    <a:prstClr val="black">
                      <a:alpha val="40000"/>
                    </a:prstClr>
                  </a:outerShdw>
                </a:effectLst>
                <a:tableStyleId>{D113A9D2-9D6B-4929-AA2D-F23B5EE8CBE7}</a:tableStyleId>
              </a:tblPr>
              <a:tblGrid>
                <a:gridCol w="4109628"/>
                <a:gridCol w="4109628"/>
              </a:tblGrid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100cm, 20dm, 3m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NE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346cm, 465cm, 246cm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ANO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9,54m, 5m, 4,43m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NE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78cm,</a:t>
                      </a:r>
                      <a:r>
                        <a:rPr lang="cs-CZ" sz="2800" b="1" baseline="0" dirty="0" smtClean="0">
                          <a:solidFill>
                            <a:schemeClr val="tx1"/>
                          </a:solidFill>
                        </a:rPr>
                        <a:t> 4,5dm, 12cm</a:t>
                      </a:r>
                      <a:endParaRPr lang="cs-CZ" sz="2800" b="1" dirty="0" smtClean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NE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90cm, 1m, 88cm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ANO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0,5mm, 0,8mm, 1cm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ANO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>
    <p:dissolve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3031984445"/>
              </p:ext>
            </p:extLst>
          </p:nvPr>
        </p:nvGraphicFramePr>
        <p:xfrm>
          <a:off x="1369036" y="3233738"/>
          <a:ext cx="6405925" cy="2684590"/>
        </p:xfrm>
        <a:graphic>
          <a:graphicData uri="http://schemas.openxmlformats.org/drawingml/2006/table">
            <a:tbl>
              <a:tblPr firstRow="1" firstCol="1" bandRow="1"/>
              <a:tblGrid>
                <a:gridCol w="1202213"/>
                <a:gridCol w="114300"/>
                <a:gridCol w="5089412"/>
              </a:tblGrid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Použití zdroje: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Citace: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DUM slouží jako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pracovní list k opakování učiva o trojúhelníkové nerovnosti . Lze ho využít na interaktivní tabuli, kde zakryjeme sloupec s výsledky a žáci jej doplní. Pexeso lze vystřihnout na barevný papír, </a:t>
                      </a:r>
                      <a:r>
                        <a:rPr lang="cs-CZ" sz="1400" baseline="0" dirty="0" err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zalaminovat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a rozstříhat. </a:t>
                      </a:r>
                      <a:r>
                        <a:rPr lang="cs-CZ" sz="1400" baseline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Žáci hledají dvojice: tři strany trojúhelníka-výsledek, zda ano, lze sestrojit trojúhelník či ne, nelze sestrojit trojúhelník.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9218" name="Obrázek 0" descr="Popis: logo EU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59" y="548680"/>
            <a:ext cx="7920881" cy="84772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17" name="obrázek 5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5674" y="2158008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300513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611559" y="1556792"/>
            <a:ext cx="7920881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476726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3694034598"/>
      </p:ext>
    </p:extLst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>
    <a:spDef>
      <a:spPr>
        <a:solidFill>
          <a:srgbClr val="002060"/>
        </a:solidFill>
        <a:ln>
          <a:solidFill>
            <a:srgbClr val="7030A0"/>
          </a:solidFill>
        </a:ln>
      </a:spPr>
      <a:bodyPr vert="horz" wrap="square" rtlCol="0" anchor="ctr" anchorCtr="0">
        <a:noAutofit/>
        <a:scene3d>
          <a:camera prst="isometricRightUp">
            <a:rot lat="21546687" lon="19559115" rev="16512635"/>
          </a:camera>
          <a:lightRig rig="threePt" dir="t"/>
        </a:scene3d>
      </a:bodyPr>
      <a:lstStyle>
        <a:defPPr algn="ctr">
          <a:defRPr sz="2300" dirty="0" smtClean="0">
            <a:solidFill>
              <a:schemeClr val="tx1"/>
            </a:solidFill>
          </a:defRPr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354</TotalTime>
  <Words>245</Words>
  <Application>Microsoft Office PowerPoint</Application>
  <PresentationFormat>Předvádění na obrazovce (4:3)</PresentationFormat>
  <Paragraphs>80</Paragraphs>
  <Slides>5</Slides>
  <Notes>5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Shluk</vt:lpstr>
      <vt:lpstr>Snímek 1</vt:lpstr>
      <vt:lpstr>Pexeso-trojúhelníková nerovnost I.</vt:lpstr>
      <vt:lpstr>Pexeso-trojúhelníková nerovnost I.</vt:lpstr>
      <vt:lpstr>Pexeso-trojúhelníková nerovnost I.</vt:lpstr>
      <vt:lpstr>Snímek 5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administrator</dc:creator>
  <cp:lastModifiedBy>Tereza Jedličková</cp:lastModifiedBy>
  <cp:revision>81</cp:revision>
  <dcterms:created xsi:type="dcterms:W3CDTF">2012-04-04T05:08:45Z</dcterms:created>
  <dcterms:modified xsi:type="dcterms:W3CDTF">2013-05-08T14:30:38Z</dcterms:modified>
</cp:coreProperties>
</file>