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60" r:id="rId4"/>
    <p:sldId id="268" r:id="rId5"/>
    <p:sldId id="261" r:id="rId6"/>
    <p:sldId id="266" r:id="rId7"/>
    <p:sldId id="267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VY_32_INOVACE_13_HV_06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Uherský Ostroh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Ladislava </a:t>
          </a:r>
          <a:r>
            <a:rPr lang="cs-CZ" sz="2000" dirty="0" err="1" smtClean="0"/>
            <a:t>Hurábová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SVĚT ORCHESTRU I – komorní hudba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b="0" dirty="0" smtClean="0"/>
            <a:t>CZ.1.07/1.4.00/21.1616</a:t>
          </a:r>
          <a:r>
            <a:rPr lang="cs-CZ" sz="2000" dirty="0" smtClean="0">
              <a:latin typeface="+mn-lt"/>
            </a:rPr>
            <a:t> </a:t>
          </a:r>
          <a:endParaRPr lang="cs-CZ" sz="2000" dirty="0">
            <a:latin typeface="+mn-lt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1800000"/>
          </a:lightRig>
        </a:scene3d>
        <a:sp3d prstMaterial="matte">
          <a:bevelT h="2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Uherský Ostroh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1800000"/>
          </a:lightRig>
        </a:scene3d>
        <a:sp3d prstMaterial="matte">
          <a:bevelT h="2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Ladislava </a:t>
          </a:r>
          <a:r>
            <a:rPr lang="cs-CZ" sz="2000" kern="1200" dirty="0" err="1" smtClean="0"/>
            <a:t>Hurábová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1800000"/>
          </a:lightRig>
        </a:scene3d>
        <a:sp3d prstMaterial="matte">
          <a:bevelT h="2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VY_32_INOVACE_13_HV_06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1800000"/>
          </a:lightRig>
        </a:scene3d>
        <a:sp3d prstMaterial="matte">
          <a:bevelT h="2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SVĚT ORCHESTRU I – komorní hudba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1800000"/>
          </a:lightRig>
        </a:scene3d>
        <a:sp3d prstMaterial="matte">
          <a:bevelT h="2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b="0" kern="1200" dirty="0" smtClean="0"/>
            <a:t>CZ.1.07/1.4.00/21.1616</a:t>
          </a:r>
          <a:r>
            <a:rPr lang="cs-CZ" sz="2000" kern="1200" dirty="0" smtClean="0">
              <a:latin typeface="+mn-lt"/>
            </a:rPr>
            <a:t> </a:t>
          </a:r>
          <a:endParaRPr lang="cs-CZ" sz="2000" kern="1200" dirty="0">
            <a:latin typeface="+mn-lt"/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8FE4659-7985-49B0-AFB9-855F1780E650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 thruBlk="1"/>
  </p:transition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slouží k prezentaci, příp. shrnutí učiva o komorní hudbě.</a:t>
            </a:r>
          </a:p>
          <a:p>
            <a:r>
              <a:rPr lang="cs-CZ" dirty="0" smtClean="0"/>
              <a:t>Já jsem ho použila v 6. ročníku v tematickém okruhu „Svět orchestru“. Žáci pracovali se zájmem, seznámili se s řadou nových hudebních pojmů, některé poznámky si zapsali do sešitu.</a:t>
            </a:r>
          </a:p>
          <a:p>
            <a:r>
              <a:rPr lang="cs-CZ" dirty="0" smtClean="0"/>
              <a:t>Pro poslech využívám CD </a:t>
            </a:r>
            <a:r>
              <a:rPr lang="cs-CZ" dirty="0" smtClean="0"/>
              <a:t>„</a:t>
            </a:r>
            <a:r>
              <a:rPr lang="cs-CZ" dirty="0" smtClean="0"/>
              <a:t>Umění poslouchat hudbu</a:t>
            </a:r>
            <a:r>
              <a:rPr lang="cs-CZ" dirty="0" smtClean="0"/>
              <a:t>“ s průvodním slovem I. </a:t>
            </a:r>
            <a:r>
              <a:rPr lang="cs-CZ" dirty="0" err="1" smtClean="0"/>
              <a:t>Hurníka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SVĚT ORCHESTRU 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4000" b="1" dirty="0" smtClean="0"/>
          </a:p>
          <a:p>
            <a:r>
              <a:rPr lang="cs-CZ" sz="4000" b="1" dirty="0" smtClean="0"/>
              <a:t>Komorní hudba</a:t>
            </a:r>
          </a:p>
          <a:p>
            <a:r>
              <a:rPr lang="cs-CZ" sz="4000" b="1" dirty="0" smtClean="0"/>
              <a:t>Symfonický orchestr</a:t>
            </a:r>
          </a:p>
          <a:p>
            <a:r>
              <a:rPr lang="cs-CZ" sz="4000" b="1" dirty="0" smtClean="0"/>
              <a:t>Pěvecký sbor</a:t>
            </a:r>
          </a:p>
        </p:txBody>
      </p:sp>
      <p:pic>
        <p:nvPicPr>
          <p:cNvPr id="1029" name="Picture 5" descr="C:\Users\Milan\AppData\Local\Microsoft\Windows\Temporary Internet Files\Content.IE5\XMJ66AJO\MC90023188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03948">
            <a:off x="5724300" y="1549774"/>
            <a:ext cx="2911643" cy="3957562"/>
          </a:xfrm>
          <a:prstGeom prst="rect">
            <a:avLst/>
          </a:prstGeom>
          <a:noFill/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KOMORNÍ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4000" b="1" dirty="0" smtClean="0"/>
              <a:t>Co si představíš pod pojmem </a:t>
            </a:r>
            <a:r>
              <a:rPr lang="cs-CZ" b="1" u="sng" dirty="0" smtClean="0"/>
              <a:t>„</a:t>
            </a:r>
            <a:r>
              <a:rPr lang="cs-CZ" sz="4000" b="1" u="sng" dirty="0" smtClean="0"/>
              <a:t>komorní orchestr“?</a:t>
            </a:r>
          </a:p>
          <a:p>
            <a:endParaRPr lang="cs-CZ" b="1" u="sng" dirty="0" smtClean="0"/>
          </a:p>
          <a:p>
            <a:pPr marL="861822" indent="-742950">
              <a:buFont typeface="+mj-lt"/>
              <a:buAutoNum type="alphaLcParenR"/>
            </a:pPr>
            <a:r>
              <a:rPr lang="cs-CZ" sz="4000" b="1" dirty="0" smtClean="0"/>
              <a:t>orchestr, ve kterém hrávali </a:t>
            </a:r>
            <a:r>
              <a:rPr lang="cs-CZ" sz="4000" b="1" dirty="0" err="1" smtClean="0"/>
              <a:t>komorníci</a:t>
            </a:r>
            <a:r>
              <a:rPr lang="cs-CZ" sz="4000" b="1" dirty="0" smtClean="0"/>
              <a:t> na zámku</a:t>
            </a:r>
          </a:p>
          <a:p>
            <a:pPr marL="861822" indent="-742950">
              <a:buFont typeface="+mj-lt"/>
              <a:buAutoNum type="alphaLcParenR"/>
            </a:pPr>
            <a:endParaRPr lang="cs-CZ" sz="4000" b="1" dirty="0" smtClean="0"/>
          </a:p>
          <a:p>
            <a:pPr marL="861822" indent="-742950">
              <a:buFont typeface="+mj-lt"/>
              <a:buAutoNum type="alphaLcParenR"/>
            </a:pPr>
            <a:r>
              <a:rPr lang="cs-CZ" sz="4000" b="1" dirty="0" smtClean="0"/>
              <a:t>orchestr, který zkouší v komoře</a:t>
            </a:r>
          </a:p>
          <a:p>
            <a:pPr marL="861822" indent="-742950">
              <a:buFont typeface="+mj-lt"/>
              <a:buAutoNum type="alphaLcParenR"/>
            </a:pPr>
            <a:endParaRPr lang="cs-CZ" sz="4000" b="1" dirty="0" smtClean="0"/>
          </a:p>
          <a:p>
            <a:pPr marL="861822" indent="-742950">
              <a:buFont typeface="+mj-lt"/>
              <a:buAutoNum type="alphaLcParenR"/>
            </a:pPr>
            <a:r>
              <a:rPr lang="cs-CZ" sz="4000" b="1" dirty="0" smtClean="0"/>
              <a:t>orchestr, ve kterém hraje malý počet hráčů</a:t>
            </a:r>
          </a:p>
          <a:p>
            <a:pPr marL="633222" indent="-514350">
              <a:buFont typeface="+mj-lt"/>
              <a:buAutoNum type="alphaLcParenR"/>
            </a:pPr>
            <a:endParaRPr lang="cs-CZ" b="1" dirty="0" smtClean="0"/>
          </a:p>
          <a:p>
            <a:pPr marL="633222" indent="-514350">
              <a:buFont typeface="+mj-lt"/>
              <a:buAutoNum type="alphaLcParenR"/>
            </a:pPr>
            <a:endParaRPr lang="cs-CZ" b="1" dirty="0"/>
          </a:p>
        </p:txBody>
      </p:sp>
      <p:pic>
        <p:nvPicPr>
          <p:cNvPr id="12" name="Picture 5" descr="C:\Users\Milan\AppData\Local\Microsoft\Windows\Temporary Internet Files\Content.IE5\XMJ66AJO\MC90023188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00892" y="1714488"/>
            <a:ext cx="1958514" cy="2662050"/>
          </a:xfrm>
          <a:prstGeom prst="rect">
            <a:avLst/>
          </a:prstGeom>
          <a:noFill/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KOMORNÍ HUDBA</a:t>
            </a:r>
            <a:br>
              <a:rPr lang="cs-CZ" dirty="0" smtClean="0"/>
            </a:br>
            <a:r>
              <a:rPr lang="cs-CZ" dirty="0" smtClean="0"/>
              <a:t>= hraje malý počet hráčů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4400" b="1" dirty="0" smtClean="0"/>
              <a:t>1 hráč - sólo</a:t>
            </a:r>
          </a:p>
          <a:p>
            <a:r>
              <a:rPr lang="cs-CZ" sz="4400" b="1" dirty="0" smtClean="0"/>
              <a:t>2 - duo</a:t>
            </a:r>
          </a:p>
          <a:p>
            <a:r>
              <a:rPr lang="cs-CZ" sz="4400" b="1" dirty="0" smtClean="0"/>
              <a:t>3 - trio</a:t>
            </a:r>
          </a:p>
          <a:p>
            <a:r>
              <a:rPr lang="cs-CZ" sz="4400" b="1" dirty="0" smtClean="0"/>
              <a:t>4 - kvarteto</a:t>
            </a:r>
          </a:p>
          <a:p>
            <a:r>
              <a:rPr lang="cs-CZ" sz="4400" b="1" dirty="0" smtClean="0"/>
              <a:t>5 - kvinteto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6 - sexteto</a:t>
            </a:r>
          </a:p>
          <a:p>
            <a:r>
              <a:rPr lang="cs-CZ" sz="4400" b="1" dirty="0" smtClean="0"/>
              <a:t>7 - septeto</a:t>
            </a:r>
          </a:p>
          <a:p>
            <a:r>
              <a:rPr lang="cs-CZ" sz="4400" b="1" dirty="0" smtClean="0"/>
              <a:t>8 - okteto</a:t>
            </a:r>
            <a:endParaRPr lang="cs-CZ" sz="4400" dirty="0"/>
          </a:p>
        </p:txBody>
      </p:sp>
      <p:pic>
        <p:nvPicPr>
          <p:cNvPr id="2050" name="Picture 2" descr="C:\Users\Milan\AppData\Local\Microsoft\Windows\Temporary Internet Files\Content.IE5\Q7350N30\MC90019844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43372" y="3857628"/>
            <a:ext cx="2643206" cy="2857520"/>
          </a:xfrm>
          <a:prstGeom prst="rect">
            <a:avLst/>
          </a:prstGeom>
          <a:noFill/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KOMORNÍ HUDBA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429287"/>
          </a:xfrm>
        </p:spPr>
        <p:txBody>
          <a:bodyPr>
            <a:normAutofit fontScale="92500" lnSpcReduction="10000"/>
          </a:bodyPr>
          <a:lstStyle/>
          <a:p>
            <a:pPr marL="633222" indent="-514350">
              <a:buNone/>
            </a:pPr>
            <a:endParaRPr lang="cs-CZ" sz="3500" b="1" dirty="0" smtClean="0"/>
          </a:p>
          <a:p>
            <a:pPr marL="633222" indent="-514350"/>
            <a:r>
              <a:rPr lang="cs-CZ" sz="3900" b="1" dirty="0" smtClean="0"/>
              <a:t>Jaké seskupení hráčů komorní hudby je na obrázku? …</a:t>
            </a:r>
          </a:p>
          <a:p>
            <a:pPr marL="633222" indent="-514350">
              <a:buAutoNum type="arabicPeriod"/>
            </a:pPr>
            <a:endParaRPr lang="cs-CZ" sz="3500" b="1" dirty="0" smtClean="0"/>
          </a:p>
          <a:p>
            <a:pPr>
              <a:buNone/>
            </a:pPr>
            <a:r>
              <a:rPr lang="cs-CZ" b="1" dirty="0" smtClean="0"/>
              <a:t>    a)                    b)                      c)                  d)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endParaRPr lang="cs-CZ" sz="3000" b="1" u="sng" dirty="0" smtClean="0"/>
          </a:p>
          <a:p>
            <a:r>
              <a:rPr lang="cs-CZ" sz="3000" b="1" u="sng" dirty="0" smtClean="0"/>
              <a:t>Řešení</a:t>
            </a:r>
            <a:r>
              <a:rPr lang="cs-CZ" sz="3000" b="1" dirty="0" smtClean="0"/>
              <a:t>:</a:t>
            </a:r>
          </a:p>
          <a:p>
            <a:pPr>
              <a:buNone/>
            </a:pPr>
            <a:r>
              <a:rPr lang="cs-CZ" sz="3000" b="1" dirty="0" smtClean="0"/>
              <a:t>     a) duo, b) trio, c) sólo, d) kvinteto</a:t>
            </a:r>
          </a:p>
          <a:p>
            <a:pPr>
              <a:buNone/>
            </a:pPr>
            <a:endParaRPr lang="cs-CZ" b="1" dirty="0"/>
          </a:p>
        </p:txBody>
      </p:sp>
      <p:pic>
        <p:nvPicPr>
          <p:cNvPr id="6146" name="Picture 2" descr="C:\Users\Milan\AppData\Local\Microsoft\Windows\Temporary Internet Files\Content.IE5\4NT0CANZ\MC90008890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6814" y="3214686"/>
            <a:ext cx="2041086" cy="1785950"/>
          </a:xfrm>
          <a:prstGeom prst="rect">
            <a:avLst/>
          </a:prstGeom>
          <a:noFill/>
        </p:spPr>
      </p:pic>
      <p:pic>
        <p:nvPicPr>
          <p:cNvPr id="6147" name="Picture 3" descr="C:\Users\Milan\AppData\Local\Microsoft\Windows\Temporary Internet Files\Content.IE5\GRND4AMS\MC90029210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71802" y="3143248"/>
            <a:ext cx="1719134" cy="1665256"/>
          </a:xfrm>
          <a:prstGeom prst="rect">
            <a:avLst/>
          </a:prstGeom>
          <a:noFill/>
        </p:spPr>
      </p:pic>
      <p:pic>
        <p:nvPicPr>
          <p:cNvPr id="6148" name="Picture 4" descr="C:\Users\Milan\AppData\Local\Microsoft\Windows\Temporary Internet Files\Content.IE5\0V2I7GK4\MC90028073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29189" y="3000372"/>
            <a:ext cx="1646367" cy="1928826"/>
          </a:xfrm>
          <a:prstGeom prst="rect">
            <a:avLst/>
          </a:prstGeom>
          <a:noFill/>
        </p:spPr>
      </p:pic>
      <p:pic>
        <p:nvPicPr>
          <p:cNvPr id="6150" name="Picture 6" descr="C:\Users\Milan\AppData\Local\Microsoft\Windows\Temporary Internet Files\Content.IE5\LSAPKUPP\MC90014945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86578" y="3000372"/>
            <a:ext cx="1643074" cy="2115076"/>
          </a:xfrm>
          <a:prstGeom prst="rect">
            <a:avLst/>
          </a:prstGeom>
          <a:noFill/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7" name="Picture 13" descr="C:\Users\Milan\AppData\Local\Microsoft\Windows\Temporary Internet Files\Content.IE5\MLBN4TY5\MP90043132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6037275" y="3475893"/>
            <a:ext cx="2807266" cy="285749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KOMORNÍ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u="sng" dirty="0" smtClean="0"/>
              <a:t>Sonáta</a:t>
            </a:r>
            <a:r>
              <a:rPr lang="cs-CZ" sz="4400" b="1" dirty="0" smtClean="0"/>
              <a:t> - hlavní typ komorních skladeb pro sólový nástroj, mívá 3 nebo 4 věty</a:t>
            </a:r>
          </a:p>
          <a:p>
            <a:endParaRPr lang="cs-CZ" sz="4400" b="1" u="sng" dirty="0" smtClean="0"/>
          </a:p>
          <a:p>
            <a:r>
              <a:rPr lang="cs-CZ" sz="4000" b="1" u="sng" dirty="0" smtClean="0"/>
              <a:t>Poslech</a:t>
            </a:r>
            <a:r>
              <a:rPr lang="cs-CZ" sz="4000" b="1" u="sng" dirty="0" smtClean="0"/>
              <a:t>: </a:t>
            </a:r>
          </a:p>
          <a:p>
            <a:pPr>
              <a:buNone/>
            </a:pPr>
            <a:r>
              <a:rPr lang="cs-CZ" sz="4000" b="1" dirty="0" smtClean="0"/>
              <a:t>  J</a:t>
            </a:r>
            <a:r>
              <a:rPr lang="cs-CZ" sz="3600" b="1" dirty="0" smtClean="0"/>
              <a:t>. S. </a:t>
            </a:r>
            <a:r>
              <a:rPr lang="cs-CZ" sz="3600" b="1" dirty="0" err="1" smtClean="0"/>
              <a:t>Bach</a:t>
            </a:r>
            <a:r>
              <a:rPr lang="cs-CZ" sz="3600" b="1" dirty="0" smtClean="0"/>
              <a:t>: Sonáta a moll</a:t>
            </a:r>
          </a:p>
          <a:p>
            <a:pPr>
              <a:buNone/>
            </a:pPr>
            <a:r>
              <a:rPr lang="cs-CZ" sz="3600" b="1" dirty="0" smtClean="0"/>
              <a:t> </a:t>
            </a:r>
            <a:r>
              <a:rPr lang="cs-CZ" sz="3600" b="1" dirty="0" smtClean="0"/>
              <a:t> pro sólové housle (CD I/7) </a:t>
            </a:r>
            <a:endParaRPr lang="cs-CZ" sz="3600" b="1" u="sng" dirty="0" smtClean="0"/>
          </a:p>
          <a:p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Text: vlastní autorské dílo</a:t>
            </a:r>
          </a:p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 smtClean="0"/>
              <a:t>CD </a:t>
            </a:r>
            <a:r>
              <a:rPr lang="cs-CZ" dirty="0" smtClean="0"/>
              <a:t>„</a:t>
            </a:r>
            <a:r>
              <a:rPr lang="cs-CZ" dirty="0" smtClean="0"/>
              <a:t>Umění poslouchat hudbu – Ilja </a:t>
            </a:r>
            <a:r>
              <a:rPr lang="cs-CZ" dirty="0" err="1" smtClean="0"/>
              <a:t>Hurník</a:t>
            </a:r>
            <a:r>
              <a:rPr lang="cs-CZ" dirty="0" smtClean="0"/>
              <a:t>“, ℗ 1972 Supraphon, © 2004 Supraphon. </a:t>
            </a:r>
            <a:r>
              <a:rPr lang="cs-CZ" dirty="0" smtClean="0"/>
              <a:t>U</a:t>
            </a:r>
            <a:r>
              <a:rPr lang="cs-CZ" dirty="0" smtClean="0"/>
              <a:t>čební pomůcky, literatura, hudební výchova - Jiří </a:t>
            </a:r>
            <a:r>
              <a:rPr lang="cs-CZ" dirty="0" err="1" smtClean="0"/>
              <a:t>Mocek</a:t>
            </a:r>
            <a:r>
              <a:rPr lang="cs-CZ" dirty="0" smtClean="0"/>
              <a:t>, 765 02 Otrokovice, Štěrkoviště 1292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292663656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543</TotalTime>
  <Words>300</Words>
  <Application>Microsoft Office PowerPoint</Application>
  <PresentationFormat>Předvádění na obrazovce (4:3)</PresentationFormat>
  <Paragraphs>55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Modul</vt:lpstr>
      <vt:lpstr>Snímek 1</vt:lpstr>
      <vt:lpstr>ANOTACE</vt:lpstr>
      <vt:lpstr>SVĚT ORCHESTRU I</vt:lpstr>
      <vt:lpstr>KOMORNÍ HUDBA</vt:lpstr>
      <vt:lpstr> KOMORNÍ HUDBA = hraje malý počet hráčů </vt:lpstr>
      <vt:lpstr>KOMORNÍ HUDBA</vt:lpstr>
      <vt:lpstr>KOMORNÍ HUDBA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Kabinet_2</cp:lastModifiedBy>
  <cp:revision>61</cp:revision>
  <dcterms:created xsi:type="dcterms:W3CDTF">2011-06-20T10:40:08Z</dcterms:created>
  <dcterms:modified xsi:type="dcterms:W3CDTF">2012-02-13T09:15:11Z</dcterms:modified>
</cp:coreProperties>
</file>