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6" r:id="rId4"/>
    <p:sldId id="258" r:id="rId5"/>
    <p:sldId id="268" r:id="rId6"/>
    <p:sldId id="259" r:id="rId7"/>
    <p:sldId id="260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3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4A663-B6C1-4982-82F9-0D2AD7E6E829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78B32-3AC7-4705-9310-C35D0FFF55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7035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4A663-B6C1-4982-82F9-0D2AD7E6E829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78B32-3AC7-4705-9310-C35D0FFF55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7491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4A663-B6C1-4982-82F9-0D2AD7E6E829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78B32-3AC7-4705-9310-C35D0FFF55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9764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4A663-B6C1-4982-82F9-0D2AD7E6E829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78B32-3AC7-4705-9310-C35D0FFF55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213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4A663-B6C1-4982-82F9-0D2AD7E6E829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78B32-3AC7-4705-9310-C35D0FFF55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7799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4A663-B6C1-4982-82F9-0D2AD7E6E829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78B32-3AC7-4705-9310-C35D0FFF55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6707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4A663-B6C1-4982-82F9-0D2AD7E6E829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78B32-3AC7-4705-9310-C35D0FFF55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1835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4A663-B6C1-4982-82F9-0D2AD7E6E829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78B32-3AC7-4705-9310-C35D0FFF55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0667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4A663-B6C1-4982-82F9-0D2AD7E6E829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78B32-3AC7-4705-9310-C35D0FFF55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0853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4A663-B6C1-4982-82F9-0D2AD7E6E829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78B32-3AC7-4705-9310-C35D0FFF55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7726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4A663-B6C1-4982-82F9-0D2AD7E6E829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78B32-3AC7-4705-9310-C35D0FFF55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2458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84A663-B6C1-4982-82F9-0D2AD7E6E829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78B32-3AC7-4705-9310-C35D0FFF55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5022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Wikimedia_Common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543091342"/>
              </p:ext>
            </p:extLst>
          </p:nvPr>
        </p:nvGraphicFramePr>
        <p:xfrm>
          <a:off x="857224" y="2357430"/>
          <a:ext cx="7470799" cy="3788746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VY_32_INOVACE_02_02_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Reformní hnutí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doplňuje učebnici Dějepis pro 7.r., výklad učitele. Může sloužit jako strukturovaný zápis látky.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975656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Anotace:</a:t>
            </a:r>
          </a:p>
          <a:p>
            <a:pPr marL="0" indent="0">
              <a:buNone/>
            </a:pPr>
            <a:r>
              <a:rPr lang="cs-CZ" sz="2800" dirty="0" smtClean="0"/>
              <a:t>1. Materiál je určen pro práci na interaktivní tabuli.</a:t>
            </a:r>
          </a:p>
          <a:p>
            <a:pPr marL="0" indent="0">
              <a:buNone/>
            </a:pPr>
            <a:r>
              <a:rPr lang="cs-CZ" sz="2800" dirty="0" smtClean="0"/>
              <a:t>2. Není časově náročný, může sloužit jako osnova pro výklad, opakování, popřípadě jako strukturovaný zápis do sešitů.</a:t>
            </a:r>
          </a:p>
          <a:p>
            <a:pPr marL="0" indent="0">
              <a:buNone/>
            </a:pPr>
            <a:r>
              <a:rPr lang="cs-CZ" sz="2800" dirty="0" smtClean="0"/>
              <a:t>3. Grafické zpracování je doplněno animačními efekty.</a:t>
            </a:r>
          </a:p>
          <a:p>
            <a:pPr marL="0" indent="0">
              <a:buNone/>
            </a:pPr>
            <a:r>
              <a:rPr lang="cs-CZ" sz="2800" dirty="0" smtClean="0"/>
              <a:t>4. Snímek č. </a:t>
            </a:r>
            <a:r>
              <a:rPr lang="cs-CZ" sz="2800" smtClean="0"/>
              <a:t>9-11 </a:t>
            </a:r>
            <a:r>
              <a:rPr lang="cs-CZ" sz="2800" dirty="0" smtClean="0"/>
              <a:t>– shrnutí na závěr  formou krátkého testu. Na kliknutí myší se odlišnou barvou zviditelní správná odpověď.</a:t>
            </a:r>
          </a:p>
          <a:p>
            <a:pPr marL="0" indent="0">
              <a:buNone/>
            </a:pP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2528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12776"/>
            <a:ext cx="7772400" cy="2478137"/>
          </a:xfrm>
        </p:spPr>
        <p:txBody>
          <a:bodyPr>
            <a:normAutofit fontScale="9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dirty="0" smtClean="0">
                <a:ln/>
                <a:solidFill>
                  <a:schemeClr val="accent3"/>
                </a:solidFill>
              </a:rPr>
              <a:t/>
            </a:r>
            <a:br>
              <a:rPr lang="cs-CZ" b="1" dirty="0" smtClean="0">
                <a:ln/>
                <a:solidFill>
                  <a:schemeClr val="accent3"/>
                </a:solidFill>
              </a:rPr>
            </a:br>
            <a:r>
              <a:rPr lang="cs-CZ" b="1" dirty="0">
                <a:ln/>
                <a:solidFill>
                  <a:schemeClr val="accent3"/>
                </a:solidFill>
              </a:rPr>
              <a:t/>
            </a:r>
            <a:br>
              <a:rPr lang="cs-CZ" b="1" dirty="0">
                <a:ln/>
                <a:solidFill>
                  <a:schemeClr val="accent3"/>
                </a:solidFill>
              </a:rPr>
            </a:br>
            <a:r>
              <a:rPr lang="cs-CZ" sz="8900" b="1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Reformní</a:t>
            </a:r>
            <a:r>
              <a:rPr lang="cs-CZ" sz="8900" b="1" dirty="0" smtClean="0">
                <a:ln/>
                <a:solidFill>
                  <a:schemeClr val="accent3"/>
                </a:solidFill>
              </a:rPr>
              <a:t> </a:t>
            </a:r>
            <a:r>
              <a:rPr lang="cs-CZ" sz="8900" b="1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hnutí</a:t>
            </a:r>
            <a:endParaRPr lang="cs-CZ" sz="89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8267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Vysvětlení pojmů: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REFORMA</a:t>
            </a:r>
            <a:r>
              <a:rPr lang="cs-CZ" sz="2800" b="1" dirty="0" smtClean="0"/>
              <a:t> </a:t>
            </a:r>
            <a:r>
              <a:rPr lang="cs-CZ" sz="2800" dirty="0" smtClean="0"/>
              <a:t>=</a:t>
            </a:r>
            <a:r>
              <a:rPr lang="cs-CZ" sz="2800" b="1" dirty="0" smtClean="0"/>
              <a:t> </a:t>
            </a:r>
            <a:r>
              <a:rPr lang="cs-CZ" sz="2800" dirty="0" smtClean="0"/>
              <a:t>změna, náprava</a:t>
            </a:r>
            <a:endParaRPr lang="cs-CZ" sz="2800" b="1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REFORMÁTOR</a:t>
            </a:r>
            <a:r>
              <a:rPr lang="cs-CZ" sz="2800" b="1" dirty="0" smtClean="0"/>
              <a:t> </a:t>
            </a:r>
            <a:r>
              <a:rPr lang="cs-CZ" sz="2800" dirty="0" smtClean="0"/>
              <a:t>=</a:t>
            </a:r>
            <a:r>
              <a:rPr lang="cs-CZ" sz="2800" b="1" dirty="0" smtClean="0"/>
              <a:t> </a:t>
            </a:r>
            <a:r>
              <a:rPr lang="cs-CZ" sz="2800" dirty="0" smtClean="0"/>
              <a:t>člověk, který provádí změny…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REFORMOVAT</a:t>
            </a:r>
            <a:r>
              <a:rPr lang="cs-CZ" sz="2800" dirty="0" smtClean="0"/>
              <a:t> = měnit, napravovat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REFORMNÍ HNUTÍ </a:t>
            </a:r>
            <a:r>
              <a:rPr lang="cs-CZ" sz="2800" dirty="0" smtClean="0"/>
              <a:t>= opravné hnutí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744752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Situace v Čechách</a:t>
            </a:r>
            <a:r>
              <a:rPr lang="cs-CZ" sz="3600" dirty="0" smtClean="0"/>
              <a:t>: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požadavky na změny v katolické církvi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cs-CZ" sz="2800" dirty="0" smtClean="0"/>
              <a:t>     </a:t>
            </a:r>
          </a:p>
          <a:p>
            <a:pPr>
              <a:lnSpc>
                <a:spcPct val="80000"/>
              </a:lnSpc>
            </a:pPr>
            <a:r>
              <a:rPr lang="cs-CZ" sz="2800" dirty="0" smtClean="0"/>
              <a:t>požadavek chudé církve  </a:t>
            </a:r>
            <a:r>
              <a:rPr lang="cs-CZ" sz="2800" dirty="0" smtClean="0">
                <a:solidFill>
                  <a:srgbClr val="FF3300"/>
                </a:solidFill>
              </a:rPr>
              <a:t>X  ohromnému vlastnictví půdy, hradů</a:t>
            </a:r>
          </a:p>
          <a:p>
            <a:pPr marL="0" indent="0">
              <a:lnSpc>
                <a:spcPct val="80000"/>
              </a:lnSpc>
              <a:buNone/>
            </a:pPr>
            <a:endParaRPr lang="cs-CZ" sz="2800" dirty="0" smtClean="0">
              <a:solidFill>
                <a:srgbClr val="FF33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zanedbávání náboženských povinností</a:t>
            </a:r>
          </a:p>
          <a:p>
            <a:pPr eaLnBrk="1" hangingPunct="1">
              <a:lnSpc>
                <a:spcPct val="80000"/>
              </a:lnSpc>
            </a:pPr>
            <a:endParaRPr lang="cs-CZ" sz="2800" dirty="0"/>
          </a:p>
          <a:p>
            <a:pPr marL="0" indent="0" eaLnBrk="1" hangingPunct="1">
              <a:lnSpc>
                <a:spcPct val="80000"/>
              </a:lnSpc>
              <a:buNone/>
            </a:pPr>
            <a:endParaRPr lang="cs-CZ" sz="2800" dirty="0" smtClean="0"/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snaha o nápravu církve i jinde v Evropě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2110901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Situace</a:t>
            </a:r>
            <a:r>
              <a:rPr lang="cs-CZ" sz="3600" dirty="0" smtClean="0"/>
              <a:t> 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 Čechách: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endParaRPr lang="cs-CZ" dirty="0" smtClean="0"/>
          </a:p>
          <a:p>
            <a:pPr>
              <a:lnSpc>
                <a:spcPct val="80000"/>
              </a:lnSpc>
            </a:pPr>
            <a:r>
              <a:rPr lang="cs-CZ" dirty="0" smtClean="0"/>
              <a:t>čeští mistři a bakaláři z pražské univerzity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/>
              <a:t>  (podpora Václava IV.)</a:t>
            </a:r>
          </a:p>
          <a:p>
            <a:pPr>
              <a:lnSpc>
                <a:spcPct val="80000"/>
              </a:lnSpc>
              <a:buNone/>
            </a:pPr>
            <a:endParaRPr lang="cs-CZ" dirty="0" smtClean="0"/>
          </a:p>
          <a:p>
            <a:pPr>
              <a:lnSpc>
                <a:spcPct val="80000"/>
              </a:lnSpc>
            </a:pPr>
            <a:r>
              <a:rPr lang="cs-CZ" dirty="0" smtClean="0"/>
              <a:t>1409 – </a:t>
            </a:r>
            <a:r>
              <a:rPr lang="cs-CZ" dirty="0" smtClean="0">
                <a:solidFill>
                  <a:srgbClr val="FF3300"/>
                </a:solidFill>
              </a:rPr>
              <a:t>Dekret kutnohorský </a:t>
            </a:r>
            <a:r>
              <a:rPr lang="cs-CZ" dirty="0" smtClean="0"/>
              <a:t> Češi 3 hlasy x cizinci 1 hlas</a:t>
            </a:r>
          </a:p>
          <a:p>
            <a:pPr>
              <a:lnSpc>
                <a:spcPct val="80000"/>
              </a:lnSpc>
            </a:pPr>
            <a:endParaRPr lang="cs-CZ" dirty="0">
              <a:solidFill>
                <a:srgbClr val="FF3300"/>
              </a:solidFill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cs-CZ" dirty="0" smtClean="0">
                <a:solidFill>
                  <a:srgbClr val="FF3300"/>
                </a:solidFill>
              </a:rPr>
              <a:t> </a:t>
            </a:r>
          </a:p>
          <a:p>
            <a:pPr>
              <a:lnSpc>
                <a:spcPct val="80000"/>
              </a:lnSpc>
              <a:buNone/>
            </a:pPr>
            <a:endParaRPr lang="cs-CZ" dirty="0" smtClean="0">
              <a:solidFill>
                <a:srgbClr val="FF33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005064"/>
            <a:ext cx="2520280" cy="26624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8812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Reformátoři: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Konrád </a:t>
            </a:r>
            <a:r>
              <a:rPr lang="cs-CZ" dirty="0" err="1" smtClean="0"/>
              <a:t>Waldhauser</a:t>
            </a:r>
            <a:endParaRPr lang="cs-CZ" dirty="0" smtClean="0"/>
          </a:p>
          <a:p>
            <a:r>
              <a:rPr lang="cs-CZ" dirty="0" smtClean="0"/>
              <a:t> Jan Milíč z Kroměříže</a:t>
            </a:r>
          </a:p>
          <a:p>
            <a:r>
              <a:rPr lang="cs-CZ" dirty="0"/>
              <a:t> </a:t>
            </a:r>
            <a:r>
              <a:rPr lang="cs-CZ" dirty="0" smtClean="0"/>
              <a:t>Tomáš Štítný </a:t>
            </a:r>
            <a:r>
              <a:rPr lang="cs-CZ" dirty="0" smtClean="0"/>
              <a:t>ze </a:t>
            </a:r>
            <a:r>
              <a:rPr lang="cs-CZ" dirty="0" smtClean="0"/>
              <a:t>Štítného</a:t>
            </a:r>
          </a:p>
          <a:p>
            <a:r>
              <a:rPr lang="cs-CZ" dirty="0" smtClean="0"/>
              <a:t> Jan  Hus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3519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Činnost církve: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označování reformátorů               </a:t>
            </a:r>
            <a:r>
              <a:rPr lang="cs-CZ" b="1" dirty="0" smtClean="0"/>
              <a:t>KACÍŘI</a:t>
            </a:r>
          </a:p>
          <a:p>
            <a:endParaRPr lang="cs-CZ" dirty="0"/>
          </a:p>
          <a:p>
            <a:r>
              <a:rPr lang="cs-CZ" dirty="0" smtClean="0"/>
              <a:t> soud nad tím, co je pravé a co nepravé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</a:t>
            </a:r>
            <a:r>
              <a:rPr lang="cs-CZ" b="1" dirty="0" smtClean="0"/>
              <a:t>INKVIZICE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5314291" y="2250580"/>
            <a:ext cx="841885" cy="484632"/>
          </a:xfrm>
          <a:prstGeom prst="rightArrow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7380312" y="3429000"/>
            <a:ext cx="978408" cy="484632"/>
          </a:xfrm>
          <a:prstGeom prst="rightArrow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3882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Vyberte pravdivá tvrzení: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b="1" dirty="0" smtClean="0"/>
              <a:t>Proč se stala církev předmětem kritiky?</a:t>
            </a:r>
          </a:p>
          <a:p>
            <a:pPr marL="0" indent="0">
              <a:buNone/>
            </a:pPr>
            <a:endParaRPr lang="cs-CZ" b="1" dirty="0" smtClean="0"/>
          </a:p>
          <a:p>
            <a:pPr marL="514350" indent="-514350">
              <a:buAutoNum type="alphaLcParenR"/>
            </a:pPr>
            <a:r>
              <a:rPr lang="cs-CZ" dirty="0" smtClean="0"/>
              <a:t>vlastnila velký majetek</a:t>
            </a:r>
          </a:p>
          <a:p>
            <a:pPr marL="514350" indent="-514350">
              <a:buAutoNum type="alphaLcParenR"/>
            </a:pPr>
            <a:r>
              <a:rPr lang="cs-CZ" dirty="0" smtClean="0"/>
              <a:t>prodávala odpustky </a:t>
            </a:r>
          </a:p>
          <a:p>
            <a:pPr marL="514350" indent="-514350">
              <a:buFont typeface="Arial" pitchFamily="34" charset="0"/>
              <a:buAutoNum type="alphaLcParenR"/>
            </a:pPr>
            <a:r>
              <a:rPr lang="cs-CZ" dirty="0" smtClean="0"/>
              <a:t>dávala si platit za služby věřícím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4906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b="1" dirty="0" smtClean="0"/>
              <a:t>Nejznámějším kritikem církve byl:</a:t>
            </a:r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a)  Zikmund Lucemburský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b) církevní koncil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c)  Jan Hus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876255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r>
              <a:rPr lang="cs-CZ" sz="2800" b="1" dirty="0" smtClean="0"/>
              <a:t> Jaký byl důvod upálení Jana Husa?</a:t>
            </a:r>
          </a:p>
          <a:p>
            <a:pPr marL="0" indent="0">
              <a:buNone/>
            </a:pPr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hrozilo, že se stane českým králem</a:t>
            </a:r>
          </a:p>
          <a:p>
            <a:pPr marL="514350" indent="-514350">
              <a:buAutoNum type="alphaLcParenR"/>
            </a:pPr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obava, že se stane papežem</a:t>
            </a:r>
          </a:p>
          <a:p>
            <a:pPr marL="514350" indent="-514350">
              <a:buAutoNum type="alphaLcParenR"/>
            </a:pPr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dirty="0" smtClean="0"/>
              <a:t>koncil věřil, že tím zabrání šíření Husových myšlenek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841900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ČECHURA, Jaroslav a kol. </a:t>
            </a:r>
            <a:r>
              <a:rPr lang="cs-CZ" sz="2000" i="1" dirty="0"/>
              <a:t>Dějepis pro 7. ročník</a:t>
            </a:r>
            <a:r>
              <a:rPr lang="cs-CZ" sz="2000" dirty="0"/>
              <a:t>. Praha: SPN, 2004, ISBN 80-7235-275-X.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r>
              <a:rPr lang="cs-CZ" sz="2000" dirty="0"/>
              <a:t>VYKOUPIL, Libor. </a:t>
            </a:r>
            <a:r>
              <a:rPr lang="cs-CZ" sz="2000" i="1" dirty="0"/>
              <a:t>Dějepis - středověk a počátky novověku</a:t>
            </a:r>
            <a:r>
              <a:rPr lang="cs-CZ" sz="2000" dirty="0"/>
              <a:t>. Brno: Nová škola, 2008, ISBN 80-7289-089-1.</a:t>
            </a:r>
          </a:p>
          <a:p>
            <a:pPr marL="0" lvl="0" indent="0">
              <a:buNone/>
            </a:pPr>
            <a:r>
              <a:rPr lang="cs-CZ" sz="2000" u="sng" dirty="0">
                <a:hlinkClick r:id="rId2"/>
              </a:rPr>
              <a:t>http://cs.wikipedia.org/wiki/Wikimedia_Commons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302549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349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  Reformní hnutí</vt:lpstr>
      <vt:lpstr>Vysvětlení pojmů:</vt:lpstr>
      <vt:lpstr>Situace v Čechách:</vt:lpstr>
      <vt:lpstr>Situace v Čechách:</vt:lpstr>
      <vt:lpstr>Reformátoři:</vt:lpstr>
      <vt:lpstr>Činnost církve:</vt:lpstr>
      <vt:lpstr>Vyberte pravdivá tvrzení:</vt:lpstr>
      <vt:lpstr>Snímek 10</vt:lpstr>
      <vt:lpstr>Snímek 11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U1</cp:lastModifiedBy>
  <cp:revision>12</cp:revision>
  <dcterms:created xsi:type="dcterms:W3CDTF">2013-05-08T13:53:54Z</dcterms:created>
  <dcterms:modified xsi:type="dcterms:W3CDTF">2013-05-08T21:47:37Z</dcterms:modified>
</cp:coreProperties>
</file>