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7" r:id="rId2"/>
    <p:sldId id="256" r:id="rId3"/>
    <p:sldId id="257" r:id="rId4"/>
    <p:sldId id="262" r:id="rId5"/>
    <p:sldId id="263" r:id="rId6"/>
    <p:sldId id="264" r:id="rId7"/>
    <p:sldId id="265" r:id="rId8"/>
    <p:sldId id="266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500" y="3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789C53-F51B-42A4-AA62-11059CFAD794}" type="datetimeFigureOut">
              <a:rPr lang="cs-CZ" smtClean="0"/>
              <a:t>12.4.2013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678022-CDD8-4605-A917-74022A48E1B1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14110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678022-CDD8-4605-A917-74022A48E1B1}" type="slidenum">
              <a:rPr lang="cs-CZ" smtClean="0"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47201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727E64-D9EF-4C54-843F-707ADBBDCB1E}" type="datetimeFigureOut">
              <a:rPr lang="cs-CZ" smtClean="0"/>
              <a:t>12.4.2013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C4FA96-3B02-48E0-8667-338A3CFBBBA3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644944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727E64-D9EF-4C54-843F-707ADBBDCB1E}" type="datetimeFigureOut">
              <a:rPr lang="cs-CZ" smtClean="0"/>
              <a:t>12.4.2013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C4FA96-3B02-48E0-8667-338A3CFBBBA3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07337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727E64-D9EF-4C54-843F-707ADBBDCB1E}" type="datetimeFigureOut">
              <a:rPr lang="cs-CZ" smtClean="0"/>
              <a:t>12.4.2013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C4FA96-3B02-48E0-8667-338A3CFBBBA3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717451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727E64-D9EF-4C54-843F-707ADBBDCB1E}" type="datetimeFigureOut">
              <a:rPr lang="cs-CZ" smtClean="0"/>
              <a:t>12.4.2013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C4FA96-3B02-48E0-8667-338A3CFBBBA3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856241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727E64-D9EF-4C54-843F-707ADBBDCB1E}" type="datetimeFigureOut">
              <a:rPr lang="cs-CZ" smtClean="0"/>
              <a:t>12.4.2013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C4FA96-3B02-48E0-8667-338A3CFBBBA3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625611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727E64-D9EF-4C54-843F-707ADBBDCB1E}" type="datetimeFigureOut">
              <a:rPr lang="cs-CZ" smtClean="0"/>
              <a:t>12.4.2013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C4FA96-3B02-48E0-8667-338A3CFBBBA3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817954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727E64-D9EF-4C54-843F-707ADBBDCB1E}" type="datetimeFigureOut">
              <a:rPr lang="cs-CZ" smtClean="0"/>
              <a:t>12.4.2013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C4FA96-3B02-48E0-8667-338A3CFBBBA3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4172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727E64-D9EF-4C54-843F-707ADBBDCB1E}" type="datetimeFigureOut">
              <a:rPr lang="cs-CZ" smtClean="0"/>
              <a:t>12.4.2013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C4FA96-3B02-48E0-8667-338A3CFBBBA3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325437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727E64-D9EF-4C54-843F-707ADBBDCB1E}" type="datetimeFigureOut">
              <a:rPr lang="cs-CZ" smtClean="0"/>
              <a:t>12.4.2013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C4FA96-3B02-48E0-8667-338A3CFBBBA3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30052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727E64-D9EF-4C54-843F-707ADBBDCB1E}" type="datetimeFigureOut">
              <a:rPr lang="cs-CZ" smtClean="0"/>
              <a:t>12.4.2013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C4FA96-3B02-48E0-8667-338A3CFBBBA3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06576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727E64-D9EF-4C54-843F-707ADBBDCB1E}" type="datetimeFigureOut">
              <a:rPr lang="cs-CZ" smtClean="0"/>
              <a:t>12.4.2013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C4FA96-3B02-48E0-8667-338A3CFBBBA3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476271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6FF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727E64-D9EF-4C54-843F-707ADBBDCB1E}" type="datetimeFigureOut">
              <a:rPr lang="cs-CZ" smtClean="0"/>
              <a:t>12.4.2013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C4FA96-3B02-48E0-8667-338A3CFBBBA3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45477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6.png"/><Relationship Id="rId7" Type="http://schemas.openxmlformats.org/officeDocument/2006/relationships/image" Target="../media/image9.jpeg"/><Relationship Id="rId12" Type="http://schemas.openxmlformats.org/officeDocument/2006/relationships/image" Target="../media/image14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e/ed/CDC_spinach1.jpg" TargetMode="External"/><Relationship Id="rId11" Type="http://schemas.openxmlformats.org/officeDocument/2006/relationships/image" Target="../media/image13.jpeg"/><Relationship Id="rId5" Type="http://schemas.openxmlformats.org/officeDocument/2006/relationships/image" Target="../media/image8.png"/><Relationship Id="rId10" Type="http://schemas.openxmlformats.org/officeDocument/2006/relationships/image" Target="../media/image12.png"/><Relationship Id="rId4" Type="http://schemas.openxmlformats.org/officeDocument/2006/relationships/image" Target="../media/image7.jpeg"/><Relationship Id="rId9" Type="http://schemas.openxmlformats.org/officeDocument/2006/relationships/image" Target="../media/image11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Category:Solanum_lycopersicum" TargetMode="External"/><Relationship Id="rId13" Type="http://schemas.openxmlformats.org/officeDocument/2006/relationships/hyperlink" Target="http://www.lidovky.cz/cibule-neni-jen-zaklad-co-s-ni-vykouzlite-ffx-" TargetMode="External"/><Relationship Id="rId18" Type="http://schemas.openxmlformats.org/officeDocument/2006/relationships/hyperlink" Target="http://www.ardanas.cz/photos/rajcata.jpg" TargetMode="External"/><Relationship Id="rId3" Type="http://schemas.openxmlformats.org/officeDocument/2006/relationships/hyperlink" Target="http://commons.wikimedia.org/wiki/file:kopfsalatetzlinge.jpg" TargetMode="External"/><Relationship Id="rId7" Type="http://schemas.openxmlformats.org/officeDocument/2006/relationships/hyperlink" Target="http://commons.wikimedia.org/WIKI/USER:SOFTEIS" TargetMode="External"/><Relationship Id="rId12" Type="http://schemas.openxmlformats.org/officeDocument/2006/relationships/hyperlink" Target="http://commons.wikimedia.org/wiki/File:CDC_spinach1.jpg" TargetMode="External"/><Relationship Id="rId17" Type="http://schemas.openxmlformats.org/officeDocument/2006/relationships/hyperlink" Target="http://cs.wikipedia.org/wiki/Soubor:Kropsla_herfst_.jpg" TargetMode="External"/><Relationship Id="rId2" Type="http://schemas.openxmlformats.org/officeDocument/2006/relationships/hyperlink" Target="http://office.microsoft.com/" TargetMode="External"/><Relationship Id="rId16" Type="http://schemas.openxmlformats.org/officeDocument/2006/relationships/hyperlink" Target="http://commons.wikimedia.org/wiki/user:rasbak" TargetMode="External"/><Relationship Id="rId20" Type="http://schemas.openxmlformats.org/officeDocument/2006/relationships/hyperlink" Target="http://www.receptyonline.cz/data/pics/encyklopedie-zeleniny/kvetak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C%C3%A9leri-rave-fendu.jpg?uselang=cs" TargetMode="External"/><Relationship Id="rId11" Type="http://schemas.openxmlformats.org/officeDocument/2006/relationships/hyperlink" Target="http://commons.wikimedia.org/wiki/user:albertcalahan" TargetMode="External"/><Relationship Id="rId5" Type="http://schemas.openxmlformats.org/officeDocument/2006/relationships/hyperlink" Target="http://commons.wikimedia.org/wiki/user:docteurcosmos" TargetMode="External"/><Relationship Id="rId15" Type="http://schemas.openxmlformats.org/officeDocument/2006/relationships/hyperlink" Target="http://skolakov1.sweb.cz/PRV/zelenina/mrkev.jpg" TargetMode="External"/><Relationship Id="rId10" Type="http://schemas.openxmlformats.org/officeDocument/2006/relationships/hyperlink" Target="http://commons.wikimedia.org/WIKI/USER:JONATHUNDER" TargetMode="External"/><Relationship Id="rId19" Type="http://schemas.openxmlformats.org/officeDocument/2006/relationships/hyperlink" Target="http://mojebyliny.blog.cz/en" TargetMode="External"/><Relationship Id="rId4" Type="http://schemas.openxmlformats.org/officeDocument/2006/relationships/hyperlink" Target="http://commons.wikimedia.org/wiki/File:Kopfsalat_Setzlinge.JPG" TargetMode="External"/><Relationship Id="rId9" Type="http://schemas.openxmlformats.org/officeDocument/2006/relationships/hyperlink" Target="http://cs.wikipedia.org/wiki/Soubor:Cauliflower.jpg" TargetMode="External"/><Relationship Id="rId14" Type="http://schemas.openxmlformats.org/officeDocument/2006/relationships/hyperlink" Target="http://i.lidovky.cz/10/102/lngal/GLU367b70_cibule8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76444"/>
            <a:ext cx="8291264" cy="4992915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 smtClean="0"/>
              <a:t>                                       </a:t>
            </a:r>
            <a:r>
              <a:rPr lang="cs-CZ" b="1" dirty="0" smtClean="0"/>
              <a:t>DĚLENÍ ZELENINY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dirty="0" smtClean="0"/>
              <a:t>Název </a:t>
            </a:r>
            <a:r>
              <a:rPr lang="cs-CZ" dirty="0"/>
              <a:t>školy:                </a:t>
            </a:r>
            <a:r>
              <a:rPr lang="cs-CZ" b="1" dirty="0" smtClean="0"/>
              <a:t>Základní </a:t>
            </a:r>
            <a:r>
              <a:rPr lang="cs-CZ" b="1" dirty="0"/>
              <a:t>škola a Mateřská škola Kokory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Číslo </a:t>
            </a:r>
            <a:r>
              <a:rPr lang="cs-CZ" dirty="0" smtClean="0"/>
              <a:t>projektu:</a:t>
            </a:r>
            <a:r>
              <a:rPr lang="cs-CZ" dirty="0"/>
              <a:t> </a:t>
            </a:r>
            <a:r>
              <a:rPr lang="cs-CZ" dirty="0" smtClean="0"/>
              <a:t>           </a:t>
            </a:r>
            <a:r>
              <a:rPr lang="cs-CZ" b="1" dirty="0" smtClean="0"/>
              <a:t>CZ.1.07/1.4.00/21.2149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Autor:	                     </a:t>
            </a:r>
            <a:r>
              <a:rPr lang="cs-CZ" dirty="0" smtClean="0"/>
              <a:t>  </a:t>
            </a:r>
            <a:r>
              <a:rPr lang="cs-CZ" b="1" dirty="0" smtClean="0"/>
              <a:t>Mgr</a:t>
            </a:r>
            <a:r>
              <a:rPr lang="cs-CZ" b="1" dirty="0"/>
              <a:t>. Šárka Vašinová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Datum:                       </a:t>
            </a:r>
            <a:r>
              <a:rPr lang="cs-CZ" b="1" dirty="0"/>
              <a:t> </a:t>
            </a:r>
            <a:r>
              <a:rPr lang="cs-CZ" b="1" dirty="0" smtClean="0"/>
              <a:t>1</a:t>
            </a:r>
            <a:r>
              <a:rPr lang="cs-CZ" b="1" dirty="0" smtClean="0"/>
              <a:t>. 4. 2013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Název:	                     </a:t>
            </a:r>
            <a:r>
              <a:rPr lang="cs-CZ" dirty="0" smtClean="0"/>
              <a:t>  </a:t>
            </a:r>
            <a:r>
              <a:rPr lang="cs-CZ" b="1" dirty="0" smtClean="0"/>
              <a:t>VY_32_INOVACE_20_PŘ_DĚLENÍ ZELENINY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Téma:                           </a:t>
            </a:r>
            <a:r>
              <a:rPr lang="cs-CZ" b="1" dirty="0" smtClean="0"/>
              <a:t>Dělení zeleniny podle částí, které využíváme</a:t>
            </a:r>
            <a:endParaRPr lang="cs-CZ" b="1" dirty="0"/>
          </a:p>
          <a:p>
            <a:pPr marL="0" indent="0">
              <a:buNone/>
            </a:pPr>
            <a:r>
              <a:rPr lang="cs-CZ" dirty="0"/>
              <a:t>Anotace:                      </a:t>
            </a:r>
            <a:r>
              <a:rPr lang="cs-CZ" b="1" dirty="0" smtClean="0"/>
              <a:t>Prezentace</a:t>
            </a:r>
          </a:p>
          <a:p>
            <a:pPr marL="0" indent="0">
              <a:buNone/>
            </a:pPr>
            <a:r>
              <a:rPr lang="cs-CZ" dirty="0" smtClean="0"/>
              <a:t>Věková </a:t>
            </a:r>
            <a:r>
              <a:rPr lang="cs-CZ" dirty="0"/>
              <a:t>skupina:  </a:t>
            </a:r>
            <a:r>
              <a:rPr lang="cs-CZ" b="1" dirty="0"/>
              <a:t>       4. třída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Vzdělávací oblast:      </a:t>
            </a:r>
            <a:r>
              <a:rPr lang="cs-CZ" b="1" dirty="0"/>
              <a:t>Člověk a jeho svět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Vzdělávací obor:         </a:t>
            </a:r>
            <a:r>
              <a:rPr lang="cs-CZ" b="1" dirty="0"/>
              <a:t>Přírodověda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Zdroj  textu:                </a:t>
            </a:r>
            <a:r>
              <a:rPr lang="cs-CZ" b="1" dirty="0" smtClean="0"/>
              <a:t>vlastní </a:t>
            </a:r>
            <a:r>
              <a:rPr lang="cs-CZ" b="1" dirty="0"/>
              <a:t>práce </a:t>
            </a:r>
            <a:r>
              <a:rPr lang="cs-CZ" b="1" dirty="0" smtClean="0"/>
              <a:t>autora</a:t>
            </a:r>
          </a:p>
          <a:p>
            <a:pPr marL="0" indent="0">
              <a:buNone/>
            </a:pPr>
            <a:r>
              <a:rPr lang="cs-CZ" dirty="0" smtClean="0"/>
              <a:t>Příloha:                        </a:t>
            </a:r>
            <a:r>
              <a:rPr lang="cs-CZ" b="1" dirty="0" smtClean="0"/>
              <a:t>zdroje obrázků</a:t>
            </a:r>
            <a:endParaRPr lang="cs-CZ" b="1" dirty="0"/>
          </a:p>
        </p:txBody>
      </p:sp>
      <p:pic>
        <p:nvPicPr>
          <p:cNvPr id="6" name="Obrázek 5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88640"/>
            <a:ext cx="6084570" cy="148780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48263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980728"/>
            <a:ext cx="7772400" cy="2232248"/>
          </a:xfrm>
        </p:spPr>
        <p:txBody>
          <a:bodyPr>
            <a:normAutofit/>
          </a:bodyPr>
          <a:lstStyle/>
          <a:p>
            <a:r>
              <a:rPr lang="cs-CZ" sz="9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Zelenina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837944" y="2996952"/>
            <a:ext cx="741911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Zeleninu dělíme podle části těla, pro kterou ji pěstujeme</a:t>
            </a:r>
            <a:r>
              <a:rPr lang="cs-CZ" b="1" dirty="0" smtClean="0"/>
              <a:t>.</a:t>
            </a:r>
            <a:endParaRPr lang="cs-CZ" dirty="0"/>
          </a:p>
        </p:txBody>
      </p:sp>
      <p:pic>
        <p:nvPicPr>
          <p:cNvPr id="2056" name="Picture 8" descr="C:\Documents and Settings\Šárka\Local Settings\Temporary Internet Files\Content.IE5\A3VK3FFW\MP90042664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7423" y="4639393"/>
            <a:ext cx="2319984" cy="14539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Documents and Settings\Šárka\Local Settings\Temporary Internet Files\Content.IE5\9O5GV7MU\MP90038787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8782" y="4632226"/>
            <a:ext cx="2048229" cy="14610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Documents and Settings\Šárka\Local Settings\Temporary Internet Files\Content.IE5\FSSGJL78\MP90038786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1468" y="4639890"/>
            <a:ext cx="2048346" cy="1461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35489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994122"/>
          </a:xfrm>
        </p:spPr>
        <p:txBody>
          <a:bodyPr>
            <a:normAutofit/>
          </a:bodyPr>
          <a:lstStyle/>
          <a:p>
            <a:r>
              <a:rPr lang="cs-CZ" sz="4800" b="1" dirty="0" smtClean="0"/>
              <a:t>ZELENINA</a:t>
            </a:r>
            <a:endParaRPr lang="cs-CZ" sz="4800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47582796"/>
              </p:ext>
            </p:extLst>
          </p:nvPr>
        </p:nvGraphicFramePr>
        <p:xfrm>
          <a:off x="395536" y="1412775"/>
          <a:ext cx="8507290" cy="5313783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1701458"/>
                <a:gridCol w="1701458"/>
                <a:gridCol w="1701458"/>
                <a:gridCol w="1701458"/>
                <a:gridCol w="1701458"/>
              </a:tblGrid>
              <a:tr h="748679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KOŘENOVÁ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LISTOVÁ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PLODOVÁ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CIBULOVÁ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KOŠŤÁLOVÁ</a:t>
                      </a:r>
                      <a:endParaRPr lang="cs-CZ" sz="2400" dirty="0"/>
                    </a:p>
                  </a:txBody>
                  <a:tcPr/>
                </a:tc>
              </a:tr>
              <a:tr h="114127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141276">
                <a:tc>
                  <a:txBody>
                    <a:bodyPr/>
                    <a:lstStyle/>
                    <a:p>
                      <a:r>
                        <a:rPr lang="cs-CZ" dirty="0" smtClean="0"/>
                        <a:t>miřík</a:t>
                      </a:r>
                    </a:p>
                    <a:p>
                      <a:r>
                        <a:rPr lang="cs-CZ" dirty="0" smtClean="0"/>
                        <a:t>celer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locika </a:t>
                      </a:r>
                    </a:p>
                    <a:p>
                      <a:r>
                        <a:rPr lang="cs-CZ" dirty="0" smtClean="0"/>
                        <a:t>setá</a:t>
                      </a:r>
                    </a:p>
                    <a:p>
                      <a:r>
                        <a:rPr lang="cs-CZ" dirty="0" smtClean="0"/>
                        <a:t>(salát)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rajče</a:t>
                      </a:r>
                    </a:p>
                    <a:p>
                      <a:r>
                        <a:rPr lang="cs-CZ" baseline="0" dirty="0" smtClean="0"/>
                        <a:t>jedlé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česnek kuchyňský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brukev</a:t>
                      </a:r>
                    </a:p>
                    <a:p>
                      <a:r>
                        <a:rPr lang="cs-CZ" dirty="0" smtClean="0"/>
                        <a:t>zelná</a:t>
                      </a:r>
                    </a:p>
                    <a:p>
                      <a:r>
                        <a:rPr lang="cs-CZ" dirty="0" smtClean="0"/>
                        <a:t>(květák)</a:t>
                      </a:r>
                      <a:endParaRPr lang="cs-CZ" dirty="0"/>
                    </a:p>
                  </a:txBody>
                  <a:tcPr/>
                </a:tc>
              </a:tr>
              <a:tr h="114127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141276">
                <a:tc>
                  <a:txBody>
                    <a:bodyPr/>
                    <a:lstStyle/>
                    <a:p>
                      <a:r>
                        <a:rPr lang="cs-CZ" dirty="0" smtClean="0"/>
                        <a:t>mrkev</a:t>
                      </a:r>
                    </a:p>
                    <a:p>
                      <a:r>
                        <a:rPr lang="cs-CZ" dirty="0" smtClean="0"/>
                        <a:t>obecná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špenát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paprika setá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cibule kuchyňská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brukev</a:t>
                      </a:r>
                    </a:p>
                    <a:p>
                      <a:r>
                        <a:rPr lang="cs-CZ" dirty="0" smtClean="0"/>
                        <a:t>zelná</a:t>
                      </a:r>
                    </a:p>
                    <a:p>
                      <a:r>
                        <a:rPr lang="cs-CZ" dirty="0" smtClean="0"/>
                        <a:t>(brokolice)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728" y="2182378"/>
            <a:ext cx="1512168" cy="10803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103" y="4525875"/>
            <a:ext cx="1633418" cy="9189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2204864"/>
            <a:ext cx="1512168" cy="1008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7" y="2203062"/>
            <a:ext cx="1440161" cy="10596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5" name="Picture 11" descr="Soubor:CDC spinach1.jp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4525875"/>
            <a:ext cx="1512168" cy="970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4804" y="4498260"/>
            <a:ext cx="1543382" cy="10300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" descr="C:\Documents and Settings\Šárka\Local Settings\Temporary Internet Files\Content.IE5\4QEB9IUE\MP900409538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 flipV="1">
            <a:off x="5895454" y="2182378"/>
            <a:ext cx="1047557" cy="10803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8286" y="2204864"/>
            <a:ext cx="1531374" cy="11514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5" descr="C:\Documents and Settings\Šárka\Local Settings\Temporary Internet Files\Content.IE5\9O5GV7MU\MP900422960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4058159" y="4198297"/>
            <a:ext cx="1171697" cy="16946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C:\Documents and Settings\Šárka\Local Settings\Temporary Internet Files\Content.IE5\ZT43N7WA\MP900387875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1040" y="4498259"/>
            <a:ext cx="1588619" cy="11332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919399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KOŘENOVÁ ZELENININA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1700806"/>
            <a:ext cx="4038600" cy="473005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3200" dirty="0" smtClean="0"/>
              <a:t>MRKEV OBECNÁ</a:t>
            </a:r>
          </a:p>
          <a:p>
            <a:r>
              <a:rPr lang="cs-CZ" sz="3200" dirty="0" smtClean="0"/>
              <a:t>využívá se její kořen</a:t>
            </a:r>
          </a:p>
          <a:p>
            <a:r>
              <a:rPr lang="cs-CZ" sz="3200" dirty="0"/>
              <a:t>o</a:t>
            </a:r>
            <a:r>
              <a:rPr lang="cs-CZ" sz="3200" dirty="0" smtClean="0"/>
              <a:t>bsahuje mnoho vitamínů, vlákninu </a:t>
            </a:r>
          </a:p>
          <a:p>
            <a:r>
              <a:rPr lang="cs-CZ" sz="3200" dirty="0" smtClean="0"/>
              <a:t>po</a:t>
            </a:r>
            <a:r>
              <a:rPr lang="cs-CZ" sz="3200" dirty="0"/>
              <a:t>u</a:t>
            </a:r>
            <a:r>
              <a:rPr lang="cs-CZ" sz="3200" dirty="0" smtClean="0"/>
              <a:t>žívá se syrová třeba do salátů, vařená do polévek a zeleninových pokrmů</a:t>
            </a:r>
            <a:endParaRPr lang="cs-CZ" sz="32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844824"/>
            <a:ext cx="3924474" cy="39244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91390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LISTOVÁ ZELENININA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1708380"/>
            <a:ext cx="4038600" cy="366483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3200" dirty="0" smtClean="0"/>
          </a:p>
          <a:p>
            <a:pPr marL="0" indent="0">
              <a:buNone/>
            </a:pPr>
            <a:r>
              <a:rPr lang="cs-CZ" sz="3200" dirty="0" smtClean="0"/>
              <a:t>LOCIKA SETÁ</a:t>
            </a:r>
          </a:p>
          <a:p>
            <a:r>
              <a:rPr lang="cs-CZ" dirty="0" smtClean="0"/>
              <a:t>nejrozšířenější locika je  salát hlávkový</a:t>
            </a:r>
          </a:p>
          <a:p>
            <a:r>
              <a:rPr lang="cs-CZ" dirty="0" smtClean="0"/>
              <a:t> využívají se listy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343" y="1708380"/>
            <a:ext cx="3882641" cy="36648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495224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PLODOVÁ ZELENININA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/>
              <a:t>RAJČE JEDLÉ</a:t>
            </a:r>
          </a:p>
          <a:p>
            <a:pPr marL="0" indent="0">
              <a:buNone/>
            </a:pPr>
            <a:endParaRPr lang="cs-CZ" sz="3200" dirty="0" smtClean="0"/>
          </a:p>
          <a:p>
            <a:r>
              <a:rPr lang="cs-CZ" dirty="0" smtClean="0"/>
              <a:t>využívá se plod (bobule) zvaný rajské jablko neboli rajče</a:t>
            </a:r>
          </a:p>
          <a:p>
            <a:r>
              <a:rPr lang="cs-CZ" dirty="0" smtClean="0"/>
              <a:t>obsahuje vitamíny </a:t>
            </a:r>
            <a:endParaRPr lang="cs-CZ" dirty="0"/>
          </a:p>
          <a:p>
            <a:r>
              <a:rPr lang="cs-CZ" dirty="0" smtClean="0"/>
              <a:t> nezralé plody mohou při konzumaci způsobit otravu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700808"/>
            <a:ext cx="3350146" cy="44668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495224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CIBULOVÁ ZELENININA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637111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3200" dirty="0" smtClean="0"/>
              <a:t>CIBULE KUCHYŇSKÁ</a:t>
            </a:r>
          </a:p>
          <a:p>
            <a:pPr marL="0" indent="0">
              <a:buNone/>
            </a:pPr>
            <a:endParaRPr lang="cs-CZ" sz="3200" dirty="0" smtClean="0"/>
          </a:p>
          <a:p>
            <a:r>
              <a:rPr lang="cs-CZ" dirty="0" smtClean="0"/>
              <a:t>využívá se její cibule, oloupaná od vrchních uschlých vrstev</a:t>
            </a:r>
          </a:p>
          <a:p>
            <a:r>
              <a:rPr lang="cs-CZ" dirty="0" smtClean="0"/>
              <a:t>pěstuje se ze semen nebo ze sazečky (malé cibulky)</a:t>
            </a:r>
          </a:p>
          <a:p>
            <a:r>
              <a:rPr lang="cs-CZ" dirty="0"/>
              <a:t>p</a:t>
            </a:r>
            <a:r>
              <a:rPr lang="cs-CZ" dirty="0" smtClean="0"/>
              <a:t>oužívá se jako zelenina nebo koření, někdy se využívá i její nať</a:t>
            </a:r>
          </a:p>
          <a:p>
            <a:endParaRPr lang="cs-CZ" dirty="0"/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772816"/>
            <a:ext cx="2841104" cy="4375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110214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KOŠŤÁLOVÁ ZELENININA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773016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BRUKEV ZELNÁ (KVĚTÁK)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květák vznikl vyšlechtěním divoké brukve zelené</a:t>
            </a:r>
          </a:p>
          <a:p>
            <a:r>
              <a:rPr lang="cs-CZ" dirty="0" smtClean="0"/>
              <a:t>lidově je nazýván karfiol</a:t>
            </a:r>
          </a:p>
          <a:p>
            <a:endParaRPr lang="cs-CZ" dirty="0" smtClean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5" y="1700808"/>
            <a:ext cx="3686175" cy="3600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110214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260648"/>
            <a:ext cx="7859216" cy="720080"/>
          </a:xfrm>
        </p:spPr>
        <p:txBody>
          <a:bodyPr/>
          <a:lstStyle/>
          <a:p>
            <a:pPr algn="l"/>
            <a:r>
              <a:rPr lang="cs-CZ" sz="1800" u="sng" dirty="0" smtClean="0"/>
              <a:t>Příloha</a:t>
            </a:r>
            <a:r>
              <a:rPr lang="cs-CZ" sz="1800" dirty="0" smtClean="0"/>
              <a:t> </a:t>
            </a:r>
            <a:br>
              <a:rPr lang="cs-CZ" sz="1800" dirty="0" smtClean="0"/>
            </a:br>
            <a:r>
              <a:rPr lang="cs-CZ" sz="1800" dirty="0" smtClean="0"/>
              <a:t>zdroje obrázků: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908720"/>
            <a:ext cx="8435280" cy="6336704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cs-CZ" sz="4800" dirty="0" smtClean="0"/>
          </a:p>
          <a:p>
            <a:r>
              <a:rPr lang="cs-CZ" sz="4800" dirty="0" smtClean="0"/>
              <a:t>str. 2., cibule, rajčátka,  brokolice, </a:t>
            </a:r>
            <a:r>
              <a:rPr lang="cs-CZ" sz="4800" dirty="0">
                <a:hlinkClick r:id="rId2"/>
              </a:rPr>
              <a:t>http</a:t>
            </a:r>
            <a:r>
              <a:rPr lang="cs-CZ" sz="4800" dirty="0" smtClean="0">
                <a:hlinkClick r:id="rId2"/>
              </a:rPr>
              <a:t>://office.microsoft.com</a:t>
            </a:r>
            <a:r>
              <a:rPr lang="cs-CZ" sz="4800" dirty="0" smtClean="0"/>
              <a:t>.</a:t>
            </a:r>
          </a:p>
          <a:p>
            <a:r>
              <a:rPr lang="cs-CZ" sz="4800" dirty="0" smtClean="0"/>
              <a:t>str. 3, Locika setá, </a:t>
            </a:r>
            <a:r>
              <a:rPr lang="cs-CZ" sz="4800" dirty="0" smtClean="0">
                <a:hlinkClick r:id="rId3"/>
              </a:rPr>
              <a:t>http://commons.wikimedia.org/wiki/file:kopfsalatetzlinge.jpg</a:t>
            </a:r>
            <a:r>
              <a:rPr lang="cs-CZ" sz="4800" dirty="0" smtClean="0"/>
              <a:t>. </a:t>
            </a:r>
            <a:r>
              <a:rPr lang="cs-CZ" sz="4800" i="1" dirty="0" smtClean="0"/>
              <a:t>Wikimedia</a:t>
            </a:r>
            <a:r>
              <a:rPr lang="cs-CZ" sz="4800" i="1" dirty="0"/>
              <a:t> </a:t>
            </a:r>
            <a:r>
              <a:rPr lang="cs-CZ" sz="4800" i="1" dirty="0" smtClean="0"/>
              <a:t>Commons</a:t>
            </a:r>
            <a:r>
              <a:rPr lang="cs-CZ" sz="4800" dirty="0" smtClean="0"/>
              <a:t> </a:t>
            </a:r>
            <a:r>
              <a:rPr lang="cs-CZ" sz="4800" dirty="0"/>
              <a:t>[online]. [cit. 11.4.2013]. Dostupný na </a:t>
            </a:r>
            <a:r>
              <a:rPr lang="cs-CZ" sz="4800" dirty="0" smtClean="0"/>
              <a:t>www: </a:t>
            </a:r>
            <a:r>
              <a:rPr lang="cs-CZ" sz="4800" dirty="0">
                <a:hlinkClick r:id="rId4"/>
              </a:rPr>
              <a:t>http://</a:t>
            </a:r>
            <a:r>
              <a:rPr lang="cs-CZ" sz="4800" dirty="0" smtClean="0">
                <a:hlinkClick r:id="rId4"/>
              </a:rPr>
              <a:t>commons.wikimedia.org/wiki/File:Kopfsalat_Setzlinge.JPG</a:t>
            </a:r>
            <a:r>
              <a:rPr lang="cs-CZ" sz="4800" dirty="0" smtClean="0"/>
              <a:t> </a:t>
            </a:r>
          </a:p>
          <a:p>
            <a:r>
              <a:rPr lang="cs-CZ" sz="4800" dirty="0" smtClean="0"/>
              <a:t>str. 3., Celer miřík, </a:t>
            </a:r>
            <a:r>
              <a:rPr lang="cs-CZ" sz="4800" dirty="0" smtClean="0">
                <a:hlinkClick r:id="rId5"/>
              </a:rPr>
              <a:t>http://commons.wikimedia.org/wiki/user:docteurcosmos</a:t>
            </a:r>
            <a:r>
              <a:rPr lang="cs-CZ" sz="4800" dirty="0" smtClean="0"/>
              <a:t>. </a:t>
            </a:r>
            <a:r>
              <a:rPr lang="cs-CZ" sz="4800" i="1" dirty="0" smtClean="0"/>
              <a:t>Wikimedia </a:t>
            </a:r>
            <a:r>
              <a:rPr lang="cs-CZ" sz="4800" i="1" dirty="0"/>
              <a:t>Commons</a:t>
            </a:r>
            <a:r>
              <a:rPr lang="cs-CZ" sz="4800" dirty="0"/>
              <a:t> [online]. [cit. 11.4.2013]. Dostupný na </a:t>
            </a:r>
            <a:r>
              <a:rPr lang="cs-CZ" sz="4800" dirty="0" smtClean="0"/>
              <a:t>www: </a:t>
            </a:r>
            <a:r>
              <a:rPr lang="cs-CZ" sz="4800" dirty="0">
                <a:hlinkClick r:id="rId6"/>
              </a:rPr>
              <a:t>http://</a:t>
            </a:r>
            <a:r>
              <a:rPr lang="cs-CZ" sz="4800" dirty="0" smtClean="0">
                <a:hlinkClick r:id="rId6"/>
              </a:rPr>
              <a:t>commons.wikimedia.org/wiki/File:C%C3%A9leri-rave-fendu.jpg?uselang=cs</a:t>
            </a:r>
            <a:r>
              <a:rPr lang="cs-CZ" sz="4800" dirty="0" smtClean="0"/>
              <a:t> </a:t>
            </a:r>
          </a:p>
          <a:p>
            <a:r>
              <a:rPr lang="cs-CZ" sz="4800" dirty="0" smtClean="0"/>
              <a:t>str</a:t>
            </a:r>
            <a:r>
              <a:rPr lang="cs-CZ" sz="4800" dirty="0" smtClean="0"/>
              <a:t>. 3, rajčátka,  </a:t>
            </a:r>
            <a:r>
              <a:rPr lang="cs-CZ" sz="4800" dirty="0" smtClean="0">
                <a:hlinkClick r:id="rId7"/>
              </a:rPr>
              <a:t>http://commons.wikimedia.org/wiki/user:softeis</a:t>
            </a:r>
            <a:r>
              <a:rPr lang="cs-CZ" sz="4800" dirty="0" smtClean="0"/>
              <a:t> </a:t>
            </a:r>
            <a:r>
              <a:rPr lang="cs-CZ" sz="4800" i="1" dirty="0" smtClean="0"/>
              <a:t>Wikimedia </a:t>
            </a:r>
            <a:r>
              <a:rPr lang="cs-CZ" sz="4800" i="1" dirty="0"/>
              <a:t>Commons</a:t>
            </a:r>
            <a:r>
              <a:rPr lang="cs-CZ" sz="4800" dirty="0"/>
              <a:t> [online]. [cit. 11.4.2013]. Dostupný na </a:t>
            </a:r>
            <a:r>
              <a:rPr lang="cs-CZ" sz="4800" dirty="0" smtClean="0"/>
              <a:t>www: </a:t>
            </a:r>
            <a:r>
              <a:rPr lang="cs-CZ" sz="4800" dirty="0" smtClean="0">
                <a:hlinkClick r:id="rId8"/>
              </a:rPr>
              <a:t>http</a:t>
            </a:r>
            <a:r>
              <a:rPr lang="cs-CZ" sz="4800" dirty="0">
                <a:hlinkClick r:id="rId8"/>
              </a:rPr>
              <a:t>://</a:t>
            </a:r>
            <a:r>
              <a:rPr lang="cs-CZ" sz="4800" dirty="0" smtClean="0">
                <a:hlinkClick r:id="rId8"/>
              </a:rPr>
              <a:t>commons.wikimedia.org/wiki/Category:Solanum_lycopersicum</a:t>
            </a:r>
            <a:endParaRPr lang="cs-CZ" sz="4800" dirty="0" smtClean="0"/>
          </a:p>
          <a:p>
            <a:r>
              <a:rPr lang="cs-CZ" sz="4800" dirty="0" smtClean="0"/>
              <a:t>str</a:t>
            </a:r>
            <a:r>
              <a:rPr lang="cs-CZ" sz="4800" dirty="0" smtClean="0"/>
              <a:t>. 3, česnek, </a:t>
            </a:r>
            <a:r>
              <a:rPr lang="cs-CZ" sz="4800" dirty="0"/>
              <a:t>, </a:t>
            </a:r>
            <a:r>
              <a:rPr lang="cs-CZ" sz="4800" dirty="0">
                <a:hlinkClick r:id="rId2"/>
              </a:rPr>
              <a:t>http://</a:t>
            </a:r>
            <a:r>
              <a:rPr lang="cs-CZ" sz="4800" dirty="0" smtClean="0">
                <a:hlinkClick r:id="rId2"/>
              </a:rPr>
              <a:t>office.microsoft.com</a:t>
            </a:r>
            <a:endParaRPr lang="cs-CZ" sz="4800" dirty="0" smtClean="0"/>
          </a:p>
          <a:p>
            <a:r>
              <a:rPr lang="cs-CZ" sz="4800" dirty="0" smtClean="0"/>
              <a:t>str.3., květák,  AUTOR NEUVEDEN, </a:t>
            </a:r>
            <a:r>
              <a:rPr lang="cs-CZ" sz="4800" i="1" dirty="0" smtClean="0"/>
              <a:t>Wikimedia </a:t>
            </a:r>
            <a:r>
              <a:rPr lang="cs-CZ" sz="4800" i="1" dirty="0"/>
              <a:t>Commons</a:t>
            </a:r>
            <a:r>
              <a:rPr lang="cs-CZ" sz="4800" dirty="0"/>
              <a:t> [online]. [cit. 11.4.2013]. </a:t>
            </a:r>
            <a:r>
              <a:rPr lang="cs-CZ" sz="4800" dirty="0" smtClean="0"/>
              <a:t>Dostupný </a:t>
            </a:r>
            <a:r>
              <a:rPr lang="cs-CZ" sz="4800" dirty="0"/>
              <a:t>na </a:t>
            </a:r>
            <a:r>
              <a:rPr lang="cs-CZ" sz="4800" dirty="0" smtClean="0"/>
              <a:t>www: </a:t>
            </a:r>
            <a:r>
              <a:rPr lang="cs-CZ" sz="4800" dirty="0" smtClean="0">
                <a:hlinkClick r:id="rId9"/>
              </a:rPr>
              <a:t>http</a:t>
            </a:r>
            <a:r>
              <a:rPr lang="cs-CZ" sz="4800" dirty="0">
                <a:hlinkClick r:id="rId9"/>
              </a:rPr>
              <a:t>://</a:t>
            </a:r>
            <a:r>
              <a:rPr lang="cs-CZ" sz="4800" dirty="0" smtClean="0">
                <a:hlinkClick r:id="rId9"/>
              </a:rPr>
              <a:t>cs.wikipedia.org/wiki/Soubor:Cauliflower.jpg</a:t>
            </a:r>
            <a:r>
              <a:rPr lang="cs-CZ" sz="4800" dirty="0" smtClean="0"/>
              <a:t> </a:t>
            </a:r>
          </a:p>
          <a:p>
            <a:r>
              <a:rPr lang="cs-CZ" sz="4800" dirty="0" smtClean="0"/>
              <a:t>str. 3, mrkev, </a:t>
            </a:r>
            <a:r>
              <a:rPr lang="cs-CZ" sz="4800" dirty="0" smtClean="0">
                <a:hlinkClick r:id="rId10"/>
              </a:rPr>
              <a:t>http://commons.wikimedia.org/wiki/user:jonathunder</a:t>
            </a:r>
            <a:r>
              <a:rPr lang="cs-CZ" sz="4800" dirty="0" smtClean="0"/>
              <a:t> </a:t>
            </a:r>
            <a:r>
              <a:rPr lang="cs-CZ" sz="4800" i="1" dirty="0" smtClean="0"/>
              <a:t>Wikimedia </a:t>
            </a:r>
            <a:r>
              <a:rPr lang="cs-CZ" sz="4800" i="1" dirty="0"/>
              <a:t>Commons</a:t>
            </a:r>
            <a:r>
              <a:rPr lang="cs-CZ" sz="4800" dirty="0"/>
              <a:t> [online]. [cit. 11.4.2013]. Dostupný na </a:t>
            </a:r>
            <a:r>
              <a:rPr lang="cs-CZ" sz="4800" dirty="0" smtClean="0"/>
              <a:t>www: http</a:t>
            </a:r>
            <a:r>
              <a:rPr lang="cs-CZ" sz="4800" dirty="0"/>
              <a:t>://commons.wikimedia.org/wiki/Category:Carrots </a:t>
            </a:r>
            <a:endParaRPr lang="cs-CZ" sz="4800" dirty="0" smtClean="0"/>
          </a:p>
          <a:p>
            <a:r>
              <a:rPr lang="cs-CZ" sz="4800" dirty="0" smtClean="0"/>
              <a:t>str.3, špenát, </a:t>
            </a:r>
            <a:r>
              <a:rPr lang="cs-CZ" sz="4800" dirty="0" smtClean="0">
                <a:hlinkClick r:id="rId11"/>
              </a:rPr>
              <a:t>http://commons.wikimedia.org/wiki/user:albertcalahan</a:t>
            </a:r>
            <a:r>
              <a:rPr lang="cs-CZ" sz="4800" dirty="0" smtClean="0"/>
              <a:t>. Wikimedia Commons[online</a:t>
            </a:r>
            <a:r>
              <a:rPr lang="cs-CZ" sz="4800" dirty="0"/>
              <a:t>]. [cit. 11.4.2013]. Dostupný na </a:t>
            </a:r>
            <a:r>
              <a:rPr lang="cs-CZ" sz="4800" dirty="0" smtClean="0"/>
              <a:t>www: </a:t>
            </a:r>
            <a:r>
              <a:rPr lang="cs-CZ" sz="4800" dirty="0">
                <a:hlinkClick r:id="rId12"/>
              </a:rPr>
              <a:t>http://</a:t>
            </a:r>
            <a:r>
              <a:rPr lang="cs-CZ" sz="4800" dirty="0" smtClean="0">
                <a:hlinkClick r:id="rId12"/>
              </a:rPr>
              <a:t>commons.wikimedia.org/wiki/File:CDC_spinach1.jpg</a:t>
            </a:r>
            <a:endParaRPr lang="cs-CZ" sz="4800" dirty="0" smtClean="0"/>
          </a:p>
          <a:p>
            <a:r>
              <a:rPr lang="cs-CZ" sz="4800" dirty="0" smtClean="0"/>
              <a:t>str.3, paprika, </a:t>
            </a:r>
            <a:r>
              <a:rPr lang="cs-CZ" sz="4800" dirty="0"/>
              <a:t>, </a:t>
            </a:r>
            <a:r>
              <a:rPr lang="cs-CZ" sz="4800" dirty="0">
                <a:hlinkClick r:id="rId2"/>
              </a:rPr>
              <a:t>http://</a:t>
            </a:r>
            <a:r>
              <a:rPr lang="cs-CZ" sz="4800" dirty="0" smtClean="0">
                <a:hlinkClick r:id="rId2"/>
              </a:rPr>
              <a:t>office.microsoft.com</a:t>
            </a:r>
            <a:endParaRPr lang="cs-CZ" sz="4800" dirty="0" smtClean="0"/>
          </a:p>
          <a:p>
            <a:r>
              <a:rPr lang="cs-CZ" sz="4800" dirty="0" smtClean="0"/>
              <a:t>str. 3, cibule, </a:t>
            </a:r>
            <a:r>
              <a:rPr lang="cs-CZ" sz="4800" dirty="0"/>
              <a:t>AUTOR NEUVEDEN. </a:t>
            </a:r>
            <a:r>
              <a:rPr lang="cs-CZ" sz="4800" i="1" dirty="0"/>
              <a:t>lidovky.cz</a:t>
            </a:r>
            <a:r>
              <a:rPr lang="cs-CZ" sz="4800" dirty="0"/>
              <a:t> [online]. [cit. 10.4.2013]. Dostupný na </a:t>
            </a:r>
            <a:r>
              <a:rPr lang="cs-CZ" sz="4800" dirty="0" smtClean="0"/>
              <a:t>www: </a:t>
            </a:r>
            <a:r>
              <a:rPr lang="cs-CZ" sz="4800" dirty="0">
                <a:hlinkClick r:id="rId13"/>
              </a:rPr>
              <a:t>http://</a:t>
            </a:r>
            <a:r>
              <a:rPr lang="cs-CZ" sz="4800" dirty="0" smtClean="0">
                <a:hlinkClick r:id="rId13"/>
              </a:rPr>
              <a:t>www.lidovky.cz/cibule-neni-jen-zaklad-co-s-ni-vykouzlite-ffx-</a:t>
            </a:r>
            <a:r>
              <a:rPr lang="cs-CZ" sz="4800" dirty="0" smtClean="0">
                <a:hlinkClick r:id="rId14"/>
              </a:rPr>
              <a:t>http</a:t>
            </a:r>
            <a:r>
              <a:rPr lang="cs-CZ" sz="4800" dirty="0">
                <a:hlinkClick r:id="rId14"/>
              </a:rPr>
              <a:t>://i.lidovky.cz/10/102/lngal/GLU367b70_cibule8.jpg</a:t>
            </a:r>
            <a:endParaRPr lang="cs-CZ" sz="4800" dirty="0" smtClean="0"/>
          </a:p>
          <a:p>
            <a:r>
              <a:rPr lang="cs-CZ" sz="4800" dirty="0" smtClean="0"/>
              <a:t>str.3, brokolice, </a:t>
            </a:r>
            <a:r>
              <a:rPr lang="cs-CZ" sz="4800" dirty="0">
                <a:hlinkClick r:id="rId2"/>
              </a:rPr>
              <a:t>http://</a:t>
            </a:r>
            <a:r>
              <a:rPr lang="cs-CZ" sz="4800" dirty="0" smtClean="0">
                <a:hlinkClick r:id="rId2"/>
              </a:rPr>
              <a:t>office.microsoft.com</a:t>
            </a:r>
            <a:endParaRPr lang="cs-CZ" sz="4800" dirty="0" smtClean="0"/>
          </a:p>
          <a:p>
            <a:r>
              <a:rPr lang="cs-CZ" sz="4800" dirty="0" smtClean="0"/>
              <a:t>str.4, </a:t>
            </a:r>
            <a:r>
              <a:rPr lang="cs-CZ" sz="4800" dirty="0"/>
              <a:t>AUTOR NEUVEDEN. </a:t>
            </a:r>
            <a:r>
              <a:rPr lang="cs-CZ" sz="4800" i="1" dirty="0"/>
              <a:t>skolakov1.sweb.cz</a:t>
            </a:r>
            <a:r>
              <a:rPr lang="cs-CZ" sz="4800" dirty="0"/>
              <a:t> [online]. [cit. 10.4.2013]. Dostupný na </a:t>
            </a:r>
            <a:r>
              <a:rPr lang="cs-CZ" sz="4800" dirty="0" smtClean="0"/>
              <a:t>www: </a:t>
            </a:r>
            <a:r>
              <a:rPr lang="cs-CZ" sz="4800" dirty="0">
                <a:hlinkClick r:id="rId15"/>
              </a:rPr>
              <a:t>http://</a:t>
            </a:r>
            <a:r>
              <a:rPr lang="cs-CZ" sz="4800" dirty="0" smtClean="0">
                <a:hlinkClick r:id="rId15"/>
              </a:rPr>
              <a:t>skolakov1.sweb.cz/PRV/zelenina/mrkev.jpg</a:t>
            </a:r>
            <a:endParaRPr lang="cs-CZ" sz="4800" dirty="0" smtClean="0"/>
          </a:p>
          <a:p>
            <a:r>
              <a:rPr lang="cs-CZ" sz="4800" dirty="0" smtClean="0"/>
              <a:t>str.5, locika, </a:t>
            </a:r>
            <a:r>
              <a:rPr lang="cs-CZ" sz="4800" dirty="0" smtClean="0">
                <a:hlinkClick r:id="rId16"/>
              </a:rPr>
              <a:t>http://commons.wikimedia.org/wiki/user:rasbak</a:t>
            </a:r>
            <a:r>
              <a:rPr lang="cs-CZ" sz="4800" dirty="0" smtClean="0"/>
              <a:t>. </a:t>
            </a:r>
            <a:r>
              <a:rPr lang="cs-CZ" sz="4800" i="1" dirty="0" smtClean="0"/>
              <a:t>Wikimedia Commons</a:t>
            </a:r>
            <a:r>
              <a:rPr lang="cs-CZ" sz="4800" dirty="0" smtClean="0"/>
              <a:t> [</a:t>
            </a:r>
            <a:r>
              <a:rPr lang="cs-CZ" sz="4800" dirty="0"/>
              <a:t>online]. [cit. 11.4.2013]. Dostupný na </a:t>
            </a:r>
            <a:r>
              <a:rPr lang="cs-CZ" sz="4800" dirty="0" smtClean="0"/>
              <a:t>www: </a:t>
            </a:r>
            <a:r>
              <a:rPr lang="cs-CZ" sz="4800" dirty="0">
                <a:hlinkClick r:id="rId17"/>
              </a:rPr>
              <a:t>http://cs.wikipedia.org/wiki/Soubor:Kropsla_herfst_.</a:t>
            </a:r>
            <a:r>
              <a:rPr lang="cs-CZ" sz="4800" dirty="0" smtClean="0">
                <a:hlinkClick r:id="rId17"/>
              </a:rPr>
              <a:t>jpg</a:t>
            </a:r>
            <a:r>
              <a:rPr lang="cs-CZ" sz="4800" dirty="0" smtClean="0"/>
              <a:t> </a:t>
            </a:r>
          </a:p>
          <a:p>
            <a:r>
              <a:rPr lang="cs-CZ" sz="4800" dirty="0" smtClean="0"/>
              <a:t>str.6, rajčátka, </a:t>
            </a:r>
            <a:r>
              <a:rPr lang="cs-CZ" sz="4800" dirty="0"/>
              <a:t>AUTOR NEUVEDEN. </a:t>
            </a:r>
            <a:r>
              <a:rPr lang="cs-CZ" sz="4800" i="1" dirty="0"/>
              <a:t>ardanas.cz</a:t>
            </a:r>
            <a:r>
              <a:rPr lang="cs-CZ" sz="4800" dirty="0"/>
              <a:t> [online]. [cit. 9.4.2013]. Dostupný na </a:t>
            </a:r>
            <a:r>
              <a:rPr lang="cs-CZ" sz="4800" dirty="0" smtClean="0"/>
              <a:t>www: </a:t>
            </a:r>
            <a:r>
              <a:rPr lang="cs-CZ" sz="4800" dirty="0">
                <a:hlinkClick r:id="rId18"/>
              </a:rPr>
              <a:t>http://</a:t>
            </a:r>
            <a:r>
              <a:rPr lang="cs-CZ" sz="4800" dirty="0" smtClean="0">
                <a:hlinkClick r:id="rId18"/>
              </a:rPr>
              <a:t>www.ardanas.cz/photos/rajcata.jpg</a:t>
            </a:r>
            <a:endParaRPr lang="cs-CZ" sz="4800" dirty="0" smtClean="0"/>
          </a:p>
          <a:p>
            <a:r>
              <a:rPr lang="cs-CZ" sz="4800" dirty="0" smtClean="0"/>
              <a:t>str. 7, cibule, </a:t>
            </a:r>
            <a:r>
              <a:rPr lang="cs-CZ" sz="4800" dirty="0"/>
              <a:t>AUTOR NEUVEDEN. </a:t>
            </a:r>
            <a:r>
              <a:rPr lang="cs-CZ" sz="4800" i="1" dirty="0" smtClean="0"/>
              <a:t>mojebyliny.blog </a:t>
            </a:r>
            <a:r>
              <a:rPr lang="cs-CZ" sz="4800" dirty="0" smtClean="0"/>
              <a:t>[online</a:t>
            </a:r>
            <a:r>
              <a:rPr lang="cs-CZ" sz="4800" dirty="0"/>
              <a:t>]. [cit. 11.4.2013]. Dostupný na </a:t>
            </a:r>
            <a:r>
              <a:rPr lang="cs-CZ" sz="4800" dirty="0" smtClean="0"/>
              <a:t>www: </a:t>
            </a:r>
            <a:r>
              <a:rPr lang="cs-CZ" sz="4800" dirty="0">
                <a:hlinkClick r:id="rId19"/>
              </a:rPr>
              <a:t>http://</a:t>
            </a:r>
            <a:r>
              <a:rPr lang="cs-CZ" sz="4800" dirty="0" smtClean="0">
                <a:hlinkClick r:id="rId19"/>
              </a:rPr>
              <a:t>mojebyliny.blog.cz/en</a:t>
            </a:r>
            <a:endParaRPr lang="cs-CZ" sz="4800" dirty="0" smtClean="0"/>
          </a:p>
          <a:p>
            <a:r>
              <a:rPr lang="cs-CZ" sz="4800" dirty="0" smtClean="0"/>
              <a:t>str.8</a:t>
            </a:r>
            <a:r>
              <a:rPr lang="cs-CZ" sz="4800" dirty="0" smtClean="0"/>
              <a:t>, květák, </a:t>
            </a:r>
            <a:r>
              <a:rPr lang="cs-CZ" sz="4800" dirty="0"/>
              <a:t>AUTOR NEUVEDEN. </a:t>
            </a:r>
            <a:r>
              <a:rPr lang="cs-CZ" sz="4800" i="1" dirty="0"/>
              <a:t>recepty.online.cz</a:t>
            </a:r>
            <a:r>
              <a:rPr lang="cs-CZ" sz="4800" dirty="0"/>
              <a:t> [online]. [cit. 9.4.2013]. Dostupný na </a:t>
            </a:r>
            <a:r>
              <a:rPr lang="cs-CZ" sz="4800" dirty="0" smtClean="0"/>
              <a:t>www: </a:t>
            </a:r>
            <a:r>
              <a:rPr lang="cs-CZ" sz="4800" dirty="0">
                <a:hlinkClick r:id="rId20"/>
              </a:rPr>
              <a:t>http://www.receptyonline.cz/data/pics/encyklopedie-zeleniny/kvetak.jpg</a:t>
            </a:r>
            <a:endParaRPr lang="cs-CZ" sz="4800" dirty="0"/>
          </a:p>
          <a:p>
            <a:endParaRPr lang="cs-CZ" sz="4800" dirty="0" smtClean="0"/>
          </a:p>
          <a:p>
            <a:endParaRPr lang="cs-CZ" sz="4800" dirty="0" smtClean="0"/>
          </a:p>
          <a:p>
            <a:endParaRPr lang="cs-CZ" sz="4800" dirty="0"/>
          </a:p>
          <a:p>
            <a:endParaRPr lang="cs-CZ" sz="4800" dirty="0" smtClean="0"/>
          </a:p>
          <a:p>
            <a:endParaRPr lang="cs-CZ" sz="4800" dirty="0" smtClean="0"/>
          </a:p>
          <a:p>
            <a:endParaRPr lang="cs-CZ" sz="4800" dirty="0" smtClean="0"/>
          </a:p>
          <a:p>
            <a:endParaRPr lang="cs-CZ" sz="4800" dirty="0"/>
          </a:p>
          <a:p>
            <a:endParaRPr lang="cs-CZ" sz="4800" dirty="0" smtClean="0"/>
          </a:p>
          <a:p>
            <a:endParaRPr lang="cs-CZ" sz="4800" dirty="0" smtClean="0"/>
          </a:p>
          <a:p>
            <a:endParaRPr lang="cs-CZ" sz="4800" dirty="0" smtClean="0"/>
          </a:p>
          <a:p>
            <a:endParaRPr lang="cs-CZ" sz="4800" dirty="0" smtClean="0"/>
          </a:p>
          <a:p>
            <a:pPr marL="0" indent="0">
              <a:buNone/>
            </a:pPr>
            <a:endParaRPr lang="cs-CZ" sz="4800" dirty="0" smtClean="0"/>
          </a:p>
          <a:p>
            <a:endParaRPr lang="cs-CZ" sz="4800" dirty="0" smtClean="0"/>
          </a:p>
          <a:p>
            <a:endParaRPr lang="cs-CZ" sz="4800" dirty="0"/>
          </a:p>
          <a:p>
            <a:endParaRPr lang="cs-CZ" sz="4800" dirty="0" smtClean="0"/>
          </a:p>
          <a:p>
            <a:endParaRPr lang="cs-CZ" sz="4800" dirty="0"/>
          </a:p>
          <a:p>
            <a:endParaRPr lang="cs-CZ" sz="4800" dirty="0" smtClean="0"/>
          </a:p>
          <a:p>
            <a:endParaRPr lang="cs-CZ" sz="4800" dirty="0" smtClean="0"/>
          </a:p>
          <a:p>
            <a:endParaRPr lang="cs-CZ" sz="4800" dirty="0" smtClean="0"/>
          </a:p>
          <a:p>
            <a:endParaRPr lang="cs-CZ" sz="4800" dirty="0"/>
          </a:p>
          <a:p>
            <a:endParaRPr lang="cs-CZ" sz="4800" dirty="0" smtClean="0"/>
          </a:p>
          <a:p>
            <a:pPr marL="0" indent="0">
              <a:buNone/>
            </a:pPr>
            <a:r>
              <a:rPr lang="cs-CZ" sz="4800" dirty="0" smtClean="0"/>
              <a:t> </a:t>
            </a:r>
          </a:p>
          <a:p>
            <a:pPr marL="0" indent="0">
              <a:buNone/>
            </a:pPr>
            <a:r>
              <a:rPr lang="cs-CZ" sz="4800" dirty="0"/>
              <a:t> </a:t>
            </a:r>
            <a:r>
              <a:rPr lang="cs-CZ" sz="4800" dirty="0" smtClean="0"/>
              <a:t>  </a:t>
            </a:r>
          </a:p>
          <a:p>
            <a:endParaRPr lang="cs-CZ" sz="1200" dirty="0"/>
          </a:p>
          <a:p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1929831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379</TotalTime>
  <Words>527</Words>
  <Application>Microsoft Office PowerPoint</Application>
  <PresentationFormat>Předvádění na obrazovce (4:3)</PresentationFormat>
  <Paragraphs>111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Zelenina</vt:lpstr>
      <vt:lpstr>ZELENINA</vt:lpstr>
      <vt:lpstr>KOŘENOVÁ ZELENININA</vt:lpstr>
      <vt:lpstr>LISTOVÁ ZELENININA</vt:lpstr>
      <vt:lpstr>PLODOVÁ ZELENININA</vt:lpstr>
      <vt:lpstr>CIBULOVÁ ZELENININA</vt:lpstr>
      <vt:lpstr>KOŠŤÁLOVÁ ZELENININA</vt:lpstr>
      <vt:lpstr>Příloha  zdroje obrázků: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Zelenina Zeleninu dělíme podle části těla, pro kterou ji pěstujeme. </dc:title>
  <dc:creator>Šárka Vašinová</dc:creator>
  <cp:lastModifiedBy>Výuka</cp:lastModifiedBy>
  <cp:revision>34</cp:revision>
  <dcterms:created xsi:type="dcterms:W3CDTF">2013-04-09T13:17:58Z</dcterms:created>
  <dcterms:modified xsi:type="dcterms:W3CDTF">2013-04-12T06:52:19Z</dcterms:modified>
</cp:coreProperties>
</file>