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3"/>
  </p:notesMasterIdLst>
  <p:sldIdLst>
    <p:sldId id="256" r:id="rId2"/>
    <p:sldId id="257" r:id="rId3"/>
    <p:sldId id="259" r:id="rId4"/>
    <p:sldId id="262" r:id="rId5"/>
    <p:sldId id="265" r:id="rId6"/>
    <p:sldId id="263" r:id="rId7"/>
    <p:sldId id="266" r:id="rId8"/>
    <p:sldId id="267" r:id="rId9"/>
    <p:sldId id="264" r:id="rId10"/>
    <p:sldId id="268" r:id="rId11"/>
    <p:sldId id="25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clrMru>
    <a:srgbClr val="666699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098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VY_32_INOVACE_13_HV_08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Uherský Ostroh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Ladislava </a:t>
          </a:r>
          <a:r>
            <a:rPr lang="cs-CZ" sz="2000" dirty="0" err="1" smtClean="0"/>
            <a:t>Hurábová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Dějiny hudby - </a:t>
          </a:r>
          <a:r>
            <a:rPr lang="cs-CZ" sz="2000" smtClean="0"/>
            <a:t>KLASICISMUS II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r>
            <a:rPr lang="cs-CZ" sz="2000" b="0" dirty="0" smtClean="0"/>
            <a:t>CZ.1.07/1.4.00/21.1616</a:t>
          </a:r>
          <a:r>
            <a:rPr lang="cs-CZ" sz="2000" dirty="0" smtClean="0"/>
            <a:t>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31699AC-2386-46C4-B6CA-31D19EB677E6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1A6E279-7380-408C-97F6-65B3733BF3BB}" type="presOf" srcId="{D8197B8C-B260-4A16-BDF4-0947B075E274}" destId="{5A5FFA88-C948-4069-8E93-59FA12366E83}" srcOrd="1" destOrd="0" presId="urn:microsoft.com/office/officeart/2005/8/layout/target3"/>
    <dgm:cxn modelId="{C3B1B1B1-8861-4E8B-9AA8-3C075E22B412}" type="presOf" srcId="{B651F6E3-6281-48DB-9319-2AEAFDAE7572}" destId="{6BB5E863-4638-4E1D-BFDE-399D028AC4ED}" srcOrd="1" destOrd="0" presId="urn:microsoft.com/office/officeart/2005/8/layout/target3"/>
    <dgm:cxn modelId="{0E7F408E-97B4-4DCC-ADC3-B580E7E685DF}" type="presOf" srcId="{D1B46980-6531-4606-95E6-44980827E919}" destId="{2BE915AB-18AA-4053-B92C-3BFC9ED204BB}" srcOrd="1" destOrd="0" presId="urn:microsoft.com/office/officeart/2005/8/layout/target3"/>
    <dgm:cxn modelId="{D8D4904A-1557-41AC-9B28-2F548815391F}" type="presOf" srcId="{D1D4F407-5343-4D3F-B5B9-D407B03CAEB4}" destId="{D005CE8C-CC26-4C3E-AC11-E15060ECD759}" srcOrd="0" destOrd="0" presId="urn:microsoft.com/office/officeart/2005/8/layout/target3"/>
    <dgm:cxn modelId="{4188D134-68D9-452D-B1B0-289B49F888A8}" type="presOf" srcId="{757F3AB3-0718-4624-B441-E567A8F0AB56}" destId="{333A1088-737F-45CB-B68E-254E46348037}" srcOrd="0" destOrd="0" presId="urn:microsoft.com/office/officeart/2005/8/layout/target3"/>
    <dgm:cxn modelId="{D641BF47-0B1C-46F9-8C97-55B4A1009A81}" type="presOf" srcId="{4C35D32F-0EAB-4CD7-82EE-45574DC2A586}" destId="{8BEBB6EC-1DAA-4CAC-8A25-BC0FCBD5DBD5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FD88A0CD-A247-491B-B9D3-8287D64E84B3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3B4B0E31-B8DD-4BB7-8DB0-7A2AA4CEC5AE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7E7D0BE-F72D-4437-A3EA-0A04AA2B3B76}" type="presOf" srcId="{D1D4F407-5343-4D3F-B5B9-D407B03CAEB4}" destId="{AED2198E-93D5-4001-81B4-73124B309672}" srcOrd="1" destOrd="0" presId="urn:microsoft.com/office/officeart/2005/8/layout/target3"/>
    <dgm:cxn modelId="{771A0F63-14D0-420D-B1EB-1374C975B0D3}" type="presOf" srcId="{D1B46980-6531-4606-95E6-44980827E919}" destId="{6140AFEC-043D-4C43-A2F9-D0F5331DF3A3}" srcOrd="0" destOrd="0" presId="urn:microsoft.com/office/officeart/2005/8/layout/target3"/>
    <dgm:cxn modelId="{5DE5CA2A-1E8F-4356-B117-5B79E1628C3D}" type="presParOf" srcId="{333A1088-737F-45CB-B68E-254E46348037}" destId="{F5ABB229-8D3B-4694-996A-96F23CF14429}" srcOrd="0" destOrd="0" presId="urn:microsoft.com/office/officeart/2005/8/layout/target3"/>
    <dgm:cxn modelId="{B7C8FB89-A08C-48E7-B0B7-6BA464912962}" type="presParOf" srcId="{333A1088-737F-45CB-B68E-254E46348037}" destId="{F41139FD-01EE-4571-8B17-4FB00FC51163}" srcOrd="1" destOrd="0" presId="urn:microsoft.com/office/officeart/2005/8/layout/target3"/>
    <dgm:cxn modelId="{E6B2AE07-F071-4CEE-876A-4347D76B6201}" type="presParOf" srcId="{333A1088-737F-45CB-B68E-254E46348037}" destId="{D005CE8C-CC26-4C3E-AC11-E15060ECD759}" srcOrd="2" destOrd="0" presId="urn:microsoft.com/office/officeart/2005/8/layout/target3"/>
    <dgm:cxn modelId="{0C6A2270-8909-4529-B734-29BE23DA7782}" type="presParOf" srcId="{333A1088-737F-45CB-B68E-254E46348037}" destId="{2C702D82-9B77-49B7-9568-BB8EB47C3372}" srcOrd="3" destOrd="0" presId="urn:microsoft.com/office/officeart/2005/8/layout/target3"/>
    <dgm:cxn modelId="{9E30622E-D553-4BDC-BC62-ECC68108F8E3}" type="presParOf" srcId="{333A1088-737F-45CB-B68E-254E46348037}" destId="{A52A0455-90FF-4808-ABD0-F02540D31D5A}" srcOrd="4" destOrd="0" presId="urn:microsoft.com/office/officeart/2005/8/layout/target3"/>
    <dgm:cxn modelId="{A4327708-838D-42F1-9FBA-AD7041B7449A}" type="presParOf" srcId="{333A1088-737F-45CB-B68E-254E46348037}" destId="{6140AFEC-043D-4C43-A2F9-D0F5331DF3A3}" srcOrd="5" destOrd="0" presId="urn:microsoft.com/office/officeart/2005/8/layout/target3"/>
    <dgm:cxn modelId="{45D292C5-EBCA-4A1D-8B2D-D63FD02743C2}" type="presParOf" srcId="{333A1088-737F-45CB-B68E-254E46348037}" destId="{9358AC05-5D7D-4327-9F80-1AD486AEA664}" srcOrd="6" destOrd="0" presId="urn:microsoft.com/office/officeart/2005/8/layout/target3"/>
    <dgm:cxn modelId="{D08B242B-4E47-46CD-B8B5-401AD04B2113}" type="presParOf" srcId="{333A1088-737F-45CB-B68E-254E46348037}" destId="{313FC574-E1CD-4FB4-B054-0B805CE0447D}" srcOrd="7" destOrd="0" presId="urn:microsoft.com/office/officeart/2005/8/layout/target3"/>
    <dgm:cxn modelId="{4226F0DB-3082-49A4-BE98-89FCA88FEAE9}" type="presParOf" srcId="{333A1088-737F-45CB-B68E-254E46348037}" destId="{619D679B-A015-4ECF-8348-D1034C574F40}" srcOrd="8" destOrd="0" presId="urn:microsoft.com/office/officeart/2005/8/layout/target3"/>
    <dgm:cxn modelId="{9CAC2C56-E531-4925-AF33-E4D706DB7ABA}" type="presParOf" srcId="{333A1088-737F-45CB-B68E-254E46348037}" destId="{322283A8-4A27-4CDA-BAE3-F381106A9174}" srcOrd="9" destOrd="0" presId="urn:microsoft.com/office/officeart/2005/8/layout/target3"/>
    <dgm:cxn modelId="{02F2CA63-B111-4AB5-8B8C-05EB425C056A}" type="presParOf" srcId="{333A1088-737F-45CB-B68E-254E46348037}" destId="{FFC9F71D-1B4F-4AD9-A4A6-86ADEFC8AF5C}" srcOrd="10" destOrd="0" presId="urn:microsoft.com/office/officeart/2005/8/layout/target3"/>
    <dgm:cxn modelId="{AA24D40D-1587-4397-A09D-5DEB6BC73F7C}" type="presParOf" srcId="{333A1088-737F-45CB-B68E-254E46348037}" destId="{25B08C86-7E15-44DC-BE7F-FFB55DD49D12}" srcOrd="11" destOrd="0" presId="urn:microsoft.com/office/officeart/2005/8/layout/target3"/>
    <dgm:cxn modelId="{B782C0DC-6915-4EC3-B193-5734C522E9D2}" type="presParOf" srcId="{333A1088-737F-45CB-B68E-254E46348037}" destId="{76644BE8-9D7C-4C09-B250-3D10AF48CBB7}" srcOrd="12" destOrd="0" presId="urn:microsoft.com/office/officeart/2005/8/layout/target3"/>
    <dgm:cxn modelId="{EDC4359E-B17B-49B4-924B-2189F1BF0CD8}" type="presParOf" srcId="{333A1088-737F-45CB-B68E-254E46348037}" destId="{EE85B701-7295-41C0-BA7A-34D3756A2AE6}" srcOrd="13" destOrd="0" presId="urn:microsoft.com/office/officeart/2005/8/layout/target3"/>
    <dgm:cxn modelId="{332C0764-6955-456C-B01B-59BE0737ADA3}" type="presParOf" srcId="{333A1088-737F-45CB-B68E-254E46348037}" destId="{8BEBB6EC-1DAA-4CAC-8A25-BC0FCBD5DBD5}" srcOrd="14" destOrd="0" presId="urn:microsoft.com/office/officeart/2005/8/layout/target3"/>
    <dgm:cxn modelId="{967D4CAD-956F-4FD5-9BB9-DA6AB87602B6}" type="presParOf" srcId="{333A1088-737F-45CB-B68E-254E46348037}" destId="{AED2198E-93D5-4001-81B4-73124B309672}" srcOrd="15" destOrd="0" presId="urn:microsoft.com/office/officeart/2005/8/layout/target3"/>
    <dgm:cxn modelId="{8104E280-8526-4670-AB6F-DE39693704B8}" type="presParOf" srcId="{333A1088-737F-45CB-B68E-254E46348037}" destId="{2BE915AB-18AA-4053-B92C-3BFC9ED204BB}" srcOrd="16" destOrd="0" presId="urn:microsoft.com/office/officeart/2005/8/layout/target3"/>
    <dgm:cxn modelId="{704ABDB6-F8D9-4A28-BB95-93003B1A5264}" type="presParOf" srcId="{333A1088-737F-45CB-B68E-254E46348037}" destId="{6BB5E863-4638-4E1D-BFDE-399D028AC4ED}" srcOrd="17" destOrd="0" presId="urn:microsoft.com/office/officeart/2005/8/layout/target3"/>
    <dgm:cxn modelId="{D4D0831D-6975-4C90-BA48-A80A6E1BBF89}" type="presParOf" srcId="{333A1088-737F-45CB-B68E-254E46348037}" destId="{5A5FFA88-C948-4069-8E93-59FA12366E83}" srcOrd="18" destOrd="0" presId="urn:microsoft.com/office/officeart/2005/8/layout/target3"/>
    <dgm:cxn modelId="{52412213-A338-4C97-BCDC-9576EEECC82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4000"/>
              </a:schemeClr>
            </a:gs>
            <a:gs pos="49000">
              <a:schemeClr val="accent1">
                <a:hueOff val="0"/>
                <a:satOff val="0"/>
                <a:lumOff val="0"/>
                <a:alphaOff val="0"/>
                <a:tint val="96000"/>
                <a:shade val="84000"/>
                <a:satMod val="110000"/>
              </a:schemeClr>
            </a:gs>
            <a:gs pos="49100">
              <a:schemeClr val="accent1">
                <a:hueOff val="0"/>
                <a:satOff val="0"/>
                <a:lumOff val="0"/>
                <a:alphaOff val="0"/>
                <a:shade val="55000"/>
                <a:satMod val="150000"/>
              </a:schemeClr>
            </a:gs>
            <a:gs pos="92000">
              <a:schemeClr val="accent1">
                <a:hueOff val="0"/>
                <a:satOff val="0"/>
                <a:lumOff val="0"/>
                <a:alphaOff val="0"/>
                <a:tint val="98000"/>
                <a:shade val="90000"/>
                <a:satMod val="12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accent1"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500000"/>
          </a:lightRig>
        </a:scene3d>
        <a:sp3d extrusionH="127000" prstMaterial="powder">
          <a:bevelT w="50800" h="635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3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400" dir="5400000" rotWithShape="0">
            <a:schemeClr val="lt1">
              <a:alpha val="90000"/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Uherský Ostroh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4000"/>
              </a:schemeClr>
            </a:gs>
            <a:gs pos="49000">
              <a:schemeClr val="accent1">
                <a:hueOff val="0"/>
                <a:satOff val="0"/>
                <a:lumOff val="0"/>
                <a:alphaOff val="0"/>
                <a:tint val="96000"/>
                <a:shade val="84000"/>
                <a:satMod val="110000"/>
              </a:schemeClr>
            </a:gs>
            <a:gs pos="49100">
              <a:schemeClr val="accent1">
                <a:hueOff val="0"/>
                <a:satOff val="0"/>
                <a:lumOff val="0"/>
                <a:alphaOff val="0"/>
                <a:shade val="55000"/>
                <a:satMod val="150000"/>
              </a:schemeClr>
            </a:gs>
            <a:gs pos="92000">
              <a:schemeClr val="accent1">
                <a:hueOff val="0"/>
                <a:satOff val="0"/>
                <a:lumOff val="0"/>
                <a:alphaOff val="0"/>
                <a:tint val="98000"/>
                <a:shade val="90000"/>
                <a:satMod val="12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accent1"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500000"/>
          </a:lightRig>
        </a:scene3d>
        <a:sp3d extrusionH="127000" prstMaterial="powder">
          <a:bevelT w="50800" h="635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3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400" dir="5400000" rotWithShape="0">
            <a:schemeClr val="lt1">
              <a:alpha val="90000"/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Ladislava </a:t>
          </a:r>
          <a:r>
            <a:rPr lang="cs-CZ" sz="2000" kern="1200" dirty="0" err="1" smtClean="0"/>
            <a:t>Hurábová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4000"/>
              </a:schemeClr>
            </a:gs>
            <a:gs pos="49000">
              <a:schemeClr val="accent1">
                <a:hueOff val="0"/>
                <a:satOff val="0"/>
                <a:lumOff val="0"/>
                <a:alphaOff val="0"/>
                <a:tint val="96000"/>
                <a:shade val="84000"/>
                <a:satMod val="110000"/>
              </a:schemeClr>
            </a:gs>
            <a:gs pos="49100">
              <a:schemeClr val="accent1">
                <a:hueOff val="0"/>
                <a:satOff val="0"/>
                <a:lumOff val="0"/>
                <a:alphaOff val="0"/>
                <a:shade val="55000"/>
                <a:satMod val="150000"/>
              </a:schemeClr>
            </a:gs>
            <a:gs pos="92000">
              <a:schemeClr val="accent1">
                <a:hueOff val="0"/>
                <a:satOff val="0"/>
                <a:lumOff val="0"/>
                <a:alphaOff val="0"/>
                <a:tint val="98000"/>
                <a:shade val="90000"/>
                <a:satMod val="12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accent1"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500000"/>
          </a:lightRig>
        </a:scene3d>
        <a:sp3d extrusionH="127000" prstMaterial="powder">
          <a:bevelT w="50800" h="635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3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400" dir="5400000" rotWithShape="0">
            <a:schemeClr val="lt1">
              <a:alpha val="90000"/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VY_32_INOVACE_13_HV_08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4000"/>
              </a:schemeClr>
            </a:gs>
            <a:gs pos="49000">
              <a:schemeClr val="accent1">
                <a:hueOff val="0"/>
                <a:satOff val="0"/>
                <a:lumOff val="0"/>
                <a:alphaOff val="0"/>
                <a:tint val="96000"/>
                <a:shade val="84000"/>
                <a:satMod val="110000"/>
              </a:schemeClr>
            </a:gs>
            <a:gs pos="49100">
              <a:schemeClr val="accent1">
                <a:hueOff val="0"/>
                <a:satOff val="0"/>
                <a:lumOff val="0"/>
                <a:alphaOff val="0"/>
                <a:shade val="55000"/>
                <a:satMod val="150000"/>
              </a:schemeClr>
            </a:gs>
            <a:gs pos="92000">
              <a:schemeClr val="accent1">
                <a:hueOff val="0"/>
                <a:satOff val="0"/>
                <a:lumOff val="0"/>
                <a:alphaOff val="0"/>
                <a:tint val="98000"/>
                <a:shade val="90000"/>
                <a:satMod val="12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accent1"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500000"/>
          </a:lightRig>
        </a:scene3d>
        <a:sp3d extrusionH="127000" prstMaterial="powder">
          <a:bevelT w="50800" h="635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3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400" dir="5400000" rotWithShape="0">
            <a:schemeClr val="lt1">
              <a:alpha val="90000"/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Dějiny hudby - </a:t>
          </a:r>
          <a:r>
            <a:rPr lang="cs-CZ" sz="2000" kern="1200" smtClean="0"/>
            <a:t>KLASICISMUS II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4000"/>
              </a:schemeClr>
            </a:gs>
            <a:gs pos="49000">
              <a:schemeClr val="accent1">
                <a:hueOff val="0"/>
                <a:satOff val="0"/>
                <a:lumOff val="0"/>
                <a:alphaOff val="0"/>
                <a:tint val="96000"/>
                <a:shade val="84000"/>
                <a:satMod val="110000"/>
              </a:schemeClr>
            </a:gs>
            <a:gs pos="49100">
              <a:schemeClr val="accent1">
                <a:hueOff val="0"/>
                <a:satOff val="0"/>
                <a:lumOff val="0"/>
                <a:alphaOff val="0"/>
                <a:shade val="55000"/>
                <a:satMod val="150000"/>
              </a:schemeClr>
            </a:gs>
            <a:gs pos="92000">
              <a:schemeClr val="accent1">
                <a:hueOff val="0"/>
                <a:satOff val="0"/>
                <a:lumOff val="0"/>
                <a:alphaOff val="0"/>
                <a:tint val="98000"/>
                <a:shade val="90000"/>
                <a:satMod val="12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accent1"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500000"/>
          </a:lightRig>
        </a:scene3d>
        <a:sp3d extrusionH="127000" prstMaterial="powder">
          <a:bevelT w="50800" h="635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3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400" dir="5400000" rotWithShape="0">
            <a:schemeClr val="lt1">
              <a:alpha val="90000"/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r>
            <a:rPr lang="cs-CZ" sz="2000" b="0" kern="1200" dirty="0" smtClean="0"/>
            <a:t>CZ.1.07/1.4.00/21.1616</a:t>
          </a:r>
          <a:r>
            <a:rPr lang="cs-CZ" sz="2000" kern="1200" dirty="0" smtClean="0"/>
            <a:t>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pPr/>
              <a:t>5.2.2012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18FE4659-7985-49B0-AFB9-855F1780E650}" type="datetimeFigureOut">
              <a:rPr lang="cs-CZ" smtClean="0"/>
              <a:pPr/>
              <a:t>5.2.2012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pPr/>
              <a:t>5.2.2012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18FE4659-7985-49B0-AFB9-855F1780E650}" type="datetimeFigureOut">
              <a:rPr lang="cs-CZ" smtClean="0"/>
              <a:pPr/>
              <a:t>5.2.2012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pPr/>
              <a:t>5.2.2012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pPr/>
              <a:t>5.2.2012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pPr/>
              <a:t>5.2.2012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18FE4659-7985-49B0-AFB9-855F1780E650}" type="datetimeFigureOut">
              <a:rPr lang="cs-CZ" smtClean="0"/>
              <a:pPr/>
              <a:t>5.2.2012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pPr/>
              <a:t>5.2.2012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pPr/>
              <a:t>5.2.2012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pPr/>
              <a:t>5.2.2012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pPr/>
              <a:t>5.2.2012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18FE4659-7985-49B0-AFB9-855F1780E650}" type="datetimeFigureOut">
              <a:rPr lang="cs-CZ" smtClean="0"/>
              <a:pPr/>
              <a:t>5.2.2012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Joseph_Haydn.jpg" TargetMode="External"/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Soubor:Beethoven.jpg" TargetMode="External"/><Relationship Id="rId4" Type="http://schemas.openxmlformats.org/officeDocument/2006/relationships/hyperlink" Target="http://cs.wikipedia.org/wiki/Soubor:Croce-Mozart-Detail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88137032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323528" y="6165304"/>
            <a:ext cx="87129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Materiál slouží k prezentaci učiva o hudbě v období klasicismu, navazuje na předchozí materiál „Klasicismus I“ a zaměřuje se na osobnosti hudebních skladatelů.</a:t>
            </a:r>
          </a:p>
          <a:p>
            <a:r>
              <a:rPr lang="cs-CZ" dirty="0" smtClean="0"/>
              <a:t>Já jsem ho využila ve výuce dějin hudby v 8. ročníku. Stručné body v jednotlivých snímcích poslouží učiteli jako osnova při výkladu a žákům jako zápis do sešitu.</a:t>
            </a:r>
          </a:p>
          <a:p>
            <a:r>
              <a:rPr lang="cs-CZ" dirty="0" smtClean="0"/>
              <a:t>Pro poslechové ukázky využívám CD „Procházka dějinami hudby“</a:t>
            </a:r>
          </a:p>
        </p:txBody>
      </p:sp>
    </p:spTree>
    <p:extLst>
      <p:ext uri="{BB962C8B-B14F-4D97-AF65-F5344CB8AC3E}">
        <p14:creationId xmlns="" xmlns:p14="http://schemas.microsoft.com/office/powerpoint/2010/main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dirty="0" smtClean="0"/>
              <a:t>KLASICISMUS</a:t>
            </a:r>
            <a:br>
              <a:rPr lang="cs-CZ" sz="3200" dirty="0" smtClean="0"/>
            </a:br>
            <a:r>
              <a:rPr lang="cs-CZ" sz="3200" dirty="0" smtClean="0"/>
              <a:t>(2. </a:t>
            </a:r>
            <a:r>
              <a:rPr lang="cs-CZ" sz="3200" dirty="0" err="1" smtClean="0"/>
              <a:t>pol</a:t>
            </a:r>
            <a:r>
              <a:rPr lang="cs-CZ" sz="3200" dirty="0" smtClean="0"/>
              <a:t>. 18. st. – 20. léta 19. st.)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000240"/>
            <a:ext cx="7239000" cy="4455496"/>
          </a:xfrm>
        </p:spPr>
        <p:txBody>
          <a:bodyPr>
            <a:normAutofit fontScale="92500" lnSpcReduction="20000"/>
          </a:bodyPr>
          <a:lstStyle/>
          <a:p>
            <a:r>
              <a:rPr lang="cs-CZ" sz="3200" b="1" dirty="0" smtClean="0"/>
              <a:t>Čerpá z umění starého Řecka a Říma</a:t>
            </a:r>
          </a:p>
          <a:p>
            <a:r>
              <a:rPr lang="cs-CZ" sz="3200" b="1" u="sng" dirty="0" smtClean="0">
                <a:solidFill>
                  <a:srgbClr val="666699"/>
                </a:solidFill>
              </a:rPr>
              <a:t>Zjednodušení  a vyrovnanost </a:t>
            </a:r>
            <a:r>
              <a:rPr lang="cs-CZ" sz="3200" b="1" dirty="0" smtClean="0"/>
              <a:t>v hudbě – prosté, zpěvné melodie, jednodušší harmonie a doprovod</a:t>
            </a:r>
          </a:p>
          <a:p>
            <a:r>
              <a:rPr lang="cs-CZ" sz="3200" b="1" dirty="0" smtClean="0"/>
              <a:t>Zdokonaluje se </a:t>
            </a:r>
            <a:r>
              <a:rPr lang="cs-CZ" sz="3200" b="1" u="sng" dirty="0" smtClean="0">
                <a:solidFill>
                  <a:srgbClr val="666699"/>
                </a:solidFill>
              </a:rPr>
              <a:t>instrumentální hudba</a:t>
            </a:r>
            <a:r>
              <a:rPr lang="cs-CZ" sz="3200" b="1" dirty="0" smtClean="0"/>
              <a:t>, vzniká </a:t>
            </a:r>
            <a:r>
              <a:rPr lang="cs-CZ" sz="3200" b="1" u="sng" dirty="0" smtClean="0">
                <a:solidFill>
                  <a:srgbClr val="666699"/>
                </a:solidFill>
              </a:rPr>
              <a:t>symfonie, </a:t>
            </a:r>
            <a:r>
              <a:rPr lang="cs-CZ" sz="3200" b="1" dirty="0" smtClean="0"/>
              <a:t>rozvíjí se </a:t>
            </a:r>
            <a:r>
              <a:rPr lang="cs-CZ" sz="3200" b="1" u="sng" dirty="0" smtClean="0">
                <a:solidFill>
                  <a:srgbClr val="666699"/>
                </a:solidFill>
              </a:rPr>
              <a:t>opera</a:t>
            </a:r>
          </a:p>
          <a:p>
            <a:r>
              <a:rPr lang="cs-CZ" sz="3200" b="1" dirty="0" smtClean="0"/>
              <a:t>Střediskem se stala Vídeň – tzv. </a:t>
            </a:r>
            <a:r>
              <a:rPr lang="cs-CZ" sz="3200" b="1" dirty="0" smtClean="0">
                <a:solidFill>
                  <a:srgbClr val="666699"/>
                </a:solidFill>
              </a:rPr>
              <a:t>„</a:t>
            </a:r>
            <a:r>
              <a:rPr lang="cs-CZ" sz="3200" b="1" u="sng" dirty="0" err="1" smtClean="0">
                <a:solidFill>
                  <a:srgbClr val="666699"/>
                </a:solidFill>
              </a:rPr>
              <a:t>vídeňký</a:t>
            </a:r>
            <a:r>
              <a:rPr lang="cs-CZ" sz="3200" b="1" u="sng" dirty="0" smtClean="0">
                <a:solidFill>
                  <a:srgbClr val="666699"/>
                </a:solidFill>
              </a:rPr>
              <a:t> klasicismus“ </a:t>
            </a:r>
            <a:r>
              <a:rPr lang="cs-CZ" sz="3200" b="1" dirty="0" smtClean="0"/>
              <a:t>(Haydn – Mozart – Beethoven)</a:t>
            </a:r>
            <a:endParaRPr lang="cs-CZ" sz="3200" b="1" dirty="0" smtClean="0">
              <a:solidFill>
                <a:srgbClr val="666699"/>
              </a:solidFill>
            </a:endParaRPr>
          </a:p>
          <a:p>
            <a:pPr>
              <a:buNone/>
            </a:pPr>
            <a:r>
              <a:rPr lang="cs-CZ" b="1" dirty="0" smtClean="0"/>
              <a:t>   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115196" cy="1251572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HUDEBNÍ SKLADATELÉ:</a:t>
            </a:r>
            <a:br>
              <a:rPr lang="cs-CZ" dirty="0" smtClean="0"/>
            </a:br>
            <a:r>
              <a:rPr lang="cs-CZ" u="sng" dirty="0" smtClean="0"/>
              <a:t>JOSEPH HAYDN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cs-CZ" sz="3200" b="1" u="sng" dirty="0" smtClean="0">
              <a:solidFill>
                <a:srgbClr val="666699"/>
              </a:solidFill>
            </a:endParaRPr>
          </a:p>
          <a:p>
            <a:endParaRPr lang="cs-CZ" sz="3200" b="1" u="sng" dirty="0" smtClean="0">
              <a:solidFill>
                <a:srgbClr val="666699"/>
              </a:solidFill>
            </a:endParaRPr>
          </a:p>
          <a:p>
            <a:endParaRPr lang="cs-CZ" sz="3200" b="1" u="sng" dirty="0" smtClean="0">
              <a:solidFill>
                <a:srgbClr val="666699"/>
              </a:solidFill>
            </a:endParaRPr>
          </a:p>
          <a:p>
            <a:endParaRPr lang="cs-CZ" sz="3200" b="1" u="sng" dirty="0" smtClean="0">
              <a:solidFill>
                <a:srgbClr val="666699"/>
              </a:solidFill>
            </a:endParaRPr>
          </a:p>
          <a:p>
            <a:endParaRPr lang="cs-CZ" sz="3200" b="1" dirty="0" smtClean="0"/>
          </a:p>
          <a:p>
            <a:endParaRPr lang="cs-CZ" sz="3200" b="1" dirty="0" smtClean="0"/>
          </a:p>
          <a:p>
            <a:pPr>
              <a:buNone/>
            </a:pPr>
            <a:endParaRPr lang="cs-CZ" sz="3200" b="1" dirty="0" smtClean="0"/>
          </a:p>
          <a:p>
            <a:endParaRPr lang="cs-CZ" sz="3200" b="1" dirty="0" smtClean="0"/>
          </a:p>
          <a:p>
            <a:endParaRPr lang="cs-CZ" sz="3200" b="1" dirty="0" smtClean="0"/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/>
              <a:t>Rakouský skladatel</a:t>
            </a:r>
          </a:p>
          <a:p>
            <a:r>
              <a:rPr lang="cs-CZ" sz="3600" b="1" dirty="0" smtClean="0"/>
              <a:t>1732 - </a:t>
            </a:r>
            <a:r>
              <a:rPr lang="cs-CZ" sz="3600" b="1" dirty="0" err="1" smtClean="0"/>
              <a:t>Rohrau</a:t>
            </a:r>
            <a:endParaRPr lang="cs-CZ" sz="3600" b="1" dirty="0" smtClean="0"/>
          </a:p>
          <a:p>
            <a:r>
              <a:rPr lang="cs-CZ" sz="3600" b="1" dirty="0" smtClean="0"/>
              <a:t>1809 - Vídeň</a:t>
            </a:r>
            <a:endParaRPr lang="cs-CZ" sz="3600" b="1" dirty="0"/>
          </a:p>
        </p:txBody>
      </p:sp>
      <p:pic>
        <p:nvPicPr>
          <p:cNvPr id="6" name="Obrázek 5" descr="474px-Joseph_Haydn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28596" y="1500174"/>
            <a:ext cx="3617936" cy="4572032"/>
          </a:xfrm>
          <a:prstGeom prst="rect">
            <a:avLst/>
          </a:prstGeom>
        </p:spPr>
      </p:pic>
      <p:pic>
        <p:nvPicPr>
          <p:cNvPr id="7170" name="Picture 2" descr="C:\Users\Milan\AppData\Local\Microsoft\Windows\Temporary Internet Files\Content.IE5\E1TJOHL6\MC90040774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86446" y="4214818"/>
            <a:ext cx="1508125" cy="20447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3" name="Picture 3" descr="C:\Users\Milan\AppData\Local\Microsoft\Windows\Temporary Internet Files\Content.IE5\GV9GFP9H\MC90041553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52120" y="142852"/>
            <a:ext cx="2158194" cy="1653239"/>
          </a:xfrm>
          <a:prstGeom prst="rect">
            <a:avLst/>
          </a:prstGeom>
          <a:noFill/>
        </p:spPr>
      </p:pic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28596" y="285728"/>
            <a:ext cx="7239000" cy="928694"/>
          </a:xfrm>
        </p:spPr>
        <p:txBody>
          <a:bodyPr>
            <a:normAutofit/>
          </a:bodyPr>
          <a:lstStyle/>
          <a:p>
            <a:r>
              <a:rPr lang="cs-CZ" u="sng" dirty="0" err="1" smtClean="0"/>
              <a:t>joseph</a:t>
            </a:r>
            <a:r>
              <a:rPr lang="cs-CZ" u="sng" dirty="0" smtClean="0"/>
              <a:t> </a:t>
            </a:r>
            <a:r>
              <a:rPr lang="cs-CZ" u="sng" dirty="0" err="1" smtClean="0"/>
              <a:t>haydn</a:t>
            </a:r>
            <a:endParaRPr lang="cs-CZ" u="sng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sz="3000" b="1" dirty="0" smtClean="0"/>
              <a:t>Působil ve službách knížete </a:t>
            </a:r>
            <a:r>
              <a:rPr lang="cs-CZ" sz="3000" b="1" dirty="0" err="1" smtClean="0"/>
              <a:t>Esterházyho</a:t>
            </a:r>
            <a:r>
              <a:rPr lang="cs-CZ" sz="3000" b="1" dirty="0" smtClean="0"/>
              <a:t> v </a:t>
            </a:r>
            <a:r>
              <a:rPr lang="cs-CZ" sz="3000" b="1" dirty="0" err="1" smtClean="0"/>
              <a:t>Eisenstadtu</a:t>
            </a:r>
            <a:r>
              <a:rPr lang="cs-CZ" sz="3000" b="1" dirty="0" smtClean="0"/>
              <a:t> a ve Vídni</a:t>
            </a:r>
          </a:p>
          <a:p>
            <a:r>
              <a:rPr lang="cs-CZ" sz="3000" b="1" dirty="0" smtClean="0"/>
              <a:t>byl nazýván „otcem symfonie“</a:t>
            </a:r>
          </a:p>
          <a:p>
            <a:r>
              <a:rPr lang="cs-CZ" sz="3000" b="1" u="sng" dirty="0" smtClean="0">
                <a:solidFill>
                  <a:srgbClr val="666699"/>
                </a:solidFill>
              </a:rPr>
              <a:t>Dílo:</a:t>
            </a:r>
            <a:r>
              <a:rPr lang="cs-CZ" sz="2800" b="1" dirty="0" smtClean="0"/>
              <a:t> </a:t>
            </a:r>
          </a:p>
          <a:p>
            <a:pPr>
              <a:buNone/>
            </a:pPr>
            <a:r>
              <a:rPr lang="cs-CZ" sz="2800" b="1" dirty="0" smtClean="0"/>
              <a:t>  </a:t>
            </a:r>
            <a:r>
              <a:rPr lang="cs-CZ" sz="3000" b="1" dirty="0" smtClean="0"/>
              <a:t>opery, </a:t>
            </a:r>
            <a:r>
              <a:rPr lang="cs-CZ" sz="3000" b="1" dirty="0" err="1" smtClean="0"/>
              <a:t>smyč</a:t>
            </a:r>
            <a:r>
              <a:rPr lang="cs-CZ" sz="3000" b="1" dirty="0" smtClean="0"/>
              <a:t>. kvartety, koncerty </a:t>
            </a:r>
            <a:r>
              <a:rPr lang="cs-CZ" sz="2800" b="1" dirty="0" smtClean="0"/>
              <a:t>                                                             </a:t>
            </a:r>
            <a:r>
              <a:rPr lang="cs-CZ" sz="3000" b="1" u="sng" dirty="0" smtClean="0"/>
              <a:t>symfonie</a:t>
            </a:r>
            <a:r>
              <a:rPr lang="cs-CZ" sz="3000" b="1" dirty="0" smtClean="0"/>
              <a:t> (celkem104), např. </a:t>
            </a:r>
            <a:r>
              <a:rPr lang="cs-CZ" sz="3000" b="1" i="1" dirty="0" smtClean="0"/>
              <a:t>S úderem kotlů, Dudácká, Londýnská, Hodiny ..</a:t>
            </a:r>
            <a:r>
              <a:rPr lang="cs-CZ" sz="3000" b="1" dirty="0" smtClean="0"/>
              <a:t>.</a:t>
            </a:r>
          </a:p>
          <a:p>
            <a:r>
              <a:rPr lang="cs-CZ" sz="3000" b="1" u="sng" dirty="0" smtClean="0">
                <a:solidFill>
                  <a:srgbClr val="666699"/>
                </a:solidFill>
              </a:rPr>
              <a:t>Poslech:</a:t>
            </a:r>
            <a:r>
              <a:rPr lang="cs-CZ" sz="3000" b="1" dirty="0" smtClean="0"/>
              <a:t> </a:t>
            </a:r>
          </a:p>
          <a:p>
            <a:pPr>
              <a:buNone/>
            </a:pPr>
            <a:r>
              <a:rPr lang="cs-CZ" sz="3000" b="1" dirty="0" smtClean="0">
                <a:solidFill>
                  <a:srgbClr val="666699"/>
                </a:solidFill>
              </a:rPr>
              <a:t>  Symfonie č.101 D dur – Hodiny (CD I/18)</a:t>
            </a:r>
            <a:endParaRPr lang="cs-CZ" sz="3000" b="1" u="sng" dirty="0" smtClean="0">
              <a:solidFill>
                <a:srgbClr val="666699"/>
              </a:solidFill>
            </a:endParaRP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142852"/>
            <a:ext cx="7242048" cy="857256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/>
            </a:r>
            <a:br>
              <a:rPr lang="cs-CZ" dirty="0" smtClean="0"/>
            </a:br>
            <a:r>
              <a:rPr lang="cs-CZ" u="sng" dirty="0" smtClean="0"/>
              <a:t>Wolfgang </a:t>
            </a:r>
            <a:r>
              <a:rPr lang="cs-CZ" u="sng" dirty="0" smtClean="0"/>
              <a:t>Amadeus </a:t>
            </a:r>
            <a:r>
              <a:rPr lang="cs-CZ" u="sng" dirty="0" err="1" smtClean="0"/>
              <a:t>mozart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214422"/>
            <a:ext cx="3520440" cy="4911741"/>
          </a:xfrm>
        </p:spPr>
        <p:txBody>
          <a:bodyPr/>
          <a:lstStyle/>
          <a:p>
            <a:endParaRPr lang="cs-CZ" b="1" u="sng" dirty="0" smtClean="0">
              <a:solidFill>
                <a:srgbClr val="666699"/>
              </a:solidFill>
            </a:endParaRPr>
          </a:p>
          <a:p>
            <a:endParaRPr lang="cs-CZ" b="1" u="sng" dirty="0" smtClean="0">
              <a:solidFill>
                <a:srgbClr val="666699"/>
              </a:solidFill>
            </a:endParaRPr>
          </a:p>
          <a:p>
            <a:endParaRPr lang="cs-CZ" b="1" u="sng" dirty="0" smtClean="0">
              <a:solidFill>
                <a:srgbClr val="666699"/>
              </a:solidFill>
            </a:endParaRPr>
          </a:p>
          <a:p>
            <a:endParaRPr lang="cs-CZ" b="1" u="sng" dirty="0" smtClean="0">
              <a:solidFill>
                <a:srgbClr val="666699"/>
              </a:solidFill>
            </a:endParaRPr>
          </a:p>
          <a:p>
            <a:endParaRPr lang="cs-CZ" b="1" u="sng" dirty="0" smtClean="0">
              <a:solidFill>
                <a:srgbClr val="666699"/>
              </a:solidFill>
            </a:endParaRPr>
          </a:p>
          <a:p>
            <a:pPr>
              <a:buNone/>
            </a:pPr>
            <a:endParaRPr lang="cs-CZ" b="1" u="sng" dirty="0" smtClean="0">
              <a:solidFill>
                <a:srgbClr val="666699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43050"/>
            <a:ext cx="3520440" cy="4483113"/>
          </a:xfrm>
        </p:spPr>
        <p:txBody>
          <a:bodyPr/>
          <a:lstStyle/>
          <a:p>
            <a:r>
              <a:rPr lang="cs-CZ" sz="3200" b="1" dirty="0" smtClean="0"/>
              <a:t>Rakouský skladatel</a:t>
            </a:r>
          </a:p>
          <a:p>
            <a:r>
              <a:rPr lang="cs-CZ" sz="3200" b="1" dirty="0" smtClean="0"/>
              <a:t>1756 – Salcburk</a:t>
            </a:r>
          </a:p>
          <a:p>
            <a:r>
              <a:rPr lang="cs-CZ" sz="3200" b="1" dirty="0" smtClean="0"/>
              <a:t>1791 - Vídeň</a:t>
            </a:r>
          </a:p>
          <a:p>
            <a:endParaRPr lang="cs-CZ" dirty="0"/>
          </a:p>
        </p:txBody>
      </p:sp>
      <p:pic>
        <p:nvPicPr>
          <p:cNvPr id="5" name="Obrázek 4" descr="462px-Croce-Mozart-Detail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14348" y="1643050"/>
            <a:ext cx="3305946" cy="4286280"/>
          </a:xfrm>
          <a:prstGeom prst="rect">
            <a:avLst/>
          </a:prstGeom>
        </p:spPr>
      </p:pic>
      <p:pic>
        <p:nvPicPr>
          <p:cNvPr id="1028" name="Picture 4" descr="C:\Users\Milan\AppData\Local\Microsoft\Windows\Temporary Internet Files\Content.IE5\ERJWJC9Q\MC90041523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0628" y="4071942"/>
            <a:ext cx="2973277" cy="214314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Milan\AppData\Local\Microsoft\Windows\Temporary Internet Files\Content.IE5\MLBN4TY5\MC90025004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15074" y="571480"/>
            <a:ext cx="1785950" cy="1285980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7239000" cy="85725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u="sng" dirty="0" err="1" smtClean="0"/>
              <a:t>wofgang</a:t>
            </a:r>
            <a:r>
              <a:rPr lang="cs-CZ" u="sng" dirty="0" smtClean="0"/>
              <a:t> </a:t>
            </a:r>
            <a:r>
              <a:rPr lang="cs-CZ" u="sng" dirty="0" err="1" smtClean="0"/>
              <a:t>amadeus</a:t>
            </a:r>
            <a:r>
              <a:rPr lang="cs-CZ" u="sng" dirty="0" smtClean="0"/>
              <a:t> </a:t>
            </a:r>
            <a:r>
              <a:rPr lang="cs-CZ" u="sng" dirty="0" err="1" smtClean="0"/>
              <a:t>mozart</a:t>
            </a:r>
            <a:endParaRPr lang="cs-CZ" u="sng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785926"/>
            <a:ext cx="7239000" cy="5072074"/>
          </a:xfrm>
        </p:spPr>
        <p:txBody>
          <a:bodyPr>
            <a:normAutofit fontScale="62500" lnSpcReduction="20000"/>
          </a:bodyPr>
          <a:lstStyle/>
          <a:p>
            <a:r>
              <a:rPr lang="cs-CZ" sz="4600" b="1" dirty="0" smtClean="0"/>
              <a:t>Již v dětství projevil geniální hudební nadání, s otcem a sestrou koncertoval po Evropě</a:t>
            </a:r>
          </a:p>
          <a:p>
            <a:r>
              <a:rPr lang="cs-CZ" sz="4600" b="1" dirty="0" smtClean="0"/>
              <a:t>Působil ve službách arcibiskupa v Salcburku, poté jako dvorní skladatel ve Vídni, později se stal svobodným umělcem, pobýval i v Praze</a:t>
            </a:r>
          </a:p>
          <a:p>
            <a:r>
              <a:rPr lang="cs-CZ" sz="4600" b="1" dirty="0" smtClean="0"/>
              <a:t>Se svojí ženou Konstancí Weberovou měl 2 syny, neustále se potýkal s finančními problémy a nemocí</a:t>
            </a:r>
          </a:p>
          <a:p>
            <a:r>
              <a:rPr lang="cs-CZ" sz="4600" b="1" dirty="0" smtClean="0"/>
              <a:t>Zemřel v opuštěnosti a chudobě v 35 letech, zanechal ale přes 600 děl</a:t>
            </a:r>
          </a:p>
          <a:p>
            <a:pPr>
              <a:buNone/>
            </a:pPr>
            <a:endParaRPr lang="cs-CZ" b="1" u="sng" dirty="0">
              <a:solidFill>
                <a:srgbClr val="666699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Milan\AppData\Local\Microsoft\Windows\Temporary Internet Files\Content.IE5\MLBN4TY5\MC90025004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86512" y="285729"/>
            <a:ext cx="1785950" cy="1285980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7239000" cy="92869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u="sng" dirty="0" err="1" smtClean="0"/>
              <a:t>wolfgang</a:t>
            </a:r>
            <a:r>
              <a:rPr lang="cs-CZ" u="sng" dirty="0" smtClean="0"/>
              <a:t> </a:t>
            </a:r>
            <a:r>
              <a:rPr lang="cs-CZ" u="sng" dirty="0" err="1" smtClean="0"/>
              <a:t>amadeus</a:t>
            </a:r>
            <a:r>
              <a:rPr lang="cs-CZ" u="sng" dirty="0" smtClean="0"/>
              <a:t> </a:t>
            </a:r>
            <a:r>
              <a:rPr lang="cs-CZ" u="sng" dirty="0" err="1" smtClean="0"/>
              <a:t>mozart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sz="3000" b="1" u="sng" dirty="0" smtClean="0">
                <a:solidFill>
                  <a:srgbClr val="666699"/>
                </a:solidFill>
              </a:rPr>
              <a:t>Dílo:</a:t>
            </a:r>
          </a:p>
          <a:p>
            <a:pPr>
              <a:buNone/>
            </a:pPr>
            <a:r>
              <a:rPr lang="cs-CZ" sz="3000" b="1" dirty="0" smtClean="0"/>
              <a:t>   Smyčcové kvartety, koncerty, sonáty a serenády  - např. </a:t>
            </a:r>
            <a:r>
              <a:rPr lang="cs-CZ" sz="3000" b="1" i="1" dirty="0" smtClean="0"/>
              <a:t>Malá noční hudba</a:t>
            </a:r>
            <a:r>
              <a:rPr lang="cs-CZ" sz="3000" b="1" dirty="0" smtClean="0"/>
              <a:t>…</a:t>
            </a:r>
          </a:p>
          <a:p>
            <a:pPr>
              <a:buNone/>
            </a:pPr>
            <a:r>
              <a:rPr lang="cs-CZ" sz="3000" b="1" dirty="0" smtClean="0"/>
              <a:t>   </a:t>
            </a:r>
            <a:r>
              <a:rPr lang="cs-CZ" sz="3000" b="1" u="sng" dirty="0" smtClean="0"/>
              <a:t>Symfonie</a:t>
            </a:r>
            <a:r>
              <a:rPr lang="cs-CZ" sz="3000" b="1" dirty="0" smtClean="0"/>
              <a:t> – např. D dur </a:t>
            </a:r>
            <a:r>
              <a:rPr lang="cs-CZ" sz="3000" b="1" i="1" dirty="0" smtClean="0"/>
              <a:t>Pražská, </a:t>
            </a:r>
            <a:r>
              <a:rPr lang="cs-CZ" sz="3000" b="1" dirty="0" smtClean="0"/>
              <a:t>C dur </a:t>
            </a:r>
            <a:r>
              <a:rPr lang="cs-CZ" sz="3000" b="1" i="1" dirty="0" smtClean="0"/>
              <a:t>Jupiter…</a:t>
            </a:r>
            <a:r>
              <a:rPr lang="cs-CZ" sz="3000" b="1" dirty="0" smtClean="0"/>
              <a:t> </a:t>
            </a:r>
          </a:p>
          <a:p>
            <a:pPr>
              <a:buNone/>
            </a:pPr>
            <a:r>
              <a:rPr lang="cs-CZ" sz="3000" b="1" dirty="0" smtClean="0"/>
              <a:t>   </a:t>
            </a:r>
            <a:r>
              <a:rPr lang="cs-CZ" sz="3000" b="1" u="sng" dirty="0" smtClean="0"/>
              <a:t>Opery</a:t>
            </a:r>
            <a:r>
              <a:rPr lang="cs-CZ" sz="3000" b="1" dirty="0" smtClean="0"/>
              <a:t> – např. </a:t>
            </a:r>
            <a:r>
              <a:rPr lang="cs-CZ" sz="3000" b="1" i="1" dirty="0" smtClean="0"/>
              <a:t>Únos ze serailu, </a:t>
            </a:r>
            <a:r>
              <a:rPr lang="cs-CZ" sz="3000" b="1" i="1" dirty="0" err="1" smtClean="0"/>
              <a:t>Figarova</a:t>
            </a:r>
            <a:r>
              <a:rPr lang="cs-CZ" sz="3000" b="1" i="1" dirty="0" smtClean="0"/>
              <a:t> svatba, Don </a:t>
            </a:r>
            <a:r>
              <a:rPr lang="cs-CZ" sz="3000" b="1" i="1" dirty="0" err="1" smtClean="0"/>
              <a:t>Giovanni</a:t>
            </a:r>
            <a:r>
              <a:rPr lang="cs-CZ" sz="3000" b="1" i="1" dirty="0" smtClean="0"/>
              <a:t>, Kouzelná flétna…</a:t>
            </a:r>
          </a:p>
          <a:p>
            <a:pPr>
              <a:buNone/>
            </a:pPr>
            <a:r>
              <a:rPr lang="cs-CZ" sz="3000" b="1" i="1" dirty="0" smtClean="0"/>
              <a:t>   </a:t>
            </a:r>
            <a:r>
              <a:rPr lang="cs-CZ" sz="3000" b="1" i="1" dirty="0" err="1" smtClean="0"/>
              <a:t>Requiem</a:t>
            </a:r>
            <a:endParaRPr lang="cs-CZ" sz="3000" b="1" i="1" dirty="0" smtClean="0"/>
          </a:p>
          <a:p>
            <a:r>
              <a:rPr lang="cs-CZ" sz="3000" b="1" u="sng" dirty="0" smtClean="0">
                <a:solidFill>
                  <a:srgbClr val="666699"/>
                </a:solidFill>
              </a:rPr>
              <a:t>Poslech:</a:t>
            </a:r>
          </a:p>
          <a:p>
            <a:pPr>
              <a:buNone/>
            </a:pPr>
            <a:r>
              <a:rPr lang="cs-CZ" sz="3000" b="1" dirty="0" smtClean="0">
                <a:solidFill>
                  <a:srgbClr val="666699"/>
                </a:solidFill>
              </a:rPr>
              <a:t>   Serenáda G dur „Malá noční hudba“  (CD II/2)</a:t>
            </a:r>
            <a:endParaRPr lang="cs-CZ" sz="3000" b="1" u="sng" dirty="0" smtClean="0">
              <a:solidFill>
                <a:srgbClr val="666699"/>
              </a:solidFill>
            </a:endParaRPr>
          </a:p>
          <a:p>
            <a:pPr>
              <a:buNone/>
            </a:pPr>
            <a:r>
              <a:rPr lang="cs-CZ" b="1" u="sng" dirty="0" smtClean="0">
                <a:solidFill>
                  <a:srgbClr val="666699"/>
                </a:solidFill>
              </a:rPr>
              <a:t>   </a:t>
            </a:r>
          </a:p>
          <a:p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894382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/>
            </a:r>
            <a:br>
              <a:rPr lang="cs-CZ" dirty="0" smtClean="0"/>
            </a:br>
            <a:r>
              <a:rPr lang="cs-CZ" u="sng" dirty="0" err="1" smtClean="0"/>
              <a:t>ludwig</a:t>
            </a:r>
            <a:r>
              <a:rPr lang="cs-CZ" u="sng" dirty="0" smtClean="0"/>
              <a:t> van </a:t>
            </a:r>
            <a:r>
              <a:rPr lang="cs-CZ" u="sng" dirty="0" err="1" smtClean="0"/>
              <a:t>beethoven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142984"/>
            <a:ext cx="3520440" cy="4983179"/>
          </a:xfrm>
        </p:spPr>
        <p:txBody>
          <a:bodyPr>
            <a:normAutofit/>
          </a:bodyPr>
          <a:lstStyle/>
          <a:p>
            <a:endParaRPr lang="cs-CZ" b="1" u="sng" dirty="0" smtClean="0">
              <a:solidFill>
                <a:srgbClr val="666699"/>
              </a:solidFill>
            </a:endParaRPr>
          </a:p>
          <a:p>
            <a:endParaRPr lang="cs-CZ" b="1" u="sng" dirty="0" smtClean="0">
              <a:solidFill>
                <a:srgbClr val="666699"/>
              </a:solidFill>
            </a:endParaRPr>
          </a:p>
          <a:p>
            <a:endParaRPr lang="cs-CZ" b="1" u="sng" dirty="0" smtClean="0">
              <a:solidFill>
                <a:srgbClr val="666699"/>
              </a:solidFill>
            </a:endParaRPr>
          </a:p>
          <a:p>
            <a:endParaRPr lang="cs-CZ" b="1" u="sng" dirty="0" smtClean="0">
              <a:solidFill>
                <a:srgbClr val="666699"/>
              </a:solidFill>
            </a:endParaRPr>
          </a:p>
          <a:p>
            <a:endParaRPr lang="cs-CZ" b="1" u="sng" dirty="0" smtClean="0">
              <a:solidFill>
                <a:srgbClr val="666699"/>
              </a:solidFill>
            </a:endParaRPr>
          </a:p>
          <a:p>
            <a:endParaRPr lang="cs-CZ" b="1" u="sng" dirty="0" smtClean="0">
              <a:solidFill>
                <a:srgbClr val="666699"/>
              </a:solidFill>
            </a:endParaRPr>
          </a:p>
          <a:p>
            <a:pPr>
              <a:buNone/>
            </a:pPr>
            <a:endParaRPr lang="cs-CZ" b="1" dirty="0" smtClean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714488"/>
            <a:ext cx="3520440" cy="4411675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Německý skladatel</a:t>
            </a:r>
          </a:p>
          <a:p>
            <a:r>
              <a:rPr lang="cs-CZ" sz="3200" b="1" dirty="0" smtClean="0"/>
              <a:t>1770 – Bonn</a:t>
            </a:r>
          </a:p>
          <a:p>
            <a:r>
              <a:rPr lang="cs-CZ" sz="3200" b="1" dirty="0" smtClean="0"/>
              <a:t>1827 - Vídeň</a:t>
            </a:r>
            <a:endParaRPr lang="cs-CZ" sz="3200" dirty="0"/>
          </a:p>
        </p:txBody>
      </p:sp>
      <p:pic>
        <p:nvPicPr>
          <p:cNvPr id="5" name="Obrázek 4" descr="499px-Beethoven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19203" y="1785926"/>
            <a:ext cx="3566643" cy="4429156"/>
          </a:xfrm>
          <a:prstGeom prst="rect">
            <a:avLst/>
          </a:prstGeom>
        </p:spPr>
      </p:pic>
      <p:pic>
        <p:nvPicPr>
          <p:cNvPr id="4100" name="Picture 4" descr="C:\Users\Milan\AppData\Local\Microsoft\Windows\Temporary Internet Files\Content.IE5\MLBN4TY5\MP900431326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57818" y="4144442"/>
            <a:ext cx="2110700" cy="214207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751506"/>
          </a:xfrm>
        </p:spPr>
        <p:txBody>
          <a:bodyPr/>
          <a:lstStyle/>
          <a:p>
            <a:r>
              <a:rPr lang="cs-CZ" u="sng" dirty="0" err="1" smtClean="0"/>
              <a:t>Ludwig</a:t>
            </a:r>
            <a:r>
              <a:rPr lang="cs-CZ" u="sng" dirty="0" smtClean="0"/>
              <a:t> van </a:t>
            </a:r>
            <a:r>
              <a:rPr lang="cs-CZ" u="sng" dirty="0" err="1" smtClean="0"/>
              <a:t>beethoven</a:t>
            </a:r>
            <a:endParaRPr lang="cs-CZ" u="sng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285860"/>
            <a:ext cx="7239000" cy="5572140"/>
          </a:xfrm>
        </p:spPr>
        <p:txBody>
          <a:bodyPr>
            <a:normAutofit/>
          </a:bodyPr>
          <a:lstStyle/>
          <a:p>
            <a:r>
              <a:rPr lang="cs-CZ" b="1" dirty="0" smtClean="0"/>
              <a:t>Vynikající klavírista, měl těžké podmínky</a:t>
            </a:r>
          </a:p>
          <a:p>
            <a:r>
              <a:rPr lang="cs-CZ" b="1" dirty="0" smtClean="0"/>
              <a:t>Studoval a působil ve Vídni</a:t>
            </a:r>
          </a:p>
          <a:p>
            <a:r>
              <a:rPr lang="cs-CZ" b="1" dirty="0" smtClean="0"/>
              <a:t>Ohluchl, ale skládal i v hluchotě</a:t>
            </a:r>
          </a:p>
          <a:p>
            <a:r>
              <a:rPr lang="cs-CZ" b="1" u="sng" dirty="0" smtClean="0">
                <a:solidFill>
                  <a:srgbClr val="666699"/>
                </a:solidFill>
              </a:rPr>
              <a:t>Dílo:</a:t>
            </a:r>
          </a:p>
          <a:p>
            <a:r>
              <a:rPr lang="cs-CZ" b="1" dirty="0" smtClean="0"/>
              <a:t>Koncerty a klavírní skladby – např. </a:t>
            </a:r>
            <a:r>
              <a:rPr lang="cs-CZ" b="1" i="1" dirty="0" smtClean="0"/>
              <a:t>Císařský koncert, Sonáta měsíčního svitu…</a:t>
            </a:r>
          </a:p>
          <a:p>
            <a:r>
              <a:rPr lang="cs-CZ" b="1" dirty="0" smtClean="0"/>
              <a:t>Opera </a:t>
            </a:r>
            <a:r>
              <a:rPr lang="cs-CZ" b="1" i="1" dirty="0" err="1" smtClean="0"/>
              <a:t>Fidelio</a:t>
            </a:r>
            <a:r>
              <a:rPr lang="cs-CZ" b="1" dirty="0" smtClean="0"/>
              <a:t>, mše </a:t>
            </a:r>
            <a:r>
              <a:rPr lang="cs-CZ" b="1" i="1" dirty="0" err="1" smtClean="0"/>
              <a:t>Missa</a:t>
            </a:r>
            <a:r>
              <a:rPr lang="cs-CZ" b="1" i="1" dirty="0" smtClean="0"/>
              <a:t> </a:t>
            </a:r>
            <a:r>
              <a:rPr lang="cs-CZ" b="1" i="1" dirty="0" err="1" smtClean="0"/>
              <a:t>solemmis</a:t>
            </a:r>
            <a:endParaRPr lang="cs-CZ" b="1" i="1" dirty="0" smtClean="0"/>
          </a:p>
          <a:p>
            <a:r>
              <a:rPr lang="cs-CZ" b="1" u="sng" dirty="0" smtClean="0"/>
              <a:t>Symfonie</a:t>
            </a:r>
            <a:r>
              <a:rPr lang="cs-CZ" b="1" dirty="0" smtClean="0"/>
              <a:t> – např.</a:t>
            </a:r>
            <a:r>
              <a:rPr lang="cs-CZ" dirty="0" smtClean="0"/>
              <a:t> </a:t>
            </a:r>
            <a:r>
              <a:rPr lang="cs-CZ" b="1" dirty="0" smtClean="0"/>
              <a:t>3.Es dur </a:t>
            </a:r>
            <a:r>
              <a:rPr lang="cs-CZ" b="1" i="1" dirty="0" err="1" smtClean="0"/>
              <a:t>Eroica</a:t>
            </a:r>
            <a:r>
              <a:rPr lang="cs-CZ" b="1" dirty="0" smtClean="0"/>
              <a:t>, 5.c moll </a:t>
            </a:r>
            <a:r>
              <a:rPr lang="cs-CZ" b="1" i="1" dirty="0" smtClean="0"/>
              <a:t>Osudová</a:t>
            </a:r>
            <a:r>
              <a:rPr lang="cs-CZ" b="1" dirty="0" smtClean="0"/>
              <a:t>, 9.d moll </a:t>
            </a:r>
            <a:r>
              <a:rPr lang="cs-CZ" b="1" i="1" dirty="0" smtClean="0"/>
              <a:t>S ódou na radost </a:t>
            </a:r>
            <a:r>
              <a:rPr lang="cs-CZ" b="1" dirty="0" smtClean="0"/>
              <a:t>(na text Friedricha Schillera)</a:t>
            </a:r>
          </a:p>
          <a:p>
            <a:r>
              <a:rPr lang="cs-CZ" b="1" u="sng" dirty="0" smtClean="0">
                <a:solidFill>
                  <a:srgbClr val="666699"/>
                </a:solidFill>
              </a:rPr>
              <a:t>Poslech:</a:t>
            </a:r>
          </a:p>
          <a:p>
            <a:pPr>
              <a:buNone/>
            </a:pPr>
            <a:r>
              <a:rPr lang="cs-CZ" b="1" smtClean="0">
                <a:solidFill>
                  <a:srgbClr val="666699"/>
                </a:solidFill>
              </a:rPr>
              <a:t>   Symfonie c moll - </a:t>
            </a:r>
            <a:r>
              <a:rPr lang="cs-CZ" b="1" dirty="0" smtClean="0">
                <a:solidFill>
                  <a:srgbClr val="666699"/>
                </a:solidFill>
              </a:rPr>
              <a:t>S ódou na </a:t>
            </a:r>
            <a:r>
              <a:rPr lang="cs-CZ" b="1" smtClean="0">
                <a:solidFill>
                  <a:srgbClr val="666699"/>
                </a:solidFill>
              </a:rPr>
              <a:t>radost (</a:t>
            </a:r>
            <a:r>
              <a:rPr lang="cs-CZ" b="1" dirty="0" smtClean="0">
                <a:solidFill>
                  <a:srgbClr val="666699"/>
                </a:solidFill>
              </a:rPr>
              <a:t>CD II/4)</a:t>
            </a:r>
          </a:p>
          <a:p>
            <a:endParaRPr lang="cs-CZ" b="1" u="sng" dirty="0" smtClean="0">
              <a:solidFill>
                <a:srgbClr val="666699"/>
              </a:solidFill>
            </a:endParaRPr>
          </a:p>
          <a:p>
            <a:pPr>
              <a:buNone/>
            </a:pPr>
            <a:endParaRPr lang="cs-CZ" b="1" u="sng" dirty="0" smtClean="0">
              <a:solidFill>
                <a:srgbClr val="666699"/>
              </a:solidFill>
            </a:endParaRPr>
          </a:p>
          <a:p>
            <a:endParaRPr lang="cs-CZ" dirty="0"/>
          </a:p>
        </p:txBody>
      </p:sp>
      <p:pic>
        <p:nvPicPr>
          <p:cNvPr id="6146" name="Picture 2" descr="C:\Users\Milan\AppData\Local\Microsoft\Windows\Temporary Internet Files\Content.IE5\ERJWJC9Q\MC90025027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43636" y="142852"/>
            <a:ext cx="1925240" cy="121442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Text: vlastní autorské dílo</a:t>
            </a:r>
          </a:p>
          <a:p>
            <a:r>
              <a:rPr lang="cs-CZ" dirty="0" smtClean="0"/>
              <a:t>Ilustrace: </a:t>
            </a:r>
            <a:r>
              <a:rPr lang="cs-CZ" dirty="0" smtClean="0">
                <a:hlinkClick r:id="rId2"/>
              </a:rPr>
              <a:t>www.office.</a:t>
            </a:r>
            <a:r>
              <a:rPr lang="cs-CZ" dirty="0" err="1" smtClean="0">
                <a:hlinkClick r:id="rId2"/>
              </a:rPr>
              <a:t>microsoft.com</a:t>
            </a:r>
            <a:endParaRPr lang="cs-CZ" dirty="0" smtClean="0"/>
          </a:p>
          <a:p>
            <a:r>
              <a:rPr lang="en-US" sz="2800" dirty="0" smtClean="0">
                <a:hlinkClick r:id="rId3"/>
              </a:rPr>
              <a:t>http://cs.wikipedia.org/wiki/Soubor:Joseph_Haydn.jpg</a:t>
            </a:r>
            <a:endParaRPr lang="cs-CZ" sz="2800" dirty="0" smtClean="0"/>
          </a:p>
          <a:p>
            <a:r>
              <a:rPr lang="cs-CZ" sz="2800" dirty="0" smtClean="0">
                <a:hlinkClick r:id="rId4"/>
              </a:rPr>
              <a:t>http://cs.wikipedia.org/wiki/Soubor:Croce-Mozart-Detail.jpg#file</a:t>
            </a:r>
            <a:endParaRPr lang="cs-CZ" sz="2800" dirty="0" smtClean="0"/>
          </a:p>
          <a:p>
            <a:r>
              <a:rPr lang="cs-CZ" sz="2800" dirty="0" smtClean="0">
                <a:hlinkClick r:id="rId5"/>
              </a:rPr>
              <a:t>http://cs.wikipedia.org/wiki/Soubor:Beethoven.jpg</a:t>
            </a:r>
            <a:endParaRPr lang="cs-CZ" sz="2800" dirty="0" smtClean="0"/>
          </a:p>
          <a:p>
            <a:r>
              <a:rPr lang="cs-CZ" sz="2800" dirty="0" smtClean="0"/>
              <a:t>CD „Procházka dějinami hudby ve zvukových ukázkách“ – Vydavatelství BIANKA 2002, Mgr. Blanka Trnková, Plzeňská 89, 370 04 České Budějovice </a:t>
            </a:r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/>
          </a:p>
          <a:p>
            <a:endParaRPr lang="cs-CZ" dirty="0" smtClean="0"/>
          </a:p>
        </p:txBody>
      </p:sp>
    </p:spTree>
    <p:extLst>
      <p:ext uri="{BB962C8B-B14F-4D97-AF65-F5344CB8AC3E}">
        <p14:creationId xmlns="" xmlns:p14="http://schemas.microsoft.com/office/powerpoint/2010/main" val="3292663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714</TotalTime>
  <Words>515</Words>
  <Application>Microsoft Office PowerPoint</Application>
  <PresentationFormat>Předvádění na obrazovce (4:3)</PresentationFormat>
  <Paragraphs>86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Bohatý</vt:lpstr>
      <vt:lpstr>Snímek 1</vt:lpstr>
      <vt:lpstr>ANOTACE</vt:lpstr>
      <vt:lpstr>KLASICISMUS (2. pol. 18. st. – 20. léta 19. st.)</vt:lpstr>
      <vt:lpstr>     HUDEBNÍ SKLADATELÉ: JOSEPH HAYDN </vt:lpstr>
      <vt:lpstr>joseph haydn</vt:lpstr>
      <vt:lpstr> Wolfgang Amadeus mozart</vt:lpstr>
      <vt:lpstr> wofgang amadeus mozart</vt:lpstr>
      <vt:lpstr> wolfgang amadeus mozart</vt:lpstr>
      <vt:lpstr> ludwig van beethoven</vt:lpstr>
      <vt:lpstr>Ludwig van beethoven</vt:lpstr>
      <vt:lpstr>ciTACE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Milan</cp:lastModifiedBy>
  <cp:revision>77</cp:revision>
  <dcterms:created xsi:type="dcterms:W3CDTF">2011-06-20T10:40:08Z</dcterms:created>
  <dcterms:modified xsi:type="dcterms:W3CDTF">2012-02-05T17:16:33Z</dcterms:modified>
</cp:coreProperties>
</file>