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1" r:id="rId4"/>
    <p:sldId id="260" r:id="rId5"/>
    <p:sldId id="262" r:id="rId6"/>
    <p:sldId id="263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VY_32_INOVACE_13_HV_13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900" dirty="0" smtClean="0"/>
            <a:t>Základní škola, Uherský Ostroh, okres Uherské Hradiště</a:t>
          </a:r>
          <a:r>
            <a:rPr lang="cs-CZ" sz="800" dirty="0" smtClean="0"/>
            <a:t>, </a:t>
          </a:r>
          <a:r>
            <a:rPr lang="cs-CZ" sz="900" dirty="0" smtClean="0"/>
            <a:t>příspěvková organizace</a:t>
          </a:r>
          <a:endParaRPr lang="cs-CZ" sz="9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b="1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</a:t>
          </a:r>
          <a:r>
            <a:rPr lang="cs-CZ" sz="2000" smtClean="0">
              <a:solidFill>
                <a:schemeClr val="tx1"/>
              </a:solidFill>
            </a:rPr>
            <a:t>HV </a:t>
          </a:r>
          <a:r>
            <a:rPr lang="cs-CZ" sz="2000" dirty="0" smtClean="0">
              <a:solidFill>
                <a:schemeClr val="tx1"/>
              </a:solidFill>
            </a:rPr>
            <a:t>– 1.B – Rytmus - noty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E975C5-DCDE-4C95-991C-48B63D006017}" type="presOf" srcId="{D1B46980-6531-4606-95E6-44980827E919}" destId="{2BE915AB-18AA-4053-B92C-3BFC9ED204BB}" srcOrd="1" destOrd="0" presId="urn:microsoft.com/office/officeart/2005/8/layout/target3"/>
    <dgm:cxn modelId="{394EDE14-DEC6-4F28-9282-D2617E77AF07}" type="presOf" srcId="{D1B46980-6531-4606-95E6-44980827E919}" destId="{6140AFEC-043D-4C43-A2F9-D0F5331DF3A3}" srcOrd="0" destOrd="0" presId="urn:microsoft.com/office/officeart/2005/8/layout/target3"/>
    <dgm:cxn modelId="{5E1494BF-3FE2-425C-8AFA-0FD48734FDA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EF9CEE6-8C5E-406A-99E2-44D16EE29644}" type="presOf" srcId="{D8197B8C-B260-4A16-BDF4-0947B075E274}" destId="{25B08C86-7E15-44DC-BE7F-FFB55DD49D12}" srcOrd="0" destOrd="0" presId="urn:microsoft.com/office/officeart/2005/8/layout/target3"/>
    <dgm:cxn modelId="{96F8F2CD-D30B-4433-B339-4F55EB71AA7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33C8241-7E83-4F8C-B063-DC3DA5273ED5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8E8486-EDC1-437B-B8FF-BC3B7FA742B1}" type="presOf" srcId="{B651F6E3-6281-48DB-9319-2AEAFDAE7572}" destId="{619D679B-A015-4ECF-8348-D1034C574F40}" srcOrd="0" destOrd="0" presId="urn:microsoft.com/office/officeart/2005/8/layout/target3"/>
    <dgm:cxn modelId="{61C4326C-7A94-474F-B7A9-CF908DFE3289}" type="presOf" srcId="{D1D4F407-5343-4D3F-B5B9-D407B03CAEB4}" destId="{AED2198E-93D5-4001-81B4-73124B309672}" srcOrd="1" destOrd="0" presId="urn:microsoft.com/office/officeart/2005/8/layout/target3"/>
    <dgm:cxn modelId="{21E30DD1-CD03-49F4-ADFE-E4493CE09F79}" type="presOf" srcId="{D1D4F407-5343-4D3F-B5B9-D407B03CAEB4}" destId="{D005CE8C-CC26-4C3E-AC11-E15060ECD759}" srcOrd="0" destOrd="0" presId="urn:microsoft.com/office/officeart/2005/8/layout/target3"/>
    <dgm:cxn modelId="{58EAEF14-B9D7-443F-AE8C-6625A1D250AC}" type="presOf" srcId="{4C35D32F-0EAB-4CD7-82EE-45574DC2A586}" destId="{8BEBB6EC-1DAA-4CAC-8A25-BC0FCBD5DBD5}" srcOrd="0" destOrd="0" presId="urn:microsoft.com/office/officeart/2005/8/layout/target3"/>
    <dgm:cxn modelId="{05A6F6FC-6CF5-4498-9308-5345FCAF4457}" type="presOf" srcId="{4C35D32F-0EAB-4CD7-82EE-45574DC2A586}" destId="{890E4F0B-2866-4A3F-A3C7-2A14B1797930}" srcOrd="1" destOrd="0" presId="urn:microsoft.com/office/officeart/2005/8/layout/target3"/>
    <dgm:cxn modelId="{EAA4F0CC-0C78-48BC-A3E0-3384DFFDCADC}" type="presParOf" srcId="{333A1088-737F-45CB-B68E-254E46348037}" destId="{F5ABB229-8D3B-4694-996A-96F23CF14429}" srcOrd="0" destOrd="0" presId="urn:microsoft.com/office/officeart/2005/8/layout/target3"/>
    <dgm:cxn modelId="{A4457038-1CAF-4D61-827E-8A148118252A}" type="presParOf" srcId="{333A1088-737F-45CB-B68E-254E46348037}" destId="{F41139FD-01EE-4571-8B17-4FB00FC51163}" srcOrd="1" destOrd="0" presId="urn:microsoft.com/office/officeart/2005/8/layout/target3"/>
    <dgm:cxn modelId="{F3999BDD-A6DF-4AC8-9789-5A4DBBA57A6A}" type="presParOf" srcId="{333A1088-737F-45CB-B68E-254E46348037}" destId="{D005CE8C-CC26-4C3E-AC11-E15060ECD759}" srcOrd="2" destOrd="0" presId="urn:microsoft.com/office/officeart/2005/8/layout/target3"/>
    <dgm:cxn modelId="{1AA6EFA6-C67B-478B-9115-E4317BE4BE38}" type="presParOf" srcId="{333A1088-737F-45CB-B68E-254E46348037}" destId="{2C702D82-9B77-49B7-9568-BB8EB47C3372}" srcOrd="3" destOrd="0" presId="urn:microsoft.com/office/officeart/2005/8/layout/target3"/>
    <dgm:cxn modelId="{2474232B-96D3-4251-BDC2-36F133A5E62A}" type="presParOf" srcId="{333A1088-737F-45CB-B68E-254E46348037}" destId="{A52A0455-90FF-4808-ABD0-F02540D31D5A}" srcOrd="4" destOrd="0" presId="urn:microsoft.com/office/officeart/2005/8/layout/target3"/>
    <dgm:cxn modelId="{78449434-284E-4011-B22D-332F7CCB8E2D}" type="presParOf" srcId="{333A1088-737F-45CB-B68E-254E46348037}" destId="{6140AFEC-043D-4C43-A2F9-D0F5331DF3A3}" srcOrd="5" destOrd="0" presId="urn:microsoft.com/office/officeart/2005/8/layout/target3"/>
    <dgm:cxn modelId="{62FEB1A5-3BAC-42D8-B783-753597A8D817}" type="presParOf" srcId="{333A1088-737F-45CB-B68E-254E46348037}" destId="{9358AC05-5D7D-4327-9F80-1AD486AEA664}" srcOrd="6" destOrd="0" presId="urn:microsoft.com/office/officeart/2005/8/layout/target3"/>
    <dgm:cxn modelId="{CC55D9B0-7372-4E3B-96E7-067E76D0AC98}" type="presParOf" srcId="{333A1088-737F-45CB-B68E-254E46348037}" destId="{313FC574-E1CD-4FB4-B054-0B805CE0447D}" srcOrd="7" destOrd="0" presId="urn:microsoft.com/office/officeart/2005/8/layout/target3"/>
    <dgm:cxn modelId="{DAD0B4AC-EAB7-4218-8E90-AB7BA1C8F46A}" type="presParOf" srcId="{333A1088-737F-45CB-B68E-254E46348037}" destId="{619D679B-A015-4ECF-8348-D1034C574F40}" srcOrd="8" destOrd="0" presId="urn:microsoft.com/office/officeart/2005/8/layout/target3"/>
    <dgm:cxn modelId="{057995B1-7722-4D42-B0B5-6B6B6B126A61}" type="presParOf" srcId="{333A1088-737F-45CB-B68E-254E46348037}" destId="{322283A8-4A27-4CDA-BAE3-F381106A9174}" srcOrd="9" destOrd="0" presId="urn:microsoft.com/office/officeart/2005/8/layout/target3"/>
    <dgm:cxn modelId="{370C2589-8276-4992-B613-29FC022DED4D}" type="presParOf" srcId="{333A1088-737F-45CB-B68E-254E46348037}" destId="{FFC9F71D-1B4F-4AD9-A4A6-86ADEFC8AF5C}" srcOrd="10" destOrd="0" presId="urn:microsoft.com/office/officeart/2005/8/layout/target3"/>
    <dgm:cxn modelId="{D23495D0-F6FB-4315-A43E-B7C646C8B489}" type="presParOf" srcId="{333A1088-737F-45CB-B68E-254E46348037}" destId="{25B08C86-7E15-44DC-BE7F-FFB55DD49D12}" srcOrd="11" destOrd="0" presId="urn:microsoft.com/office/officeart/2005/8/layout/target3"/>
    <dgm:cxn modelId="{9115BD52-DE5C-4DEA-B679-A506E8F41454}" type="presParOf" srcId="{333A1088-737F-45CB-B68E-254E46348037}" destId="{76644BE8-9D7C-4C09-B250-3D10AF48CBB7}" srcOrd="12" destOrd="0" presId="urn:microsoft.com/office/officeart/2005/8/layout/target3"/>
    <dgm:cxn modelId="{BC61C68A-4104-4AB7-892E-CB0801938B36}" type="presParOf" srcId="{333A1088-737F-45CB-B68E-254E46348037}" destId="{EE85B701-7295-41C0-BA7A-34D3756A2AE6}" srcOrd="13" destOrd="0" presId="urn:microsoft.com/office/officeart/2005/8/layout/target3"/>
    <dgm:cxn modelId="{FFBD7A4C-190D-458D-BD4F-CDFADD92DC9B}" type="presParOf" srcId="{333A1088-737F-45CB-B68E-254E46348037}" destId="{8BEBB6EC-1DAA-4CAC-8A25-BC0FCBD5DBD5}" srcOrd="14" destOrd="0" presId="urn:microsoft.com/office/officeart/2005/8/layout/target3"/>
    <dgm:cxn modelId="{47278DD3-3C90-4345-AE02-3D5B3073B6EF}" type="presParOf" srcId="{333A1088-737F-45CB-B68E-254E46348037}" destId="{AED2198E-93D5-4001-81B4-73124B309672}" srcOrd="15" destOrd="0" presId="urn:microsoft.com/office/officeart/2005/8/layout/target3"/>
    <dgm:cxn modelId="{39F1928E-2363-4EC4-9CC9-94DE460FE007}" type="presParOf" srcId="{333A1088-737F-45CB-B68E-254E46348037}" destId="{2BE915AB-18AA-4053-B92C-3BFC9ED204BB}" srcOrd="16" destOrd="0" presId="urn:microsoft.com/office/officeart/2005/8/layout/target3"/>
    <dgm:cxn modelId="{0D122029-DC5C-4CE1-B3C2-F3BF8165FF42}" type="presParOf" srcId="{333A1088-737F-45CB-B68E-254E46348037}" destId="{6BB5E863-4638-4E1D-BFDE-399D028AC4ED}" srcOrd="17" destOrd="0" presId="urn:microsoft.com/office/officeart/2005/8/layout/target3"/>
    <dgm:cxn modelId="{BF33F117-6702-4935-8A1B-D5F8559FD04A}" type="presParOf" srcId="{333A1088-737F-45CB-B68E-254E46348037}" destId="{5A5FFA88-C948-4069-8E93-59FA12366E83}" srcOrd="18" destOrd="0" presId="urn:microsoft.com/office/officeart/2005/8/layout/target3"/>
    <dgm:cxn modelId="{6CA0E11F-873C-4C87-BCBB-CE09972C57A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900" kern="1200" dirty="0" smtClean="0"/>
            <a:t>Základní škola, Uherský Ostroh, okres Uherské Hradiště</a:t>
          </a:r>
          <a:r>
            <a:rPr lang="cs-CZ" sz="800" kern="1200" dirty="0" smtClean="0"/>
            <a:t>, </a:t>
          </a:r>
          <a:r>
            <a:rPr lang="cs-CZ" sz="900" kern="1200" dirty="0" smtClean="0"/>
            <a:t>příspěvková organizace</a:t>
          </a:r>
          <a:endParaRPr lang="cs-CZ" sz="9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VY_32_INOVACE_13_HV_13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</a:t>
          </a:r>
          <a:r>
            <a:rPr lang="cs-CZ" sz="2000" kern="1200" smtClean="0">
              <a:solidFill>
                <a:schemeClr val="tx1"/>
              </a:solidFill>
            </a:rPr>
            <a:t>HV </a:t>
          </a:r>
          <a:r>
            <a:rPr lang="cs-CZ" sz="2000" kern="1200" dirty="0" smtClean="0">
              <a:solidFill>
                <a:schemeClr val="tx1"/>
              </a:solidFill>
            </a:rPr>
            <a:t>– 1.B – Rytmus - noty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F370C0-2C2D-4240-AA65-F72C89E1CEE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0496B9-BE50-469E-B26C-8736AFBD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3307D51-DC51-4185-A9F2-2DF011171A7F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0F577BC-579B-456B-AEEE-54D47665A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Anotace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214282" y="1412776"/>
            <a:ext cx="8643998" cy="4759741"/>
          </a:xfrm>
        </p:spPr>
        <p:txBody>
          <a:bodyPr/>
          <a:lstStyle/>
          <a:p>
            <a:r>
              <a:rPr lang="cs-CZ" dirty="0" smtClean="0"/>
              <a:t>je určeno pro žáky 1. tříd</a:t>
            </a:r>
          </a:p>
          <a:p>
            <a:r>
              <a:rPr lang="cs-CZ" dirty="0" smtClean="0"/>
              <a:t>je použit PowerPoint</a:t>
            </a:r>
          </a:p>
          <a:p>
            <a:r>
              <a:rPr lang="cs-CZ" dirty="0" smtClean="0"/>
              <a:t>je zařazeno ve výkladové části hodiny hudební výchovy</a:t>
            </a:r>
          </a:p>
          <a:p>
            <a:r>
              <a:rPr lang="cs-CZ" dirty="0" smtClean="0"/>
              <a:t>leden</a:t>
            </a:r>
          </a:p>
          <a:p>
            <a:r>
              <a:rPr lang="cs-CZ" dirty="0" smtClean="0"/>
              <a:t>děti pracují s rytmickými nástroji , vytleskávání ani vyťukávání jim nedělá žádné problémy, přidáme proto i rytmické názvy not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Nota celá, půlová, čtvrťová, osminová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Rytmus - noty</a:t>
            </a:r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Noty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843808" y="1988840"/>
            <a:ext cx="1080120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475656" y="3140968"/>
            <a:ext cx="864096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211960" y="3140968"/>
            <a:ext cx="864000" cy="576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827584" y="4293096"/>
            <a:ext cx="648072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195736" y="4293096"/>
            <a:ext cx="648072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563888" y="4293096"/>
            <a:ext cx="648072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932040" y="4293096"/>
            <a:ext cx="648072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259632" y="5517232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979712" y="5517232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627784" y="5517232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347864" y="5517232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995936" y="5517232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644008" y="5517232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292080" y="5517232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39552" y="5517232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5076056" y="2636912"/>
            <a:ext cx="0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779912" y="5013176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580112" y="3789040"/>
            <a:ext cx="0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211960" y="3789040"/>
            <a:ext cx="0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2843808" y="3789040"/>
            <a:ext cx="0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1475656" y="3789040"/>
            <a:ext cx="0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339752" y="2636912"/>
            <a:ext cx="0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059832" y="5013176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2411760" y="5013176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1691680" y="5085184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971600" y="5085184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4427984" y="5013176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5724128" y="5085184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5076056" y="5085184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 flipV="1">
            <a:off x="5076056" y="5085184"/>
            <a:ext cx="648072" cy="8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3779912" y="5013176"/>
            <a:ext cx="6480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2411760" y="5013176"/>
            <a:ext cx="6396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971600" y="5085184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6444208" y="20608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celá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300192" y="314096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půlová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300192" y="42210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čvrťová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228184" y="54452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osminová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596336" y="206084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doby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596336" y="31409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doby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596336" y="42210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doba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7596336" y="544522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½ doby</a:t>
            </a:r>
            <a:endParaRPr lang="cs-CZ" dirty="0"/>
          </a:p>
        </p:txBody>
      </p:sp>
      <p:cxnSp>
        <p:nvCxnSpPr>
          <p:cNvPr id="74" name="Přímá spojovací čára 73"/>
          <p:cNvCxnSpPr/>
          <p:nvPr/>
        </p:nvCxnSpPr>
        <p:spPr>
          <a:xfrm flipH="1">
            <a:off x="2627784" y="2780928"/>
            <a:ext cx="43204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>
            <a:off x="3635896" y="2780928"/>
            <a:ext cx="43204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flipH="1">
            <a:off x="4283968" y="3789040"/>
            <a:ext cx="216024" cy="36004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>
            <a:off x="2051720" y="3789040"/>
            <a:ext cx="216024" cy="36004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flipH="1">
            <a:off x="1475656" y="3789040"/>
            <a:ext cx="288032" cy="36004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/>
          <p:nvPr/>
        </p:nvCxnSpPr>
        <p:spPr>
          <a:xfrm>
            <a:off x="4788024" y="3789040"/>
            <a:ext cx="216024" cy="36004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ovací čára 98"/>
          <p:cNvCxnSpPr/>
          <p:nvPr/>
        </p:nvCxnSpPr>
        <p:spPr>
          <a:xfrm flipH="1">
            <a:off x="2195736" y="4869160"/>
            <a:ext cx="2880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>
            <a:off x="1187624" y="4869160"/>
            <a:ext cx="2880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 flipH="1">
            <a:off x="755576" y="4869160"/>
            <a:ext cx="36004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>
            <a:off x="2555776" y="4869160"/>
            <a:ext cx="288032" cy="36004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111"/>
          <p:cNvCxnSpPr/>
          <p:nvPr/>
        </p:nvCxnSpPr>
        <p:spPr>
          <a:xfrm flipH="1">
            <a:off x="3563888" y="4869160"/>
            <a:ext cx="2880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/>
          <p:nvPr/>
        </p:nvCxnSpPr>
        <p:spPr>
          <a:xfrm>
            <a:off x="3995936" y="4869160"/>
            <a:ext cx="288032" cy="43204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ovací čára 120"/>
          <p:cNvCxnSpPr/>
          <p:nvPr/>
        </p:nvCxnSpPr>
        <p:spPr>
          <a:xfrm>
            <a:off x="5292080" y="4869160"/>
            <a:ext cx="279648" cy="4236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 flipH="1">
            <a:off x="4932040" y="4869160"/>
            <a:ext cx="2880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444208" y="34290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TÚÚ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516216" y="45091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516216" y="57332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</a:t>
            </a:r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Ťukáme a říkáme (nejprve učitel, potom děti)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7308304" y="4293096"/>
            <a:ext cx="216024" cy="216024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940152" y="42930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508104" y="42930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148064" y="42930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771800" y="42930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051720" y="42930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691680" y="42930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187624" y="42930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804248" y="24928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164288" y="24928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5940152" y="24928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275856" y="24928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699792" y="24928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763688" y="24928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259632" y="249289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539552" y="2564904"/>
            <a:ext cx="3600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83568" y="22768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2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499992" y="40770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499992" y="22768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3568" y="40770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2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3568" y="249289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Arial Black" pitchFamily="34" charset="0"/>
              </a:rPr>
              <a:t>4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499992" y="24928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499992" y="42930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3568" y="42930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dirty="0"/>
          </a:p>
        </p:txBody>
      </p:sp>
      <p:cxnSp>
        <p:nvCxnSpPr>
          <p:cNvPr id="38" name="Přímá spojovací čára 37"/>
          <p:cNvCxnSpPr/>
          <p:nvPr/>
        </p:nvCxnSpPr>
        <p:spPr>
          <a:xfrm>
            <a:off x="1475656" y="2132856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3851920" y="22768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2339752" y="22768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1979712" y="2132856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2915816" y="2132856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3491880" y="2132856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2987824" y="38610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3923928" y="22768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1907704" y="386104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2267744" y="38610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1907704" y="38610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1403648" y="38610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6156176" y="2132856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3923928" y="40770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3851920" y="40770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2555776" y="40770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7020272" y="206084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7380312" y="20608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7020272" y="20608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>
            <a:off x="5364088" y="38610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>
            <a:off x="8388424" y="22768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8316416" y="22768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>
            <a:off x="6516216" y="22768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6156176" y="38610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5724128" y="38610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>
            <a:off x="5364088" y="386104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>
            <a:off x="7524328" y="386104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>
            <a:off x="6516216" y="4149080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>
            <a:off x="8316416" y="40770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>
            <a:off x="8388424" y="4077072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>
            <a:off x="4427984" y="4365104"/>
            <a:ext cx="41044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9" name="Zástupný symbol pro obsah 98"/>
          <p:cNvPicPr>
            <a:picLocks noGrp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5" y="4077072"/>
            <a:ext cx="468000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0" name="Zástupný symbol pro obsah 98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3" y="2276872"/>
            <a:ext cx="468000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" name="Obrázek 10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276871"/>
            <a:ext cx="468000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0" name="Přímá spojovací čára 89"/>
          <p:cNvCxnSpPr/>
          <p:nvPr/>
        </p:nvCxnSpPr>
        <p:spPr>
          <a:xfrm>
            <a:off x="4355976" y="2564904"/>
            <a:ext cx="41764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539552" y="4365104"/>
            <a:ext cx="3600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ovéPole 101"/>
          <p:cNvSpPr txBox="1"/>
          <p:nvPr/>
        </p:nvSpPr>
        <p:spPr>
          <a:xfrm>
            <a:off x="1115616" y="285293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1619672" y="28529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1043608" y="47251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2627784" y="28529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3203848" y="285293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796136" y="292494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7092280" y="47251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TÚÚ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2699792" y="472514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5868144" y="472514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</a:t>
            </a:r>
            <a:endParaRPr lang="cs-CZ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6660232" y="29249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 -</a:t>
            </a:r>
            <a:endParaRPr lang="cs-CZ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7092280" y="292494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1547664" y="47251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 -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1979712" y="47251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5004048" y="47251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 -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5436096" y="472514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3203848" y="47251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NIC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5076056" y="29249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NIC</a:t>
            </a:r>
            <a:endParaRPr lang="cs-CZ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7596336" y="292494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NIC</a:t>
            </a:r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K notám přidáme </a:t>
            </a:r>
            <a:r>
              <a:rPr lang="cs-CZ" sz="1400" dirty="0" err="1" smtClean="0"/>
              <a:t>Orffovy</a:t>
            </a:r>
            <a:r>
              <a:rPr lang="cs-CZ" sz="1400" dirty="0" smtClean="0"/>
              <a:t> hudební nástroje, které dětem rozdáme. Zopakujeme si názvy not a jejich délku.</a:t>
            </a:r>
            <a:endParaRPr lang="cs-CZ" sz="1400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772816"/>
            <a:ext cx="1248139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39552" y="198884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Nota CELÁ  		4 doby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2924944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Nota PŮLOVÁ 		2 doby 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861048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Nota ČTVRŤOVÁ   	1 doba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472514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Nota OSMINOVÁ 	½ doby  </a:t>
            </a:r>
            <a:endParaRPr lang="cs-CZ" dirty="0"/>
          </a:p>
        </p:txBody>
      </p:sp>
      <p:pic>
        <p:nvPicPr>
          <p:cNvPr id="3" name="Picture 2" descr="C:\Documents and Settings\ZŠ\Local Settings\Temporary Internet Files\Content.IE5\J14G9LMB\MM90004109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4581128"/>
            <a:ext cx="1000125" cy="962025"/>
          </a:xfrm>
          <a:prstGeom prst="rect">
            <a:avLst/>
          </a:prstGeom>
          <a:noFill/>
        </p:spPr>
      </p:pic>
      <p:pic>
        <p:nvPicPr>
          <p:cNvPr id="11" name="Picture 2" descr="C:\Documents and Settings\Tatínek a maminka\Plocha\DUM\FOTKY\PB25025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645024"/>
            <a:ext cx="1296000" cy="972000"/>
          </a:xfrm>
          <a:prstGeom prst="rect">
            <a:avLst/>
          </a:prstGeom>
          <a:noFill/>
        </p:spPr>
      </p:pic>
      <p:pic>
        <p:nvPicPr>
          <p:cNvPr id="12" name="Zástupný symbol pro obsah 87" descr="C:\Documents and Settings\Tatínek a maminka\Plocha\DUM\FOTKY\PB250255.JPG"/>
          <p:cNvPicPr>
            <a:picLocks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2564904"/>
            <a:ext cx="1296000" cy="9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6012160" y="20608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triangl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335699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prstové činely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44371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ozvučná dřívka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551723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tleskáme</a:t>
            </a:r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Vyťukáme nebo zahrajeme každou notu, nástroje se postupně přidávají, začíná triangl, postupně nástroje utichají.</a:t>
            </a:r>
            <a:endParaRPr lang="cs-CZ" sz="1400" dirty="0"/>
          </a:p>
        </p:txBody>
      </p:sp>
      <p:sp>
        <p:nvSpPr>
          <p:cNvPr id="4" name="Elipsa 3"/>
          <p:cNvSpPr/>
          <p:nvPr/>
        </p:nvSpPr>
        <p:spPr>
          <a:xfrm>
            <a:off x="2357422" y="2000240"/>
            <a:ext cx="360000" cy="18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500430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071802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571736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071670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571604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142976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42910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286116" y="2857496"/>
            <a:ext cx="360000" cy="18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428728" y="2857496"/>
            <a:ext cx="360000" cy="18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786182" y="4000504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857488" y="4000504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857356" y="4000504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857224" y="4000504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000496" y="5286388"/>
            <a:ext cx="360000" cy="16669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čára 20"/>
          <p:cNvCxnSpPr/>
          <p:nvPr/>
        </p:nvCxnSpPr>
        <p:spPr>
          <a:xfrm rot="5400000">
            <a:off x="4179885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1750993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3965571" y="389255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3036877" y="389255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1322365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822299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2036745" y="389255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1036613" y="389255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3465505" y="2749545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1608117" y="2749545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3251191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2751125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2251059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>
            <a:off x="3679819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1000100" y="5000636"/>
            <a:ext cx="50006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928794" y="5000636"/>
            <a:ext cx="50006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2928926" y="5000636"/>
            <a:ext cx="50006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3857620" y="5000636"/>
            <a:ext cx="50006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285720" y="2071678"/>
            <a:ext cx="435771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flipV="1">
            <a:off x="285720" y="5357826"/>
            <a:ext cx="435771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285720" y="2928934"/>
            <a:ext cx="435771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285720" y="4071942"/>
            <a:ext cx="4357718" cy="268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rot="5400000">
            <a:off x="4394199" y="5392751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rot="5400000">
            <a:off x="4465637" y="5392751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rot="5400000">
            <a:off x="4465637" y="4035429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rot="5400000">
            <a:off x="4465637" y="2963859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rot="5400000">
            <a:off x="4465637" y="210660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 rot="5400000">
            <a:off x="4394199" y="4035429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rot="5400000">
            <a:off x="4394199" y="2963859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 rot="5400000">
            <a:off x="4394199" y="210660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285720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4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85720" y="378619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4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285720" y="17859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4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85720" y="264318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4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85720" y="207167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85720" y="292893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85720" y="53578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85720" y="407194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pic>
        <p:nvPicPr>
          <p:cNvPr id="84" name="Picture 2" descr="C:\Documents and Settings\ZŠ\Local Settings\Temporary Internet Files\Content.IE5\J14G9LMB\MM900041090[1].gif"/>
          <p:cNvPicPr>
            <a:picLocks noGrp="1" noChangeAspect="1" noChangeArrowheads="1" noCrop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4857759"/>
            <a:ext cx="1010495" cy="972000"/>
          </a:xfrm>
          <a:prstGeom prst="rect">
            <a:avLst/>
          </a:prstGeom>
          <a:noFill/>
        </p:spPr>
      </p:pic>
      <p:pic>
        <p:nvPicPr>
          <p:cNvPr id="8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1" y="1643050"/>
            <a:ext cx="1296000" cy="9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Documents and Settings\Tatínek a maminka\Plocha\DUM\FOTKY\PB25025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3861048"/>
            <a:ext cx="1296000" cy="972000"/>
          </a:xfrm>
          <a:prstGeom prst="rect">
            <a:avLst/>
          </a:prstGeom>
          <a:noFill/>
        </p:spPr>
      </p:pic>
      <p:pic>
        <p:nvPicPr>
          <p:cNvPr id="61" name="Obrázek 60" descr="C:\Documents and Settings\Tatínek a maminka\Plocha\DUM\FOTKY\PB250255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1" y="2780927"/>
            <a:ext cx="1296000" cy="9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dir="in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Počítáme :</a:t>
            </a:r>
            <a:endParaRPr lang="cs-CZ" sz="1400" dirty="0"/>
          </a:p>
        </p:txBody>
      </p:sp>
      <p:sp>
        <p:nvSpPr>
          <p:cNvPr id="4" name="Elipsa 3"/>
          <p:cNvSpPr/>
          <p:nvPr/>
        </p:nvSpPr>
        <p:spPr>
          <a:xfrm>
            <a:off x="2357422" y="2000240"/>
            <a:ext cx="360000" cy="18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500430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071802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571736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071670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571604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142976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42910" y="5286388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286116" y="2857496"/>
            <a:ext cx="360000" cy="18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428728" y="2857496"/>
            <a:ext cx="360000" cy="18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786182" y="4000504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857488" y="4000504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857356" y="4000504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857224" y="4000504"/>
            <a:ext cx="36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000496" y="5286388"/>
            <a:ext cx="360000" cy="16669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čára 20"/>
          <p:cNvCxnSpPr/>
          <p:nvPr/>
        </p:nvCxnSpPr>
        <p:spPr>
          <a:xfrm rot="5400000">
            <a:off x="4179885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1750993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3965571" y="389255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3036877" y="389255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1322365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822299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2036745" y="389255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1036613" y="389255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3465505" y="2749545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1608117" y="2749545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3251191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2751125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2251059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>
            <a:off x="3679819" y="5178437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1000100" y="5000636"/>
            <a:ext cx="50006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928794" y="5000636"/>
            <a:ext cx="50006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2928926" y="5000636"/>
            <a:ext cx="50006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3857620" y="5000636"/>
            <a:ext cx="50006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285720" y="2071678"/>
            <a:ext cx="435771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flipV="1">
            <a:off x="285720" y="5357826"/>
            <a:ext cx="435771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285720" y="2928934"/>
            <a:ext cx="435771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285720" y="4071942"/>
            <a:ext cx="4357718" cy="268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rot="5400000">
            <a:off x="4394199" y="5392751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rot="5400000">
            <a:off x="4465637" y="5392751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rot="5400000">
            <a:off x="4465637" y="4035429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rot="5400000">
            <a:off x="4465637" y="2963859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rot="5400000">
            <a:off x="4465637" y="210660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 rot="5400000">
            <a:off x="4394199" y="4035429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rot="5400000">
            <a:off x="4394199" y="2963859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 rot="5400000">
            <a:off x="4394199" y="2106603"/>
            <a:ext cx="35719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285720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4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85720" y="378619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4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285720" y="17859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4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85720" y="264318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4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85720" y="207167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85720" y="292893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85720" y="53578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85720" y="407194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071538" y="2143116"/>
            <a:ext cx="3786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Prv</a:t>
            </a:r>
            <a:r>
              <a:rPr lang="cs-CZ" dirty="0" smtClean="0"/>
              <a:t>-ni dru-ha tře-ti </a:t>
            </a:r>
            <a:r>
              <a:rPr lang="cs-CZ" dirty="0" err="1" smtClean="0"/>
              <a:t>čtvr</a:t>
            </a:r>
            <a:r>
              <a:rPr lang="cs-CZ" dirty="0" smtClean="0"/>
              <a:t>-ta.</a:t>
            </a:r>
          </a:p>
          <a:p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857224" y="3071810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Prv</a:t>
            </a:r>
            <a:r>
              <a:rPr lang="cs-CZ" dirty="0" smtClean="0"/>
              <a:t>-ni dru-ha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786050" y="3071810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tře-ti </a:t>
            </a:r>
            <a:r>
              <a:rPr lang="cs-CZ" dirty="0" err="1" smtClean="0"/>
              <a:t>čtvr</a:t>
            </a:r>
            <a:r>
              <a:rPr lang="cs-CZ" dirty="0" smtClean="0"/>
              <a:t>-ta.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42910" y="4143380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Prv</a:t>
            </a:r>
            <a:r>
              <a:rPr lang="cs-CZ" dirty="0" smtClean="0"/>
              <a:t>-ni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643042" y="414338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dru-ha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714612" y="414338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tře-ti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571868" y="414338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čtvr</a:t>
            </a:r>
            <a:r>
              <a:rPr lang="cs-CZ" dirty="0" smtClean="0"/>
              <a:t>-ta.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642910" y="5500702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Prv</a:t>
            </a:r>
            <a:r>
              <a:rPr lang="cs-CZ" dirty="0" smtClean="0"/>
              <a:t> - ni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1500166" y="550070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 - ha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571736" y="550070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 - ti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3428992" y="5500702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čtvr</a:t>
            </a:r>
            <a:r>
              <a:rPr lang="cs-CZ" dirty="0" smtClean="0"/>
              <a:t> – ta.</a:t>
            </a:r>
            <a:endParaRPr lang="cs-CZ" dirty="0"/>
          </a:p>
        </p:txBody>
      </p:sp>
      <p:pic>
        <p:nvPicPr>
          <p:cNvPr id="88" name="Zástupný symbol pro obsah 87" descr="C:\Documents and Settings\Tatínek a maminka\Plocha\DUM\FOTKY\PB250255.JPG"/>
          <p:cNvPicPr>
            <a:picLocks noGrp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636912"/>
            <a:ext cx="1296000" cy="9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9" name="Picture 2" descr="C:\Documents and Settings\Tatínek a maminka\Plocha\DUM\FOTKY\PB25025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789040"/>
            <a:ext cx="1296000" cy="972000"/>
          </a:xfrm>
          <a:prstGeom prst="rect">
            <a:avLst/>
          </a:prstGeom>
          <a:noFill/>
        </p:spPr>
      </p:pic>
      <p:pic>
        <p:nvPicPr>
          <p:cNvPr id="9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628800"/>
            <a:ext cx="1296000" cy="9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" name="Picture 2" descr="C:\Documents and Settings\ZŠ\Local Settings\Temporary Internet Files\Content.IE5\J14G9LMB\MM900041090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57818" y="4857759"/>
            <a:ext cx="1010495" cy="972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sz="2400" dirty="0" smtClean="0"/>
              <a:t>Ilustrace: www.office.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Anon.</a:t>
            </a:r>
            <a:r>
              <a:rPr lang="cs-CZ" sz="2400" i="1" dirty="0" smtClean="0"/>
              <a:t> Http://cs.wikipedia.org</a:t>
            </a:r>
            <a:r>
              <a:rPr lang="cs-CZ" sz="2400" dirty="0" smtClean="0"/>
              <a:t> [online]. 19.5.2008, 20:15 [cit. 2011-12-29]. Soubor:Triangle 001.jpg. Dostupné z WWW: &lt;http://cs.wikipedia.org/wiki/Soubor:Triangle_001.jpg&gt;.</a:t>
            </a:r>
            <a:endParaRPr lang="cs-CZ" sz="2400" b="1" dirty="0" smtClean="0"/>
          </a:p>
          <a:p>
            <a:endParaRPr lang="cs-CZ" sz="2400" dirty="0" smtClean="0"/>
          </a:p>
          <a:p>
            <a:r>
              <a:rPr lang="cs-CZ" sz="2400" dirty="0" smtClean="0"/>
              <a:t>Text:  vlastní autorské dílo</a:t>
            </a:r>
          </a:p>
          <a:p>
            <a:endParaRPr lang="cs-CZ" sz="1400" b="1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178</TotalTime>
  <Words>251</Words>
  <Application>Microsoft Office PowerPoint</Application>
  <PresentationFormat>Předvádění na obrazovce (4:3)</PresentationFormat>
  <Paragraphs>103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Snímek 1</vt:lpstr>
      <vt:lpstr>Anotace</vt:lpstr>
      <vt:lpstr>Rytmus - noty</vt:lpstr>
      <vt:lpstr>Noty</vt:lpstr>
      <vt:lpstr>Ťukáme a říkáme (nejprve učitel, potom děti)</vt:lpstr>
      <vt:lpstr>K notám přidáme Orffovy hudební nástroje, které dětem rozdáme. Zopakujeme si názvy not a jejich délku.</vt:lpstr>
      <vt:lpstr>Vyťukáme nebo zahrajeme každou notu, nástroje se postupně přidávají, začíná triangl, postupně nástroje utichají.</vt:lpstr>
      <vt:lpstr>Počítáme 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Tatínek a maminka</cp:lastModifiedBy>
  <cp:revision>22</cp:revision>
  <dcterms:created xsi:type="dcterms:W3CDTF">2011-11-24T21:15:40Z</dcterms:created>
  <dcterms:modified xsi:type="dcterms:W3CDTF">2012-01-05T17:36:38Z</dcterms:modified>
</cp:coreProperties>
</file>