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7"/>
  </p:notesMasterIdLst>
  <p:sldIdLst>
    <p:sldId id="284" r:id="rId2"/>
    <p:sldId id="285" r:id="rId3"/>
    <p:sldId id="286" r:id="rId4"/>
    <p:sldId id="287" r:id="rId5"/>
    <p:sldId id="288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showOutlineIcons="0"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1164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9D2E708-B492-4C39-8DDD-7CB28D6E0396}" type="datetimeFigureOut">
              <a:rPr lang="cs-CZ" smtClean="0"/>
              <a:pPr/>
              <a:t>7.5.2013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2279F69-E029-4E6D-BB67-F516063C332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Obdélník 1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3" name="Zaoblený obdélník 12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295400" y="3200400"/>
            <a:ext cx="6400800" cy="1600200"/>
          </a:xfrm>
        </p:spPr>
        <p:txBody>
          <a:bodyPr/>
          <a:lstStyle>
            <a:lvl1pPr marL="0" indent="0" algn="ctr">
              <a:buNone/>
              <a:defRPr sz="26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C6F789-EFE4-4F68-AA18-C24CADE9B8FA}" type="datetimeFigureOut">
              <a:rPr lang="cs-CZ" smtClean="0"/>
              <a:pPr/>
              <a:t>7.5.2013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 lIns="0" tIns="0" rIns="0" bIns="0">
            <a:noAutofit/>
          </a:bodyPr>
          <a:lstStyle>
            <a:lvl1pPr>
              <a:defRPr sz="1400">
                <a:solidFill>
                  <a:srgbClr val="FFFFFF"/>
                </a:solidFill>
              </a:defRPr>
            </a:lvl1pPr>
          </a:lstStyle>
          <a:p>
            <a:fld id="{394AC7AB-A88C-4EC7-9005-E36F776FCFC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62931" y="1449303"/>
            <a:ext cx="9021537" cy="1527349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62931" y="1396720"/>
            <a:ext cx="9021537" cy="120580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62931" y="2976649"/>
            <a:ext cx="9021537" cy="110532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57200" y="1505930"/>
            <a:ext cx="8229600" cy="1470025"/>
          </a:xfrm>
        </p:spPr>
        <p:txBody>
          <a:bodyPr anchor="ctr"/>
          <a:lstStyle>
            <a:lvl1pPr algn="ctr">
              <a:defRPr lang="en-US" dirty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C6F789-EFE4-4F68-AA18-C24CADE9B8FA}" type="datetimeFigureOut">
              <a:rPr lang="cs-CZ" smtClean="0"/>
              <a:pPr/>
              <a:t>7.5.2013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4AC7AB-A88C-4EC7-9005-E36F776FCFC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777240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Obdélník 10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0" name="Zaoblený obdélník 9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3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952500"/>
            <a:ext cx="7772400" cy="1362075"/>
          </a:xfrm>
        </p:spPr>
        <p:txBody>
          <a:bodyPr anchor="b" anchorCtr="0"/>
          <a:lstStyle>
            <a:lvl1pPr algn="l">
              <a:buNone/>
              <a:defRPr sz="4000" b="0" cap="none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547938"/>
            <a:ext cx="7772400" cy="1338262"/>
          </a:xfrm>
        </p:spPr>
        <p:txBody>
          <a:bodyPr anchor="t" anchorCtr="0"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C6F789-EFE4-4F68-AA18-C24CADE9B8FA}" type="datetimeFigureOut">
              <a:rPr lang="cs-CZ" smtClean="0"/>
              <a:pPr/>
              <a:t>7.5.2013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800100" y="6172200"/>
            <a:ext cx="40005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7" name="Obdélník 6"/>
          <p:cNvSpPr/>
          <p:nvPr/>
        </p:nvSpPr>
        <p:spPr>
          <a:xfrm flipV="1">
            <a:off x="69412" y="2376830"/>
            <a:ext cx="9013515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69146" y="2341475"/>
            <a:ext cx="9013781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68306" y="2468880"/>
            <a:ext cx="9014621" cy="45720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394AC7AB-A88C-4EC7-9005-E36F776FCFC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C6F789-EFE4-4F68-AA18-C24CADE9B8FA}" type="datetimeFigureOut">
              <a:rPr lang="cs-CZ" smtClean="0"/>
              <a:pPr/>
              <a:t>7.5.2013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4AC7AB-A88C-4EC7-9005-E36F776FCFC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93395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9530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C6F789-EFE4-4F68-AA18-C24CADE9B8FA}" type="datetimeFigureOut">
              <a:rPr lang="cs-CZ" smtClean="0"/>
              <a:pPr/>
              <a:t>7.5.2013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4AC7AB-A88C-4EC7-9005-E36F776FCFC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2"/>
          </p:nvPr>
        </p:nvSpPr>
        <p:spPr>
          <a:xfrm>
            <a:off x="9144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4"/>
          </p:nvPr>
        </p:nvSpPr>
        <p:spPr>
          <a:xfrm>
            <a:off x="49530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C6F789-EFE4-4F68-AA18-C24CADE9B8FA}" type="datetimeFigureOut">
              <a:rPr lang="cs-CZ" smtClean="0"/>
              <a:pPr/>
              <a:t>7.5.2013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4AC7AB-A88C-4EC7-9005-E36F776FCFC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C6F789-EFE4-4F68-AA18-C24CADE9B8FA}" type="datetimeFigureOut">
              <a:rPr lang="cs-CZ" smtClean="0"/>
              <a:pPr/>
              <a:t>7.5.2013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4AC7AB-A88C-4EC7-9005-E36F776FCFC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9" name="Zaoblený obdélník 8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 algn="l">
              <a:buNone/>
              <a:defRPr sz="40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914400" y="1600200"/>
            <a:ext cx="1905000" cy="4495800"/>
          </a:xfrm>
        </p:spPr>
        <p:txBody>
          <a:bodyPr/>
          <a:lstStyle>
            <a:lvl1pPr marL="0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C6F789-EFE4-4F68-AA18-C24CADE9B8FA}" type="datetimeFigureOut">
              <a:rPr lang="cs-CZ" smtClean="0"/>
              <a:pPr/>
              <a:t>7.5.2013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4AC7AB-A88C-4EC7-9005-E36F776FCFC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1"/>
          </p:nvPr>
        </p:nvSpPr>
        <p:spPr>
          <a:xfrm>
            <a:off x="2971800" y="1600200"/>
            <a:ext cx="5715000" cy="44958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900550"/>
            <a:ext cx="7315200" cy="522288"/>
          </a:xfrm>
        </p:spPr>
        <p:txBody>
          <a:bodyPr anchor="ctr">
            <a:noAutofit/>
          </a:bodyPr>
          <a:lstStyle>
            <a:lvl1pPr algn="l">
              <a:buNone/>
              <a:defRPr sz="28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914400" y="5445825"/>
            <a:ext cx="7315200" cy="685800"/>
          </a:xfrm>
        </p:spPr>
        <p:txBody>
          <a:bodyPr/>
          <a:lstStyle>
            <a:lvl1pPr marL="0" indent="0">
              <a:buFontTx/>
              <a:buNone/>
              <a:defRPr sz="16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C6F789-EFE4-4F68-AA18-C24CADE9B8FA}" type="datetimeFigureOut">
              <a:rPr lang="cs-CZ" smtClean="0"/>
              <a:pPr/>
              <a:t>7.5.2013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914400" y="6172200"/>
            <a:ext cx="38862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394AC7AB-A88C-4EC7-9005-E36F776FCFC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Obdélník 10"/>
          <p:cNvSpPr/>
          <p:nvPr/>
        </p:nvSpPr>
        <p:spPr>
          <a:xfrm flipV="1">
            <a:off x="68307" y="4683555"/>
            <a:ext cx="9006840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68508" y="4650474"/>
            <a:ext cx="9006639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68510" y="4773224"/>
            <a:ext cx="9006637" cy="48807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68308" y="66675"/>
            <a:ext cx="9001873" cy="4581525"/>
          </a:xfrm>
          <a:prstGeom prst="round2SameRect">
            <a:avLst>
              <a:gd name="adj1" fmla="val 7101"/>
              <a:gd name="adj2" fmla="val 0"/>
            </a:avLst>
          </a:prstGeom>
          <a:solidFill>
            <a:schemeClr val="bg2"/>
          </a:solidFill>
          <a:ln w="6350">
            <a:solidFill>
              <a:schemeClr val="tx1"/>
            </a:solidFill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C6F789-EFE4-4F68-AA18-C24CADE9B8FA}" type="datetimeFigureOut">
              <a:rPr lang="cs-CZ" smtClean="0"/>
              <a:pPr/>
              <a:t>7.5.2013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4AC7AB-A88C-4EC7-9005-E36F776FCFC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41"/>
            <a:ext cx="201168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914400" y="274640"/>
            <a:ext cx="55626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C6F789-EFE4-4F68-AA18-C24CADE9B8FA}" type="datetimeFigureOut">
              <a:rPr lang="cs-CZ" smtClean="0"/>
              <a:pPr/>
              <a:t>7.5.2013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4AC7AB-A88C-4EC7-9005-E36F776FCFC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8" name="Zaoblený obdélník 7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1143000"/>
          </a:xfrm>
          <a:prstGeom prst="rect">
            <a:avLst/>
          </a:prstGeom>
        </p:spPr>
        <p:txBody>
          <a:bodyPr bIns="91440" anchor="b" anchorCtr="0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7772400" cy="4572000"/>
          </a:xfrm>
          <a:prstGeom prst="rect">
            <a:avLst/>
          </a:prstGeom>
        </p:spPr>
        <p:txBody>
          <a:bodyPr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172200" y="6191250"/>
            <a:ext cx="2476500" cy="476250"/>
          </a:xfrm>
          <a:prstGeom prst="rect">
            <a:avLst/>
          </a:prstGeom>
        </p:spPr>
        <p:txBody>
          <a:bodyPr anchor="ctr" anchorCtr="0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2EC6F789-EFE4-4F68-AA18-C24CADE9B8FA}" type="datetimeFigureOut">
              <a:rPr lang="cs-CZ" smtClean="0"/>
              <a:pPr/>
              <a:t>7.5.2013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914400" y="6172200"/>
            <a:ext cx="3962400" cy="457200"/>
          </a:xfrm>
          <a:prstGeom prst="rect">
            <a:avLst/>
          </a:prstGeom>
        </p:spPr>
        <p:txBody>
          <a:bodyPr anchor="ctr" anchorCtr="0"/>
          <a:lstStyle>
            <a:lvl1pPr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146304" y="6210300"/>
            <a:ext cx="457200" cy="457200"/>
          </a:xfrm>
          <a:prstGeom prst="ellipse">
            <a:avLst/>
          </a:prstGeom>
          <a:solidFill>
            <a:schemeClr val="accent1"/>
          </a:solidFill>
        </p:spPr>
        <p:txBody>
          <a:bodyPr wrap="none" lIns="0" tIns="0" rIns="0" bIns="0" anchor="ctr" anchorCtr="1">
            <a:noAutofit/>
          </a:bodyPr>
          <a:lstStyle>
            <a:lvl1pPr algn="ctr" eaLnBrk="1" latinLnBrk="0" hangingPunct="1">
              <a:defRPr kumimoji="0" sz="140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</a:lstStyle>
          <a:p>
            <a:fld id="{394AC7AB-A88C-4EC7-9005-E36F776FCFC8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580"/>
        </a:spcBef>
        <a:buClr>
          <a:schemeClr val="accent1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28600" algn="l" rtl="0" eaLnBrk="1" latinLnBrk="0" hangingPunct="1">
        <a:spcBef>
          <a:spcPts val="370"/>
        </a:spcBef>
        <a:buClr>
          <a:schemeClr val="accent2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SzPct val="8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ts val="370"/>
        </a:spcBef>
        <a:buClr>
          <a:schemeClr val="accent3"/>
        </a:buClr>
        <a:buSzPct val="8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70"/>
        </a:spcBef>
        <a:buClr>
          <a:schemeClr val="accent3"/>
        </a:buClr>
        <a:buFontTx/>
        <a:buChar char="o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228600" algn="l" rtl="0" eaLnBrk="1" latinLnBrk="0" hangingPunct="1">
        <a:spcBef>
          <a:spcPts val="370"/>
        </a:spcBef>
        <a:buClr>
          <a:schemeClr val="accent3"/>
        </a:buClr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228600" algn="l" rtl="0" eaLnBrk="1" latinLnBrk="0" hangingPunct="1">
        <a:spcBef>
          <a:spcPts val="370"/>
        </a:spcBef>
        <a:buClr>
          <a:schemeClr val="accent2"/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228600" algn="l" rtl="0" eaLnBrk="1" latinLnBrk="0" hangingPunct="1">
        <a:spcBef>
          <a:spcPts val="370"/>
        </a:spcBef>
        <a:buClr>
          <a:schemeClr val="accent2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467544" y="1412776"/>
            <a:ext cx="8291264" cy="1707046"/>
          </a:xfrm>
        </p:spPr>
        <p:txBody>
          <a:bodyPr>
            <a:normAutofit/>
          </a:bodyPr>
          <a:lstStyle/>
          <a:p>
            <a:pPr algn="l"/>
            <a:r>
              <a:rPr lang="cs-CZ" sz="1800" dirty="0" smtClean="0"/>
              <a:t>		Název školy:	Základní škola </a:t>
            </a:r>
            <a:r>
              <a:rPr lang="cs-CZ" sz="1800" dirty="0" err="1" smtClean="0"/>
              <a:t>Netvořice</a:t>
            </a:r>
            <a:r>
              <a:rPr lang="cs-CZ" sz="1800" dirty="0" smtClean="0"/>
              <a:t/>
            </a:r>
            <a:br>
              <a:rPr lang="cs-CZ" sz="1800" dirty="0" smtClean="0"/>
            </a:br>
            <a:r>
              <a:rPr lang="cs-CZ" sz="1800" dirty="0" smtClean="0"/>
              <a:t>		Autor:		Olga Marková</a:t>
            </a:r>
            <a:br>
              <a:rPr lang="cs-CZ" sz="1800" dirty="0" smtClean="0"/>
            </a:br>
            <a:r>
              <a:rPr lang="cs-CZ" sz="1800" dirty="0" smtClean="0"/>
              <a:t>		Název:		VY_32_INOVACE_06_</a:t>
            </a:r>
            <a:br>
              <a:rPr lang="cs-CZ" sz="1800" dirty="0" smtClean="0"/>
            </a:br>
            <a:r>
              <a:rPr lang="cs-CZ" sz="1800" dirty="0" smtClean="0"/>
              <a:t>		Téma:		Slabiky </a:t>
            </a:r>
            <a:r>
              <a:rPr lang="cs-CZ" sz="1800" dirty="0" err="1" smtClean="0"/>
              <a:t>dě</a:t>
            </a:r>
            <a:r>
              <a:rPr lang="cs-CZ" sz="1800" dirty="0" smtClean="0"/>
              <a:t>, tě, ně</a:t>
            </a:r>
            <a:br>
              <a:rPr lang="cs-CZ" sz="1800" dirty="0" smtClean="0"/>
            </a:br>
            <a:r>
              <a:rPr lang="cs-CZ" sz="1800" dirty="0" smtClean="0"/>
              <a:t>		Č. projektu:	OP VK 1.4</a:t>
            </a:r>
            <a:endParaRPr lang="cs-CZ" sz="1800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>
          <a:xfrm>
            <a:off x="1835696" y="4293096"/>
            <a:ext cx="5407025" cy="104775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/>
              <a:t>ANOTACE</a:t>
            </a:r>
            <a:endParaRPr lang="cs-CZ" b="1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83568" y="2736578"/>
            <a:ext cx="7954143" cy="4121422"/>
          </a:xfrm>
        </p:spPr>
        <p:txBody>
          <a:bodyPr>
            <a:normAutofit fontScale="92500"/>
          </a:bodyPr>
          <a:lstStyle/>
          <a:p>
            <a:pPr>
              <a:buFont typeface="Wingdings" pitchFamily="2" charset="2"/>
              <a:buChar char="§"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Slabiky </a:t>
            </a:r>
            <a:r>
              <a:rPr lang="cs-CZ" b="1" dirty="0" err="1" smtClean="0">
                <a:latin typeface="Times New Roman" pitchFamily="18" charset="0"/>
                <a:cs typeface="Times New Roman" pitchFamily="18" charset="0"/>
              </a:rPr>
              <a:t>dě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/de, tě/</a:t>
            </a:r>
            <a:r>
              <a:rPr lang="cs-CZ" b="1" dirty="0" err="1" smtClean="0">
                <a:latin typeface="Times New Roman" pitchFamily="18" charset="0"/>
                <a:cs typeface="Times New Roman" pitchFamily="18" charset="0"/>
              </a:rPr>
              <a:t>te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, ne/ně</a:t>
            </a:r>
          </a:p>
          <a:p>
            <a:endParaRPr lang="cs-CZ" b="1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Font typeface="Wingdings" pitchFamily="2" charset="2"/>
              <a:buChar char="§"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 DUM je určen pro žáky 2. ročníku dle ŠVP Škola pro život </a:t>
            </a:r>
            <a:br>
              <a:rPr lang="cs-CZ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   ZŠ </a:t>
            </a:r>
            <a:r>
              <a:rPr lang="cs-CZ" b="1" dirty="0" err="1" smtClean="0">
                <a:latin typeface="Times New Roman" pitchFamily="18" charset="0"/>
                <a:cs typeface="Times New Roman" pitchFamily="18" charset="0"/>
              </a:rPr>
              <a:t>Netvořice</a:t>
            </a:r>
            <a:endParaRPr lang="cs-CZ" b="1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b="1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Font typeface="Wingdings" pitchFamily="2" charset="2"/>
              <a:buChar char="§"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 Český jazyk</a:t>
            </a:r>
          </a:p>
          <a:p>
            <a:endParaRPr lang="cs-CZ" b="1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Font typeface="Wingdings" pitchFamily="2" charset="2"/>
              <a:buChar char="§"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 Prezentace na interaktivní tabuli</a:t>
            </a:r>
          </a:p>
          <a:p>
            <a:endParaRPr lang="cs-CZ" b="1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Font typeface="Wingdings" pitchFamily="2" charset="2"/>
              <a:buChar char="§"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 Klíčová slova: slabika, tvar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868346"/>
          </a:xfrm>
        </p:spPr>
        <p:txBody>
          <a:bodyPr/>
          <a:lstStyle/>
          <a:p>
            <a:pPr algn="ctr"/>
            <a:r>
              <a:rPr lang="cs-CZ" b="1" dirty="0" smtClean="0"/>
              <a:t>Slabiky </a:t>
            </a:r>
            <a:r>
              <a:rPr lang="cs-CZ" b="1" dirty="0" err="1" smtClean="0"/>
              <a:t>dě</a:t>
            </a:r>
            <a:r>
              <a:rPr lang="cs-CZ" b="1" dirty="0" smtClean="0"/>
              <a:t>, tě, ně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500034" y="1357298"/>
            <a:ext cx="7772400" cy="4572000"/>
          </a:xfrm>
        </p:spPr>
        <p:txBody>
          <a:bodyPr/>
          <a:lstStyle/>
          <a:p>
            <a:r>
              <a:rPr lang="cs-CZ" sz="3000" b="1" dirty="0" smtClean="0">
                <a:latin typeface="Times New Roman" pitchFamily="18" charset="0"/>
                <a:cs typeface="Times New Roman" pitchFamily="18" charset="0"/>
              </a:rPr>
              <a:t>Napiš ve správném tvaru!</a:t>
            </a:r>
          </a:p>
          <a:p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na (chata)				v (lékárna)</a:t>
            </a:r>
          </a:p>
          <a:p>
            <a:pPr>
              <a:buNone/>
            </a:pP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v (zahrada)				k (přehrada)</a:t>
            </a:r>
          </a:p>
          <a:p>
            <a:pPr>
              <a:buNone/>
            </a:pP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v (kout)				ve (třída)</a:t>
            </a:r>
          </a:p>
          <a:p>
            <a:pPr>
              <a:buNone/>
            </a:pP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do (síť)				v (hnízdo)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Obdélník se zakulaceným příčným rohem 3"/>
          <p:cNvSpPr/>
          <p:nvPr/>
        </p:nvSpPr>
        <p:spPr>
          <a:xfrm>
            <a:off x="2571736" y="2357430"/>
            <a:ext cx="1857388" cy="500066"/>
          </a:xfrm>
          <a:prstGeom prst="round2Diag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se zakulaceným příčným rohem 4"/>
          <p:cNvSpPr/>
          <p:nvPr/>
        </p:nvSpPr>
        <p:spPr>
          <a:xfrm>
            <a:off x="2571736" y="3286124"/>
            <a:ext cx="1857388" cy="500066"/>
          </a:xfrm>
          <a:prstGeom prst="round2Diag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se zakulaceným příčným rohem 5"/>
          <p:cNvSpPr/>
          <p:nvPr/>
        </p:nvSpPr>
        <p:spPr>
          <a:xfrm>
            <a:off x="2571736" y="4357694"/>
            <a:ext cx="1857388" cy="500066"/>
          </a:xfrm>
          <a:prstGeom prst="round2Diag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se zakulaceným příčným rohem 6"/>
          <p:cNvSpPr/>
          <p:nvPr/>
        </p:nvSpPr>
        <p:spPr>
          <a:xfrm>
            <a:off x="2571736" y="5286388"/>
            <a:ext cx="1857388" cy="500066"/>
          </a:xfrm>
          <a:prstGeom prst="round2Diag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se zakulaceným příčným rohem 7"/>
          <p:cNvSpPr/>
          <p:nvPr/>
        </p:nvSpPr>
        <p:spPr>
          <a:xfrm>
            <a:off x="6786578" y="4357694"/>
            <a:ext cx="1857388" cy="500066"/>
          </a:xfrm>
          <a:prstGeom prst="round2Diag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se zakulaceným příčným rohem 8"/>
          <p:cNvSpPr/>
          <p:nvPr/>
        </p:nvSpPr>
        <p:spPr>
          <a:xfrm>
            <a:off x="6786578" y="3357562"/>
            <a:ext cx="1857388" cy="500066"/>
          </a:xfrm>
          <a:prstGeom prst="round2Diag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se zakulaceným příčným rohem 9"/>
          <p:cNvSpPr/>
          <p:nvPr/>
        </p:nvSpPr>
        <p:spPr>
          <a:xfrm>
            <a:off x="6786578" y="2357430"/>
            <a:ext cx="1857388" cy="500066"/>
          </a:xfrm>
          <a:prstGeom prst="round2Diag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se zakulaceným příčným rohem 10"/>
          <p:cNvSpPr/>
          <p:nvPr/>
        </p:nvSpPr>
        <p:spPr>
          <a:xfrm>
            <a:off x="6786578" y="5357826"/>
            <a:ext cx="1857388" cy="500066"/>
          </a:xfrm>
          <a:prstGeom prst="round2Diag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6" name="Picture 5" descr="C:\Users\notebook\AppData\Local\Microsoft\Windows\Temporary Internet Files\Content.IE5\5WV9C7EK\MC900423828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358082" y="285728"/>
            <a:ext cx="1071570" cy="1699359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868346"/>
          </a:xfrm>
        </p:spPr>
        <p:txBody>
          <a:bodyPr/>
          <a:lstStyle/>
          <a:p>
            <a:pPr algn="ctr"/>
            <a:r>
              <a:rPr lang="cs-CZ" b="1" dirty="0" smtClean="0"/>
              <a:t>Slabiky </a:t>
            </a:r>
            <a:r>
              <a:rPr lang="cs-CZ" b="1" dirty="0" err="1" smtClean="0"/>
              <a:t>dě</a:t>
            </a:r>
            <a:r>
              <a:rPr lang="cs-CZ" b="1" dirty="0" smtClean="0"/>
              <a:t>, tě, ně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500034" y="1357298"/>
            <a:ext cx="7772400" cy="4572000"/>
          </a:xfrm>
        </p:spPr>
        <p:txBody>
          <a:bodyPr/>
          <a:lstStyle/>
          <a:p>
            <a:r>
              <a:rPr lang="cs-CZ" sz="3000" b="1" dirty="0" smtClean="0">
                <a:latin typeface="Times New Roman" pitchFamily="18" charset="0"/>
                <a:cs typeface="Times New Roman" pitchFamily="18" charset="0"/>
              </a:rPr>
              <a:t>Napiš ve správném tvaru!</a:t>
            </a:r>
          </a:p>
          <a:p>
            <a:pPr>
              <a:buNone/>
            </a:pP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na (půda)				ve (voda)</a:t>
            </a:r>
          </a:p>
          <a:p>
            <a:pPr>
              <a:buNone/>
            </a:pP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v (kotelna)				na (plot)</a:t>
            </a:r>
          </a:p>
          <a:p>
            <a:pPr>
              <a:buNone/>
            </a:pP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o (příroda)				na (stěna)</a:t>
            </a:r>
          </a:p>
          <a:p>
            <a:pPr>
              <a:buNone/>
            </a:pP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k (Jana)				k (Helena)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Obdélník se zakulaceným příčným rohem 3"/>
          <p:cNvSpPr/>
          <p:nvPr/>
        </p:nvSpPr>
        <p:spPr>
          <a:xfrm>
            <a:off x="2571736" y="2357430"/>
            <a:ext cx="1857388" cy="500066"/>
          </a:xfrm>
          <a:prstGeom prst="round2Diag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se zakulaceným příčným rohem 4"/>
          <p:cNvSpPr/>
          <p:nvPr/>
        </p:nvSpPr>
        <p:spPr>
          <a:xfrm>
            <a:off x="2571736" y="3286124"/>
            <a:ext cx="1857388" cy="500066"/>
          </a:xfrm>
          <a:prstGeom prst="round2Diag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se zakulaceným příčným rohem 5"/>
          <p:cNvSpPr/>
          <p:nvPr/>
        </p:nvSpPr>
        <p:spPr>
          <a:xfrm>
            <a:off x="2571736" y="4357694"/>
            <a:ext cx="1857388" cy="500066"/>
          </a:xfrm>
          <a:prstGeom prst="round2Diag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se zakulaceným příčným rohem 6"/>
          <p:cNvSpPr/>
          <p:nvPr/>
        </p:nvSpPr>
        <p:spPr>
          <a:xfrm>
            <a:off x="2571736" y="5286388"/>
            <a:ext cx="1857388" cy="500066"/>
          </a:xfrm>
          <a:prstGeom prst="round2Diag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se zakulaceným příčným rohem 7"/>
          <p:cNvSpPr/>
          <p:nvPr/>
        </p:nvSpPr>
        <p:spPr>
          <a:xfrm>
            <a:off x="6786578" y="4357694"/>
            <a:ext cx="1857388" cy="500066"/>
          </a:xfrm>
          <a:prstGeom prst="round2Diag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se zakulaceným příčným rohem 8"/>
          <p:cNvSpPr/>
          <p:nvPr/>
        </p:nvSpPr>
        <p:spPr>
          <a:xfrm>
            <a:off x="6786578" y="3357562"/>
            <a:ext cx="1857388" cy="500066"/>
          </a:xfrm>
          <a:prstGeom prst="round2Diag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se zakulaceným příčným rohem 9"/>
          <p:cNvSpPr/>
          <p:nvPr/>
        </p:nvSpPr>
        <p:spPr>
          <a:xfrm>
            <a:off x="6786578" y="2357430"/>
            <a:ext cx="1857388" cy="500066"/>
          </a:xfrm>
          <a:prstGeom prst="round2Diag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se zakulaceným příčným rohem 10"/>
          <p:cNvSpPr/>
          <p:nvPr/>
        </p:nvSpPr>
        <p:spPr>
          <a:xfrm>
            <a:off x="6786578" y="5286388"/>
            <a:ext cx="1857388" cy="500066"/>
          </a:xfrm>
          <a:prstGeom prst="round2Diag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052" name="Picture 4" descr="C:\Users\notebook\AppData\Local\Microsoft\Windows\Temporary Internet Files\Content.IE5\MBJS32C3\MC900423852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786710" y="1214422"/>
            <a:ext cx="1138235" cy="145481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1066130"/>
          </a:xfrm>
        </p:spPr>
        <p:txBody>
          <a:bodyPr/>
          <a:lstStyle/>
          <a:p>
            <a:pPr algn="ctr"/>
            <a:r>
              <a:rPr lang="cs-CZ" b="1" dirty="0" smtClean="0"/>
              <a:t>Použitá literatura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857224" y="1857364"/>
            <a:ext cx="7772400" cy="4572000"/>
          </a:xfrm>
        </p:spPr>
        <p:txBody>
          <a:bodyPr/>
          <a:lstStyle/>
          <a:p>
            <a:r>
              <a:rPr lang="cs-CZ" dirty="0" smtClean="0"/>
              <a:t>http://office.</a:t>
            </a:r>
            <a:r>
              <a:rPr lang="cs-CZ" dirty="0" err="1" smtClean="0"/>
              <a:t>microsoft.com</a:t>
            </a:r>
            <a:endParaRPr lang="cs-CZ" dirty="0" smtClean="0"/>
          </a:p>
          <a:p>
            <a:pPr>
              <a:buNone/>
            </a:pPr>
            <a:endParaRPr lang="cs-CZ" dirty="0" smtClean="0"/>
          </a:p>
          <a:p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VILDOVÁ, Hana a Eva HÁJKOVÁ. </a:t>
            </a:r>
            <a:r>
              <a:rPr lang="cs-CZ" sz="1800" i="1" dirty="0" smtClean="0">
                <a:latin typeface="Times New Roman" pitchFamily="18" charset="0"/>
                <a:cs typeface="Times New Roman" pitchFamily="18" charset="0"/>
              </a:rPr>
              <a:t>Český jazyk 2: učebnice pro druhý ročník ZŠ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. 1. </a:t>
            </a:r>
            <a:r>
              <a:rPr lang="cs-CZ" sz="1800" dirty="0" err="1" smtClean="0">
                <a:latin typeface="Times New Roman" pitchFamily="18" charset="0"/>
                <a:cs typeface="Times New Roman" pitchFamily="18" charset="0"/>
              </a:rPr>
              <a:t>vyd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. Praha: Státní pedagogické nakladatelství, 1993, s. 8. Učebnice pro základní školy (Státní pedagogické nakladatelství). ISBN 8004260152.</a:t>
            </a:r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Jmění">
  <a:themeElements>
    <a:clrScheme name="Jmění">
      <a:dk1>
        <a:sysClr val="windowText" lastClr="000000"/>
      </a:dk1>
      <a:lt1>
        <a:sysClr val="window" lastClr="FFFFFF"/>
      </a:lt1>
      <a:dk2>
        <a:srgbClr val="696464"/>
      </a:dk2>
      <a:lt2>
        <a:srgbClr val="E9E5DC"/>
      </a:lt2>
      <a:accent1>
        <a:srgbClr val="D34817"/>
      </a:accent1>
      <a:accent2>
        <a:srgbClr val="9B2D1F"/>
      </a:accent2>
      <a:accent3>
        <a:srgbClr val="A28E6A"/>
      </a:accent3>
      <a:accent4>
        <a:srgbClr val="956251"/>
      </a:accent4>
      <a:accent5>
        <a:srgbClr val="918485"/>
      </a:accent5>
      <a:accent6>
        <a:srgbClr val="855D5D"/>
      </a:accent6>
      <a:hlink>
        <a:srgbClr val="CC9900"/>
      </a:hlink>
      <a:folHlink>
        <a:srgbClr val="96A9A9"/>
      </a:folHlink>
    </a:clrScheme>
    <a:fontScheme name="Jmění">
      <a:majorFont>
        <a:latin typeface="Franklin Gothic Book"/>
        <a:ea typeface=""/>
        <a:cs typeface=""/>
        <a:font script="Grek" typeface="Calibri"/>
        <a:font script="Cyrl" typeface="Calibri"/>
        <a:font script="Jpan" typeface="HGｺﾞｼｯｸM"/>
        <a:font script="Hang" typeface="바탕"/>
        <a:font script="Hans" typeface="幼圆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Perpetua"/>
        <a:ea typeface=""/>
        <a:cs typeface=""/>
        <a:font script="Grek" typeface="Cambria"/>
        <a:font script="Cyrl" typeface="Cambria"/>
        <a:font script="Jpan" typeface="HG創英ﾌﾟﾚｾﾞﾝｽEB"/>
        <a:font script="Hang" typeface="맑은 고딕"/>
        <a:font script="Hans" typeface="宋体"/>
        <a:font script="Hant" typeface="新細明體"/>
        <a:font script="Arab" typeface="Times New Roman"/>
        <a:font script="Hebr" typeface="Aharoni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Jmění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tint val="30000"/>
                <a:satMod val="300000"/>
              </a:schemeClr>
              <a:schemeClr val="phClr">
                <a:tint val="40000"/>
                <a:satMod val="200000"/>
              </a:schemeClr>
            </a:duotone>
          </a:blip>
          <a:tile tx="0" ty="0" sx="70000" sy="70000" flip="none" algn="ctr"/>
        </a:blipFill>
        <a:blipFill>
          <a:blip xmlns:r="http://schemas.openxmlformats.org/officeDocument/2006/relationships" r:embed="rId1">
            <a:duotone>
              <a:schemeClr val="phClr">
                <a:shade val="22000"/>
                <a:satMod val="160000"/>
              </a:schemeClr>
              <a:schemeClr val="phClr">
                <a:shade val="45000"/>
                <a:satMod val="100000"/>
              </a:schemeClr>
            </a:duotone>
          </a:blip>
          <a:tile tx="0" ty="0" sx="65000" sy="65000" flip="none" algn="ctr"/>
        </a:blipFill>
      </a:fillStyleLst>
      <a:lnStyleLst>
        <a:ln w="9525" cap="flat" cmpd="sng" algn="ctr">
          <a:solidFill>
            <a:schemeClr val="phClr">
              <a:shade val="60000"/>
              <a:satMod val="110000"/>
            </a:schemeClr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50800" dir="5400000" algn="t" rotWithShape="0">
              <a:srgbClr val="000000">
                <a:alpha val="60000"/>
              </a:srgbClr>
            </a:outerShdw>
          </a:effectLst>
          <a:scene3d>
            <a:camera prst="isometricBottomUp" fov="0">
              <a:rot lat="0" lon="0" rev="0"/>
            </a:camera>
            <a:lightRig rig="soft" dir="b">
              <a:rot lat="0" lon="0" rev="9000000"/>
            </a:lightRig>
          </a:scene3d>
          <a:sp3d contourW="35000" prstMaterial="matte">
            <a:bevelT w="45000" h="38100" prst="convex"/>
            <a:contourClr>
              <a:schemeClr val="phClr">
                <a:tint val="1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65000"/>
              </a:schemeClr>
            </a:gs>
            <a:gs pos="50000">
              <a:schemeClr val="phClr">
                <a:shade val="80000"/>
                <a:satMod val="155000"/>
              </a:schemeClr>
            </a:gs>
            <a:gs pos="100000">
              <a:schemeClr val="phClr">
                <a:tint val="95000"/>
                <a:satMod val="20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200000"/>
              </a:schemeClr>
              <a:schemeClr val="phClr">
                <a:shade val="80000"/>
                <a:satMod val="100000"/>
              </a:schemeClr>
            </a:duotone>
          </a:blip>
          <a:tile tx="0" ty="0" sx="55000" sy="5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Equity</Template>
  <TotalTime>993</TotalTime>
  <Words>102</Words>
  <Application>Microsoft Office PowerPoint</Application>
  <PresentationFormat>Předvádění na obrazovce (4:3)</PresentationFormat>
  <Paragraphs>35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Jmění</vt:lpstr>
      <vt:lpstr>  Název školy: Základní škola Netvořice   Autor:  Olga Marková   Název:  VY_32_INOVACE_06_   Téma:  Slabiky dě, tě, ně   Č. projektu: OP VK 1.4</vt:lpstr>
      <vt:lpstr>ANOTACE</vt:lpstr>
      <vt:lpstr>Slabiky dě, tě, ně</vt:lpstr>
      <vt:lpstr>Slabiky dě, tě, ně</vt:lpstr>
      <vt:lpstr>Použitá literatura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školy: Základní škola Netvořice   Autor:  Olga Marková   Název:  VY_32_INOVACE_01_   Téma:  Slabiky dě, tě, ně   Č. projektu: OP VK 1.4</dc:title>
  <dc:creator>Lída</dc:creator>
  <cp:lastModifiedBy>klára</cp:lastModifiedBy>
  <cp:revision>102</cp:revision>
  <dcterms:created xsi:type="dcterms:W3CDTF">2013-04-22T08:00:01Z</dcterms:created>
  <dcterms:modified xsi:type="dcterms:W3CDTF">2013-05-07T20:48:32Z</dcterms:modified>
</cp:coreProperties>
</file>